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1" r:id="rId2"/>
    <p:sldId id="362" r:id="rId3"/>
    <p:sldId id="363" r:id="rId4"/>
    <p:sldId id="492" r:id="rId5"/>
    <p:sldId id="488" r:id="rId6"/>
    <p:sldId id="489" r:id="rId7"/>
    <p:sldId id="490" r:id="rId8"/>
    <p:sldId id="491" r:id="rId9"/>
    <p:sldId id="458" r:id="rId10"/>
    <p:sldId id="405" r:id="rId11"/>
    <p:sldId id="465" r:id="rId12"/>
    <p:sldId id="455" r:id="rId13"/>
    <p:sldId id="416" r:id="rId14"/>
    <p:sldId id="472" r:id="rId15"/>
    <p:sldId id="481" r:id="rId16"/>
    <p:sldId id="466" r:id="rId17"/>
    <p:sldId id="467" r:id="rId18"/>
    <p:sldId id="476" r:id="rId19"/>
    <p:sldId id="468" r:id="rId20"/>
    <p:sldId id="475" r:id="rId21"/>
    <p:sldId id="482" r:id="rId22"/>
    <p:sldId id="469" r:id="rId23"/>
    <p:sldId id="483" r:id="rId24"/>
    <p:sldId id="479" r:id="rId25"/>
    <p:sldId id="470" r:id="rId26"/>
    <p:sldId id="487" r:id="rId27"/>
    <p:sldId id="474" r:id="rId28"/>
  </p:sldIdLst>
  <p:sldSz cx="9144000" cy="6858000" type="screen4x3"/>
  <p:notesSz cx="6797675" cy="9872663"/>
  <p:defaultTextStyle>
    <a:defPPr>
      <a:defRPr lang="en-GB"/>
    </a:defPPr>
    <a:lvl1pPr algn="just" defTabSz="449263" rtl="0" eaLnBrk="0" fontAlgn="base" hangingPunct="0">
      <a:lnSpc>
        <a:spcPct val="80000"/>
      </a:lnSpc>
      <a:spcBef>
        <a:spcPts val="900"/>
      </a:spcBef>
      <a:spcAft>
        <a:spcPts val="4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just" defTabSz="449263" rtl="0" eaLnBrk="0" fontAlgn="base" hangingPunct="0">
      <a:lnSpc>
        <a:spcPct val="80000"/>
      </a:lnSpc>
      <a:spcBef>
        <a:spcPts val="900"/>
      </a:spcBef>
      <a:spcAft>
        <a:spcPts val="4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just" defTabSz="449263" rtl="0" eaLnBrk="0" fontAlgn="base" hangingPunct="0">
      <a:lnSpc>
        <a:spcPct val="80000"/>
      </a:lnSpc>
      <a:spcBef>
        <a:spcPts val="900"/>
      </a:spcBef>
      <a:spcAft>
        <a:spcPts val="4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just" defTabSz="449263" rtl="0" eaLnBrk="0" fontAlgn="base" hangingPunct="0">
      <a:lnSpc>
        <a:spcPct val="80000"/>
      </a:lnSpc>
      <a:spcBef>
        <a:spcPts val="900"/>
      </a:spcBef>
      <a:spcAft>
        <a:spcPts val="4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just" defTabSz="449263" rtl="0" eaLnBrk="0" fontAlgn="base" hangingPunct="0">
      <a:lnSpc>
        <a:spcPct val="80000"/>
      </a:lnSpc>
      <a:spcBef>
        <a:spcPts val="900"/>
      </a:spcBef>
      <a:spcAft>
        <a:spcPts val="4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03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11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64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B18F8-9DF7-4701-A8B2-D32ECD87721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E6EB7A-2080-416F-B984-ECA3E6EA8A04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Modernização Gerencial</a:t>
          </a:r>
          <a:endParaRPr lang="pt-BR" b="1" dirty="0">
            <a:solidFill>
              <a:schemeClr val="tx1"/>
            </a:solidFill>
          </a:endParaRPr>
        </a:p>
      </dgm:t>
    </dgm:pt>
    <dgm:pt modelId="{D4C171F4-C078-4FF6-A116-ABA3397772D1}" type="parTrans" cxnId="{323DA286-2498-423E-913A-90C1C095FBFC}">
      <dgm:prSet/>
      <dgm:spPr/>
      <dgm:t>
        <a:bodyPr/>
        <a:lstStyle/>
        <a:p>
          <a:endParaRPr lang="pt-BR"/>
        </a:p>
      </dgm:t>
    </dgm:pt>
    <dgm:pt modelId="{4D357FA5-C8E7-4569-95F4-2F951EEEB830}" type="sibTrans" cxnId="{323DA286-2498-423E-913A-90C1C095FBFC}">
      <dgm:prSet/>
      <dgm:spPr/>
      <dgm:t>
        <a:bodyPr/>
        <a:lstStyle/>
        <a:p>
          <a:endParaRPr lang="pt-BR"/>
        </a:p>
      </dgm:t>
    </dgm:pt>
    <dgm:pt modelId="{EFFF91A3-438D-4130-ADF1-E3E1D59B61C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Modernização Pedagógica</a:t>
          </a:r>
          <a:endParaRPr lang="pt-BR" b="1" dirty="0">
            <a:solidFill>
              <a:schemeClr val="tx1"/>
            </a:solidFill>
          </a:endParaRPr>
        </a:p>
      </dgm:t>
    </dgm:pt>
    <dgm:pt modelId="{56077BE7-03ED-4AF2-9DCC-E003241261A0}" type="parTrans" cxnId="{54B5DC42-2F64-41A4-AC85-1D28482ACAE1}">
      <dgm:prSet/>
      <dgm:spPr/>
      <dgm:t>
        <a:bodyPr/>
        <a:lstStyle/>
        <a:p>
          <a:endParaRPr lang="pt-BR"/>
        </a:p>
      </dgm:t>
    </dgm:pt>
    <dgm:pt modelId="{FA9991EC-3B5C-415C-9F8D-6FCF423E0F45}" type="sibTrans" cxnId="{54B5DC42-2F64-41A4-AC85-1D28482ACAE1}">
      <dgm:prSet/>
      <dgm:spPr/>
      <dgm:t>
        <a:bodyPr/>
        <a:lstStyle/>
        <a:p>
          <a:endParaRPr lang="pt-BR"/>
        </a:p>
      </dgm:t>
    </dgm:pt>
    <dgm:pt modelId="{6C38E9D7-B0BC-4BAD-9E3C-06D73D9CC6FB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Modernização da Infraestrutura de Ensino</a:t>
          </a:r>
          <a:endParaRPr lang="pt-BR" b="1" dirty="0">
            <a:solidFill>
              <a:schemeClr val="tx1"/>
            </a:solidFill>
          </a:endParaRPr>
        </a:p>
      </dgm:t>
    </dgm:pt>
    <dgm:pt modelId="{655AB223-EAE3-45FE-9F31-D9B67F669904}" type="parTrans" cxnId="{9DDD0FB7-BBAD-4BB0-903F-C21C14E65714}">
      <dgm:prSet/>
      <dgm:spPr/>
      <dgm:t>
        <a:bodyPr/>
        <a:lstStyle/>
        <a:p>
          <a:endParaRPr lang="pt-BR"/>
        </a:p>
      </dgm:t>
    </dgm:pt>
    <dgm:pt modelId="{917223F4-5B1A-4B35-A4C8-9727123DDCA3}" type="sibTrans" cxnId="{9DDD0FB7-BBAD-4BB0-903F-C21C14E65714}">
      <dgm:prSet/>
      <dgm:spPr/>
      <dgm:t>
        <a:bodyPr/>
        <a:lstStyle/>
        <a:p>
          <a:endParaRPr lang="pt-BR"/>
        </a:p>
      </dgm:t>
    </dgm:pt>
    <dgm:pt modelId="{BFE41A5C-2C36-43A9-9325-59EAB567BE10}" type="pres">
      <dgm:prSet presAssocID="{6EAB18F8-9DF7-4701-A8B2-D32ECD8772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62E2DD-FEAA-47F4-9D5F-2C5A97E0B7F8}" type="pres">
      <dgm:prSet presAssocID="{41E6EB7A-2080-416F-B984-ECA3E6EA8A04}" presName="node" presStyleLbl="node1" presStyleIdx="0" presStyleCnt="3" custLinFactNeighborY="-2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8399DB-B307-4DD6-9391-11A5F2A3C56A}" type="pres">
      <dgm:prSet presAssocID="{4D357FA5-C8E7-4569-95F4-2F951EEEB830}" presName="sibTrans" presStyleCnt="0"/>
      <dgm:spPr/>
      <dgm:t>
        <a:bodyPr/>
        <a:lstStyle/>
        <a:p>
          <a:endParaRPr lang="pt-BR"/>
        </a:p>
      </dgm:t>
    </dgm:pt>
    <dgm:pt modelId="{7DF5D1AA-7A07-4A4C-9429-7E7450A80585}" type="pres">
      <dgm:prSet presAssocID="{EFFF91A3-438D-4130-ADF1-E3E1D59B61C1}" presName="node" presStyleLbl="node1" presStyleIdx="1" presStyleCnt="3" custLinFactNeighborY="-2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9D659-7E7F-40FB-B7E6-8B902F1B0249}" type="pres">
      <dgm:prSet presAssocID="{FA9991EC-3B5C-415C-9F8D-6FCF423E0F45}" presName="sibTrans" presStyleCnt="0"/>
      <dgm:spPr/>
      <dgm:t>
        <a:bodyPr/>
        <a:lstStyle/>
        <a:p>
          <a:endParaRPr lang="pt-BR"/>
        </a:p>
      </dgm:t>
    </dgm:pt>
    <dgm:pt modelId="{1E11637B-DF3A-4F60-AAD9-C1630A61F9E7}" type="pres">
      <dgm:prSet presAssocID="{6C38E9D7-B0BC-4BAD-9E3C-06D73D9CC6FB}" presName="node" presStyleLbl="node1" presStyleIdx="2" presStyleCnt="3" custLinFactNeighborX="-3271" custLinFactNeighborY="-29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0D6C56-91FA-4D20-A397-E74C949E90B4}" type="presOf" srcId="{EFFF91A3-438D-4130-ADF1-E3E1D59B61C1}" destId="{7DF5D1AA-7A07-4A4C-9429-7E7450A80585}" srcOrd="0" destOrd="0" presId="urn:microsoft.com/office/officeart/2005/8/layout/default#1"/>
    <dgm:cxn modelId="{308D6FE0-2FE0-46D6-849A-6AEEC315173C}" type="presOf" srcId="{6EAB18F8-9DF7-4701-A8B2-D32ECD87721A}" destId="{BFE41A5C-2C36-43A9-9325-59EAB567BE10}" srcOrd="0" destOrd="0" presId="urn:microsoft.com/office/officeart/2005/8/layout/default#1"/>
    <dgm:cxn modelId="{54B5DC42-2F64-41A4-AC85-1D28482ACAE1}" srcId="{6EAB18F8-9DF7-4701-A8B2-D32ECD87721A}" destId="{EFFF91A3-438D-4130-ADF1-E3E1D59B61C1}" srcOrd="1" destOrd="0" parTransId="{56077BE7-03ED-4AF2-9DCC-E003241261A0}" sibTransId="{FA9991EC-3B5C-415C-9F8D-6FCF423E0F45}"/>
    <dgm:cxn modelId="{9DDD0FB7-BBAD-4BB0-903F-C21C14E65714}" srcId="{6EAB18F8-9DF7-4701-A8B2-D32ECD87721A}" destId="{6C38E9D7-B0BC-4BAD-9E3C-06D73D9CC6FB}" srcOrd="2" destOrd="0" parTransId="{655AB223-EAE3-45FE-9F31-D9B67F669904}" sibTransId="{917223F4-5B1A-4B35-A4C8-9727123DDCA3}"/>
    <dgm:cxn modelId="{B5B59C4D-E53E-476E-83F3-893A50F3B85A}" type="presOf" srcId="{6C38E9D7-B0BC-4BAD-9E3C-06D73D9CC6FB}" destId="{1E11637B-DF3A-4F60-AAD9-C1630A61F9E7}" srcOrd="0" destOrd="0" presId="urn:microsoft.com/office/officeart/2005/8/layout/default#1"/>
    <dgm:cxn modelId="{66D8F715-CE02-4950-9613-F634BDBAC3F2}" type="presOf" srcId="{41E6EB7A-2080-416F-B984-ECA3E6EA8A04}" destId="{AB62E2DD-FEAA-47F4-9D5F-2C5A97E0B7F8}" srcOrd="0" destOrd="0" presId="urn:microsoft.com/office/officeart/2005/8/layout/default#1"/>
    <dgm:cxn modelId="{323DA286-2498-423E-913A-90C1C095FBFC}" srcId="{6EAB18F8-9DF7-4701-A8B2-D32ECD87721A}" destId="{41E6EB7A-2080-416F-B984-ECA3E6EA8A04}" srcOrd="0" destOrd="0" parTransId="{D4C171F4-C078-4FF6-A116-ABA3397772D1}" sibTransId="{4D357FA5-C8E7-4569-95F4-2F951EEEB830}"/>
    <dgm:cxn modelId="{4531A722-2601-425C-9CB6-19D34C0BA77A}" type="presParOf" srcId="{BFE41A5C-2C36-43A9-9325-59EAB567BE10}" destId="{AB62E2DD-FEAA-47F4-9D5F-2C5A97E0B7F8}" srcOrd="0" destOrd="0" presId="urn:microsoft.com/office/officeart/2005/8/layout/default#1"/>
    <dgm:cxn modelId="{F63FB7E8-F40F-4117-BDA1-0897D14B2F5E}" type="presParOf" srcId="{BFE41A5C-2C36-43A9-9325-59EAB567BE10}" destId="{8F8399DB-B307-4DD6-9391-11A5F2A3C56A}" srcOrd="1" destOrd="0" presId="urn:microsoft.com/office/officeart/2005/8/layout/default#1"/>
    <dgm:cxn modelId="{266AC079-C68B-44EF-85CA-4859B4A61B42}" type="presParOf" srcId="{BFE41A5C-2C36-43A9-9325-59EAB567BE10}" destId="{7DF5D1AA-7A07-4A4C-9429-7E7450A80585}" srcOrd="2" destOrd="0" presId="urn:microsoft.com/office/officeart/2005/8/layout/default#1"/>
    <dgm:cxn modelId="{57B9EC02-EED9-444D-BBD4-708D51E5B6B6}" type="presParOf" srcId="{BFE41A5C-2C36-43A9-9325-59EAB567BE10}" destId="{97C9D659-7E7F-40FB-B7E6-8B902F1B0249}" srcOrd="3" destOrd="0" presId="urn:microsoft.com/office/officeart/2005/8/layout/default#1"/>
    <dgm:cxn modelId="{DEF2124A-27E5-40DD-91F5-C836414776FE}" type="presParOf" srcId="{BFE41A5C-2C36-43A9-9325-59EAB567BE10}" destId="{1E11637B-DF3A-4F60-AAD9-C1630A61F9E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E5602-14EF-4723-9A87-BD7016E04FA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4A2F3E-75D2-47BA-802A-853EABEA67E2}">
      <dgm:prSet phldrT="[Texto]" custT="1"/>
      <dgm:spPr>
        <a:solidFill>
          <a:srgbClr val="0033CC"/>
        </a:solidFill>
      </dgm:spPr>
      <dgm:t>
        <a:bodyPr/>
        <a:lstStyle/>
        <a:p>
          <a:pPr algn="ctr"/>
          <a:r>
            <a:rPr lang="pt-BR" sz="2700" dirty="0" smtClean="0"/>
            <a:t>No âmbito do COMGAP*, o ILA é o Órgão Central do EAD, o qual é responsável pelo planejamento, elaboração, implementação, apoio, acompanhamento e gerenciamento de cursos a distância, utilizando os meios tecnológicos disponíveis (ICA 31-563).</a:t>
          </a:r>
        </a:p>
        <a:p>
          <a:pPr algn="r"/>
          <a:r>
            <a:rPr lang="pt-BR" sz="1800" dirty="0" smtClean="0"/>
            <a:t>*Comando-Geral de Apoio</a:t>
          </a:r>
          <a:endParaRPr lang="pt-BR" sz="1800" dirty="0"/>
        </a:p>
      </dgm:t>
    </dgm:pt>
    <dgm:pt modelId="{3E5E86FE-D3AA-4E80-AF84-EEAE6D991F9D}" type="parTrans" cxnId="{65A722C6-7608-4DDE-AB37-E56886FFE706}">
      <dgm:prSet/>
      <dgm:spPr/>
      <dgm:t>
        <a:bodyPr/>
        <a:lstStyle/>
        <a:p>
          <a:endParaRPr lang="pt-BR"/>
        </a:p>
      </dgm:t>
    </dgm:pt>
    <dgm:pt modelId="{641E47F9-C07C-41BE-831F-062607D06231}" type="sibTrans" cxnId="{65A722C6-7608-4DDE-AB37-E56886FFE706}">
      <dgm:prSet/>
      <dgm:spPr/>
      <dgm:t>
        <a:bodyPr/>
        <a:lstStyle/>
        <a:p>
          <a:endParaRPr lang="pt-BR"/>
        </a:p>
      </dgm:t>
    </dgm:pt>
    <dgm:pt modelId="{BA74CE70-E54B-46A1-9938-4C800E05927D}" type="pres">
      <dgm:prSet presAssocID="{906E5602-14EF-4723-9A87-BD7016E04F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5A963A-9AF6-44BA-8A70-7C5DE9B37C86}" type="pres">
      <dgm:prSet presAssocID="{3F4A2F3E-75D2-47BA-802A-853EABEA67E2}" presName="node" presStyleLbl="node1" presStyleIdx="0" presStyleCnt="1" custScaleX="94495" custScaleY="60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D3B30B-A07E-4E53-AAC4-390EEC7F8707}" type="presOf" srcId="{906E5602-14EF-4723-9A87-BD7016E04FAE}" destId="{BA74CE70-E54B-46A1-9938-4C800E05927D}" srcOrd="0" destOrd="0" presId="urn:microsoft.com/office/officeart/2005/8/layout/default#2"/>
    <dgm:cxn modelId="{861626DD-7F00-4F0F-B930-FBC8F21FB676}" type="presOf" srcId="{3F4A2F3E-75D2-47BA-802A-853EABEA67E2}" destId="{445A963A-9AF6-44BA-8A70-7C5DE9B37C86}" srcOrd="0" destOrd="0" presId="urn:microsoft.com/office/officeart/2005/8/layout/default#2"/>
    <dgm:cxn modelId="{65A722C6-7608-4DDE-AB37-E56886FFE706}" srcId="{906E5602-14EF-4723-9A87-BD7016E04FAE}" destId="{3F4A2F3E-75D2-47BA-802A-853EABEA67E2}" srcOrd="0" destOrd="0" parTransId="{3E5E86FE-D3AA-4E80-AF84-EEAE6D991F9D}" sibTransId="{641E47F9-C07C-41BE-831F-062607D06231}"/>
    <dgm:cxn modelId="{E77D3572-BB88-43D3-89EF-36AD21F21F19}" type="presParOf" srcId="{BA74CE70-E54B-46A1-9938-4C800E05927D}" destId="{445A963A-9AF6-44BA-8A70-7C5DE9B37C86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E5602-14EF-4723-9A87-BD7016E04FAE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4A2F3E-75D2-47BA-802A-853EABEA67E2}">
      <dgm:prSet phldrT="[Texto]" custT="1"/>
      <dgm:spPr>
        <a:solidFill>
          <a:srgbClr val="0033CC"/>
        </a:solidFill>
      </dgm:spPr>
      <dgm:t>
        <a:bodyPr/>
        <a:lstStyle/>
        <a:p>
          <a:pPr algn="just"/>
          <a:r>
            <a:rPr lang="pt-BR" sz="2800" dirty="0" smtClean="0"/>
            <a:t>No âmbito do GABAER*, o CENIPA é uma referência em EAD, desenvolvendo d</a:t>
          </a:r>
          <a:r>
            <a:rPr lang="pt-BR" sz="2800" dirty="0" smtClean="0">
              <a:solidFill>
                <a:schemeClr val="bg1"/>
              </a:solidFill>
            </a:rPr>
            <a:t>esde 2009, estas atividades. Os primeiros trabalhos desenvolvidos, foram de capacitação dos próprios Recursos Humanos, com a parceria da Fundação Getúlio Vargas na formação de tutores, atualmente, o CENIPA conta com 93 tutores formados</a:t>
          </a:r>
          <a:r>
            <a:rPr lang="pt-BR" sz="2400" dirty="0" smtClean="0">
              <a:solidFill>
                <a:schemeClr val="bg1"/>
              </a:solidFill>
            </a:rPr>
            <a:t>. </a:t>
          </a:r>
        </a:p>
        <a:p>
          <a:pPr algn="r"/>
          <a:r>
            <a:rPr lang="pt-BR" sz="1800" dirty="0" smtClean="0"/>
            <a:t>*Gabinete do Comandante da Aeronáutica</a:t>
          </a:r>
          <a:endParaRPr lang="pt-BR" sz="1800" dirty="0"/>
        </a:p>
      </dgm:t>
    </dgm:pt>
    <dgm:pt modelId="{3E5E86FE-D3AA-4E80-AF84-EEAE6D991F9D}" type="parTrans" cxnId="{65A722C6-7608-4DDE-AB37-E56886FFE706}">
      <dgm:prSet/>
      <dgm:spPr/>
      <dgm:t>
        <a:bodyPr/>
        <a:lstStyle/>
        <a:p>
          <a:endParaRPr lang="pt-BR"/>
        </a:p>
      </dgm:t>
    </dgm:pt>
    <dgm:pt modelId="{641E47F9-C07C-41BE-831F-062607D06231}" type="sibTrans" cxnId="{65A722C6-7608-4DDE-AB37-E56886FFE706}">
      <dgm:prSet/>
      <dgm:spPr/>
      <dgm:t>
        <a:bodyPr/>
        <a:lstStyle/>
        <a:p>
          <a:endParaRPr lang="pt-BR"/>
        </a:p>
      </dgm:t>
    </dgm:pt>
    <dgm:pt modelId="{BA74CE70-E54B-46A1-9938-4C800E05927D}" type="pres">
      <dgm:prSet presAssocID="{906E5602-14EF-4723-9A87-BD7016E04F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5A963A-9AF6-44BA-8A70-7C5DE9B37C86}" type="pres">
      <dgm:prSet presAssocID="{3F4A2F3E-75D2-47BA-802A-853EABEA67E2}" presName="node" presStyleLbl="node1" presStyleIdx="0" presStyleCnt="1" custScaleX="99808" custScaleY="67284" custLinFactNeighborX="-96" custLinFactNeighborY="21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71A205-AD46-4FCF-8570-967C735FEEF7}" type="presOf" srcId="{906E5602-14EF-4723-9A87-BD7016E04FAE}" destId="{BA74CE70-E54B-46A1-9938-4C800E05927D}" srcOrd="0" destOrd="0" presId="urn:microsoft.com/office/officeart/2005/8/layout/default#3"/>
    <dgm:cxn modelId="{2A98C805-0D83-44ED-A13A-074AFA83D28E}" type="presOf" srcId="{3F4A2F3E-75D2-47BA-802A-853EABEA67E2}" destId="{445A963A-9AF6-44BA-8A70-7C5DE9B37C86}" srcOrd="0" destOrd="0" presId="urn:microsoft.com/office/officeart/2005/8/layout/default#3"/>
    <dgm:cxn modelId="{65A722C6-7608-4DDE-AB37-E56886FFE706}" srcId="{906E5602-14EF-4723-9A87-BD7016E04FAE}" destId="{3F4A2F3E-75D2-47BA-802A-853EABEA67E2}" srcOrd="0" destOrd="0" parTransId="{3E5E86FE-D3AA-4E80-AF84-EEAE6D991F9D}" sibTransId="{641E47F9-C07C-41BE-831F-062607D06231}"/>
    <dgm:cxn modelId="{9149B1BD-F5C6-4E5D-BD76-6D365C35EB91}" type="presParOf" srcId="{BA74CE70-E54B-46A1-9938-4C800E05927D}" destId="{445A963A-9AF6-44BA-8A70-7C5DE9B37C86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B504F4-E4F9-4850-8752-D2D47A1375B7}" type="datetimeFigureOut">
              <a:rPr lang="pt-BR"/>
              <a:pPr>
                <a:defRPr/>
              </a:pPr>
              <a:t>17/10/2016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450106-9959-4056-8710-152E1725C2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064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797675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6796088" cy="9872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39775"/>
            <a:ext cx="4930775" cy="36988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9475"/>
            <a:ext cx="5435600" cy="444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77363"/>
            <a:ext cx="29432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5539F3-8BD7-4A31-A47F-6AF8ECA10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161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B277F1-0D17-4A2B-8838-DB04F0DF8193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48100" y="9377363"/>
            <a:ext cx="29432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12A029A-4E67-4DA1-8980-FF3D00C12D5A}" type="slidenum">
              <a:rPr lang="pt-BR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48100" y="9377363"/>
            <a:ext cx="2944813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2B91D20-2C54-4E79-A5A2-5E441B2B27CE}" type="slidenum">
              <a:rPr lang="pt-BR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5538" cy="3702050"/>
          </a:xfrm>
          <a:solidFill>
            <a:srgbClr val="FFFFFF"/>
          </a:solidFill>
          <a:ln/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7188" cy="4443413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6FEFC9-F935-4BEF-96BE-87D2C21510F1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2363" cy="3698875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4013" cy="444023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647D4F-BDB1-4C34-8662-AEB8D87EB1C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205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4013" cy="444023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ea typeface="SimSun" pitchFamily="2" charset="-122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48100" y="9377363"/>
            <a:ext cx="29432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0F7F38-6A7A-41EF-BBC0-C4D0C85A0675}" type="slidenum">
              <a:rPr lang="pt-BR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4E4B56-B80C-4D22-81BE-2E60DE9F97DE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2050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4013" cy="444023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ea typeface="SimSun" pitchFamily="2" charset="-122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848100" y="9377363"/>
            <a:ext cx="29432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6483647-2998-4BAB-B2F5-B6181BC337B0}" type="slidenum">
              <a:rPr lang="pt-BR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3888A5-43F8-40FC-8BF2-3A83B0F8EA9D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2363" cy="369887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0838" cy="44386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7125" cy="3702050"/>
          </a:xfrm>
          <a:solidFill>
            <a:srgbClr val="FFFFFF"/>
          </a:solidFill>
          <a:ln/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C066AC-AA13-4348-9426-A51FB750A8C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53DF7B-8F99-4565-8BF5-7122A5373B84}" type="slidenum">
              <a:rPr lang="pt-BR" smtClean="0"/>
              <a:pPr/>
              <a:t>25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F4C02-E7EC-4037-9983-F88AE62F3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3D7B1-9E0F-463A-A29A-84F0AB5CF4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AAAAA-C815-4798-9C54-11609F4E8A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F18AD-027B-4605-A534-984AFA4302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128588"/>
            <a:ext cx="8226425" cy="599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7029B-A55F-40DF-8682-C0083FDFA1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4A1C0-9974-498B-B60A-47E9FB367F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9FF7-2FA1-4FEA-BDF5-53985D215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4966-8148-4BB9-8EAB-5B6FD58AF3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576E7-F2CD-44F8-81B2-AD8287C8BA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44DE-6A2E-4F7A-AF52-54487D783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AF4B-100E-44BE-B02B-C76BD7ABC9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6663B-5FC2-421D-878F-1F95E0AECC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26B4-16E6-42B6-92CA-C72385142B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922E28-843F-402D-9717-EA3341FF8E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1340768"/>
            <a:ext cx="9144001" cy="544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27075" y="2032000"/>
            <a:ext cx="800100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just" defTabSz="449263" eaLnBrk="0" fontAlgn="base" hangingPunct="0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just" defTabSz="449263" eaLnBrk="0" fontAlgn="base" hangingPunct="0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just" defTabSz="449263" eaLnBrk="0" fontAlgn="base" hangingPunct="0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just" defTabSz="449263" eaLnBrk="0" fontAlgn="base" hangingPunct="0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pt-BR" sz="3200" b="1" dirty="0" smtClean="0">
                <a:solidFill>
                  <a:srgbClr val="002060"/>
                </a:solidFill>
              </a:rPr>
              <a:t>FORÇA AÉREA BRASILEIRA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pt-BR" sz="3200" b="1" dirty="0" smtClean="0">
                <a:solidFill>
                  <a:srgbClr val="002060"/>
                </a:solidFill>
              </a:rPr>
              <a:t>UNIVERSIDADE DA FORÇA AÉREA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563938" y="4386263"/>
            <a:ext cx="5040312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 INT TIRRE FREIRE</a:t>
            </a: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900113" y="3143250"/>
            <a:ext cx="770413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Educação a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Distância</a:t>
            </a:r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âmbito Aeronáutica – 22º CIAED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 descr="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862138" y="23813"/>
            <a:ext cx="5875337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4400" dirty="0">
                <a:solidFill>
                  <a:srgbClr val="8EB4E3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pt-BR" sz="4400" dirty="0">
                <a:solidFill>
                  <a:srgbClr val="8EB4E3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pt-B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	</a:t>
            </a: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Parcerias da UNIFA</a:t>
            </a:r>
          </a:p>
        </p:txBody>
      </p:sp>
      <p:pic>
        <p:nvPicPr>
          <p:cNvPr id="8195" name="Picture 27" descr="http://noticias.universia.com.br/br/images/imagenes%20especiales/u/un/uni/universia-bras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638" y="5065713"/>
            <a:ext cx="19843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31" descr="data:image/png;base64,iVBORw0KGgoAAAANSUhEUgAAAL0AAAEKCAMAAABwsaR7AAABhlBMVEX////lHSbqvyDRISeW0tDtHCTsAADqxiAAAADlACblFybsvhTmSCXRHCfOxnGR09bVRybZISfmOiXnYiQVAAAPDQ6Hu7rrvxoxHyDdwknR0dHqwyCJh4jWUCb5xcb6zM3wUVX2oaP71tcAHx/97e7zhYj3srTtERsjHyDuP0Sszq+lpKTZw1f29vbkoyLsAA5zcnK7urrwWl71mpw1MjP84uPqtyDzfH/3q630j5H72tuRysgSAADpmSLuNTvzfoF+ICMTHB3xa27AISbpoSHohSPneyPyb3LnbiTpryEbFhfokSLvSk9FHyHmTyX9+e746sVraWqaICT79OBkh4Y0PDxsk5Lx1YHuy11BUVHnZySoICUOCxUQFRZSHyG3ISb147B5p6UtKSpWcnFdTSAAAyDsxDzz25VPTU714ajv0G736b9iICLj4+PGxcWujiDBqkJyICOXlZaNICRPZmabfyBGPCBqWyDOrCCJciCBQSJRQyBaNSE9JCGXPCPESCVNJSE4MCHrByiRAAAgAElEQVR4nO2diZvTRpbA5QYVtpvdmQY3ndCMfLQs2dtj1NgYHzju2BAMwhwNdAPhhgEaAmRCMpljNzs7//m+V4dUOi27bbLsl/d9HJZk6afSq3epqqwsfc6i/NoAB5Lf6H89ofTrRz47WXfo10///rOTy+su/b99dvKHIxL9oc9MfqP/9eQ3+l9PPh39CsqczxlJvxIioUChEjjwwoNbP/5469aTQ95j4s/g3xQ4IJL+3RceuXbt3de3LniwVp5c+yJC3nnRn/xQ2dgYoGxsPL71AzvmazzXD1FnuPYAYG/9Im/68YF8vcdPoulXrg3sVY88egTXrvzwxOW/sFFZDRd7cM09bOXBLxuD1TSXVbgFemZ74+uVlcf+qzhS2XiycstzAXswkD8ONqLpL2zYO6dk2drZp9fe+OUBB1v5cbB6Klx27I0Lgv3C441KOr115mRNUWrvT358nrb38Zh9+4uVQ/6ruFIZfL3ybnBW2rJvVyrSx9XBrZVo+vQHxS/vz2yl05WNx4dWOH06cAiTk2lBv/JgMOhVzsg7P/Q28Z9Tq0ifPhN+BgXpHz/akbacWq08lz6m4+nDz7tpw7On6pOEfuUBNPwp397amYT072LoazPRw1nSqJOJ6Cn8yYjTLJY+qDlczqQrgwuJ6KFfp99HHLNIzYH+tL+zs8lod0C2Pp5xOD6k0aYAvQ072NZTW1zOSPQrv8gtf/LM5uaHmo8er/KRnVScYcuhfzd4LvYqmztnK5XKzk6NfwLDcCvaYj7eeGRzjd1M248erYLN2xcoH9MbcOMXNgZwDNv2nNux9EeXfuXHjfQm/0YN+nu6B3+2BD/Sr7zDqzDcM2lhCx36B9IFamkwORV+vvdANBhEW8xDh75+XFnl9L3K48e/DDYG4kKKctaugOZfeHdNNO7ZCviza9cqqxL9oYG9y4/fRDu/AQKG/73U9ngVW9BX8AxfVGyHfuXB48eArIj9FXuf/f+5PXj87kIc/crKNYd+gJ75wo+VQXpH6A42PhjzDUE/+AGPqaxuOvQrtwZCbz5CR3/34MLKoSfvNux0TaLHqwj6DTzD14OKQ4+7b21wCgXsPb/zrVW4enykAFrr0G8wA3/o8UCoQmXwGLc98dODJ9raYt5q5dqjs+JeK5ULzMcBDW9ARn/IT//joIJ96BSjRxUWbfA+zdQSjhy84x5zCnq8VIW33MfVjUMe+grKF/BwnUjhwkaP3+pqpeKe9esBa8EgfYWLiBT4NwZCdz7avAe4p/PSy+Kh59ueiH4IuvGEffb2WrwFjNJg3y2OCUq/8UA674a9i0bsbOUanlWi5+EMOwNEaRzD1Z2TXIPopQNZ+ZXf/0EWl34gNl3/hT93cBb/DZ//KR6rE4w8+p/r/Nh/CHewb/9yXTrtP14+pPLyv/lVGP3JLR5Q2Rv/lA//w/X/eiR7vI/ph/9wd7oVEX816ueHgv6ls+3vDzmS/fDv8PFvL32u9NTDn8Whf33ILUT64V88BaS//InK9+v8KlueM7xPv/ybl2PppV2Rdts/S5xuNconaxL9mtj2/Uuu+Gcf/nVtaS1Av/XwZ37s2n8+3BE43695TsxFXMVLfxLoPYfjRVedWOm5/fJvAVTFc14qyxL9stgG9EyZ9x/+FTaG0fNjl//FsShOpCyH0vuO+dNDcZmt1ZffL8v7JPovPfIvl97Z9meX/k/sY0Bz3K879H/+MlpCNCdwODQ+P+hM+uHfPbvWBP3aH3/nkV2n1+acbc9yXHN2ez/BxxM5Tn+GyYd9e9f9+hbHyT37XbQ4h/FTbK7mTviPeWivigBjZzUtn+0/liX6w7JI9M62O7m00L8X8NGhr/DEz869EIfe7wnzlNvznPfweSbiKox+U6SOldxhn9y33SeM8Y67Z0r6+yJ0SefuyPRnK3YPJFc5ewIFyV7YtrjR+57z/tTLofTOnpfpwVvl6BnsPXoK9/i9XE9KcD6k7Z9mpc/xbagOHno4JTTnM7vCyJ7hRZ2IJndeOu2dnM0eE7splz5Hn8huxaZncBBP9GwWcbwXuoNnn4X+hS38Z6933kPfoxpjV2jxoIdP/0SPpx5goqXGP5+z9z9gF9mycz56+d4qPaFuu+KaZ1mYU1u17Zno93KrPMiE3nk4SH++t7p5EgTuDZ78cxHQnkrn3IftwOywU/jo79v77+EM7yuiA73I8eAEOsZ7v+5MQX/+p5zdqwnFuRNGn2P55Ml07gTt4fxh767mdtnTPrErch7ofnfC6HusfSrsAqg3ovM74f2WozuR9Cf2zjr09t7enRe7PYgfOc6WTRXn2R3b0fv7e3CQnT7j0oOOiLx0H4xRbvf+/QroBd/2cRWfD15F0MNV9vZ2bYn+/N7ec5EP7ED4JrJg267s7Z2Pod+D3u/mVtCNbLvnpHUn09Re7uZsN7fCvmZXZHp86CK13+xBCNnD9JLnqTXaGfAqbm6FvbUi0T8D4ySIIUd4Xqn0FPGBWYYo+hxacNkSV3Y2hceAfpOjvQCPYfS2qPTJ9IcrouHwih939ne2zrheB5s+V4Fcd0e6Csi+Q/8cbcAWv1kM/50Ht4V+4XkkPRqMWo1dqlYT/+PwZ22qd+i5xI6aEEWmf9azn8vfdGWTduTzvZ5zFd8pkD4HWbKzU0njY3EaEDQvF0kP/S+q0nLStlmPcvxu8BBOf/hOBD4o+fP4q1B6kZxRSVdsubxDbcm09LWttM1sexL6wy96dkhZ6yN04vOLpQ+rpX3YSoPOc3OVhB5bP73jraed3AU/e2LCEw6ll6PRWPre6seTsnw4s3lqH/qK3ftJuH2gPxkum7RLMnlmg5XcdwpxtTNoPXfPh1/FFfRWEJZIW9DeSx9Pxei98PmS9FbRKL5ww6dnvUo6XLxx4oseev9VsDhbO88xDOWOiBol/1WEYKSw69lbsW1b+riKrjqK/lkuIM/v33l2+LAXK0o8B56/cxZuoEcrBrne8zvunhORJ8Ao7URFvkAP/KX8EZUvOlI44RU5THSwTkRI4MgTey9+ur+7e//Fnm9f1BnOB/ae9x2M+2PinM9AfqP/9eT/E/1nJxL9q3//7OSPTj1naW35sxO5lva5CqOf0zDDTyhSDfnI8aOfm1xy6/dHjmUXIpnjRzOLOvMRmT61AMkePbKUWsiZU9mF02ePrS+tn8supmEWTZ9NLa3jO7HM/E/9Keiv0I61fnER+Iumz5xmRm3pyNUF4C+YPvMVwi9jNHLkm/njL5Y+8w2effnNXYp/ee74C6XPXKLwdxXlHsU/Pm/8RdIzX7L8Fishryj+0Tk3zwLps9cp/D1WyFnCcHB9zu2zOHr0Upg08DLUDYxm1+fsdBdGD14K4dduiNLdbdSdOTvdRdFns+eorbzhVh5vUvzT8+y5i6LPUBe7fFuurH5H8b+aI/6C6DMXKfxNb2H4zfKcne5i6DNfUXPz1F/XZl7r0tzwF0LPXezrYFn+LcX/dl74i6DPXBYuNijM6V6fE/4C6LmLvRcGD053nl5r/vSYCAL8q3B45QYbzzQfrzV3eu5ilyLg0enOz2vNm54lgmuyl/ILc7pzSRXnTC9crMdLKU2iyx/n53TnTM9drNdL6Zapet45P6WGZw5Od7703MV+54GvqaZq9j2bXs8pVZwrfeYqSwS9et43VVU1x55tc0oV50nvJoKyjBFeVa26Z+t8UsU50me+dRNBuceqTLw9dz6p4vzoM9dDXWwU/VxSxbnRMxe7FnCxkfQ3lg/udOdFnz22FO5iI+nnkSrOiT6bCiSCE+m51zqI050TfVgi6NCbKCH0PFU8QH12PvSs1upPBDk9qdZH9SohzeDOg6aKc6HntdanQTyjXBTQzWLZCOw/YKo4D/rIRFDreLVF72j+Q94eyOnOgT7cxSolQohFvIKffTdwoFTx4PThiaDWqVpgZwCY/k2IqSI6fOj47pKmijM63QPT81qr30s1FGUE7dxsGiTVROmTdrOpEcsw/NpzAKd7UPqoRLBJukp7BP8pkDxXpCo+EmIp7bz3UJYqzuR0D0jPa61BL6WapKE0W3AXVb6lQErwd5kUlLLP8s+eKh6MPjwRBBmhuo91pVMnwkxqpEVvCzaMfEfPnCoejD40EVSUToeGBybYlzxxckJQGnoTptL0q/7TGeuzB6IPTQQBsKmPWXRDoJWH/TET1aziP6bZL6hD31dmTBUPQh+eCGIi21QaDN9SofNys2/Bw3BMqD/omc3pHoCeu9iQcmW52Fa6QE6bv6HoVUMDKZJ6Hv4xLMvQtgPfmSlVnJ2e11rfBuGVjmLU0d4z/HFN6aC50QnLzLE7NIJfYqni9akacGb6mFprV1Og2+YVg5ii82roYaG/ogxJWSnlg1+bwWvNSh+VCKK0dSDs5DugMrz5W0qtpUOj090NMPm1YvBrM6SKM9LH1lqBrEraCnqlDu+8qaZS1KqM3iCqEqY6M6SKs9GzWmtYIgjSHJc7qlkvlzuWITqvSYoKhDrbZZChaXbK42CmNYPTnZE+MhFUUK8xlrRoQDzEj0x7CjUIEyzHZJbDvjptqjgTfUwiCKIXGg3VHDY6IMT0dN682Wg0Rib8XQhr+6lTxVnooxNBJg2u9yAk5eu80Bci9R5lOqc7Az13sSFvBLkYOrWKKBYBa9OUO29Da5B6qM1hMlWqOD19RCIoCdh7tIoofQzSwPOWTFN03m4f7iwfYu+5TON0p6bntdaIN4JMOhBaMutYp3WQZlnqvOCEi5GKgzJFqjgtfUQi6JWy0bashgEytDr4j9Hvej1vK+7ryZ3ulPQT3wii1JwkHKwjjy8Jdl4et20rtWq4yWGSPFWcjj4w6Cai7VP1gmnWUUy1zmQ8dD1vv6kHC1OSJHa6U9FHJoJ+gSCsz2xmijgbISXknZd0/GURnyRNFaeij661+mVb9NuOlNfWy9iNoe39mVVQEqaK09BHJIKh0gIjg5BuTWFMukq5RDtvgu+/TuR0p6Dng24CiWCoNDugNKg7dV76y9PcZBs6LySLCSRRqpicPnrQTaiUGppFjFK3baklkG7KKnZLGiEQ4ExQei73EgzlSUwfkwiGS5HwOqbpqWNa1WAhOVxeTa7PJqWPH3QTJt1+36ymVFlSfbOfKiU+w+ShPAnp4xLBEGlq7UajU6wPve9LmsNqo9NoGPk4X+UKH8oTg5+MPpGLFaINybhj5Lvdbt4ojzqirUuNckMrdUH529t90krSdbnXina6iehjE0GfdFNDr25odVKoV/sdb1SpFUJzw1D86FQxCX1iFwvSrvsL3BD3pEgwnG9r1QS997t4p5uEPqLWGiJGv1oLvF3ATCu4DexnoT+Z/02s001Az13s08nwSlUp60npS/m2Mg5sDkhsqjiZfmIiKElhKvoiHD9Z4lLFifSTE8EF08elipPokySCC6bnqWJYfXYCfSZJIrho+uhUMZ5+She7KPrI+mwsPXexkxLBhdNHpopx9NGDbj41fdRQnjj65Ingwul5quivz8bQ81prokRw4fThqWI0Pa+1JksEF08fmipG0k+ZCC6ePszpRtFzF5s8EVw8fUiqGEE/fSL4CeiD9dlwelZrTe6lPhE9SxUlpxtKP1Ui+AnpA/XZMPrIQTe/Or0/VQyhnyYR/NT0vvpsCH3yRFDxrwF4MPpEdRJPfTZIP0UiqIx9ZfiD0XdC3+H6RU4VA/RRg27CpEN8ienB6C0S+05CyFvX6frpowfdBEUnKvFuofT5Wlcz2m0j7xScXHq9RHdpXaUdoA+eLkLcVNFHn6TWqouhQWXLP7Ab6TW13qGjidqd4XhY7Ar6mlYujFsNtqtcN7t++hLQt/n/499POEN5vPSJXKwYJaT0VdU3sJuPVtTzRqO8vV1uGEa7M26VqqTdLgwbbfiEm4sGrbb56fNENRl1LTXhIYhU0UufLBEkVpXdRRh90xhWW+18Uwdp5o1Ovd4aqWZh1CqMilqJbu5qxWF/pIXQq3T8kW75pmcFRKSKntV/rlMvtTTJSxE2+auL9GAzu672FJRO1ajVSkaxPMIXhaOOUdK7DdWsG7quFctD3NjqtI2uordTbZe+qbNZEqiJOLtsAr1Tn5Xo1xP2WMImf5Xw/SUOdXLfhRQUbPph0YDHgx0VmrlDUuW+2apbpF1qon8w+hbRGvXqyNBd+iGaG06fMtWJ9Mo9GrAdl9s+lSymx5fGpExtRFtpE9OdB9avjrQau0GTpKj9g6OABmdu0CPaKjLSHXCfDn1fhY69beGeuhmYGRcUEet7e+2EsStMCiZ956qgAsEDMB0GRfSCGlEtYhKrUasSYjEhpF7rEMskpmsYnV5j0mYncCocA6yasSMBRJ71TcZvMWPHDXFp0Df2pLYNfbZvqqZ/WDHSW4ZWJaaF5qmGPVWv4YARYB/n21bQokCDmFXot22qjqoV77acMUg++mzsmC0uXXaFTq2ptKzQS9UI6nG+Tqyx0k6xV/6aAgqPbybC6Ds43KuodJWRGT67SRZ3/Jff1yZ6TcLepZnMaKok+BKH0YNmtMYKH8PVHSopNnQ9jN6gJ6Iqh2cuxF1dqu0E4pwk9TN6LaTeNlVuo8PpQVuUOqMvDRV+YBg9bQarKM4c915Rrqtlv5XWqjtOtyRwWVWTKSe9Zkhk6NDrCemVIdUYqkH+yaxe8dQ0s3ylPep6L2eljPzLmFPgXGtoqja1nSELfU9PTyf0kRI+TLMfvvI5E089OfMNo0frv87fryQI1ZopAB9X8Yph5sGhryWlp2N3zHof/EQ1Dt471ppa+LV71II6ZcIk70saKh2pRUIts0NfrMq91oihVwoWOjVSbYftFOJ7j0IzKaCnCdc5Z2uSd1Ul0FXCo2VfczF6vYP2vkPHlTbqRbD3ZqMWQs+/PATHN4ofB/DWVw3MXMEuepebIbcalWQojkZMbiwNPw9OtWqhcyqA2ceIXiuhtwL3ta0bPnpd5C4aCTG+sgTeH2aWmI7QSolcTEuQmuuEe9m2fwInmG1ANUm9ZFbH1FkVCuNqqlTAjX1fCpV3Zu+N48P6kHe3Ioule751q1RJyiLgVbQ2tpnfQgM9NjPekp5HYtPQiqj/zREdRO052LCow+vkFRJnKkMGq/EFV56CSklGJ2lJqk6wuXTk8b7eB82xGlydC6alGqW6SMh0iNQC9DjYC6LWwBxEWULGLDBnhQryetn3biJBObBDFQZDTn/bm64dTZnIbkpD1tuWnx5dXg1UKCY4Cxukycw96gd9LkueOwsvxRrupFmNGIahUT8TMnGZi47sZoxS5NkJOqWGexa95TM+gQKsY+5pTMa6rffWwnN0QvqtNr2OTlp6s26qfk32iMa6bztSK5os3ujW+uyZlIqjvjOSUEjo4GRqMJeWcb8b6bh7Q51um3bJAtqJKmHxlRMUhgztriK7ofoLV3hf/F82vhfOhBUFA7MAfz+KGKOWcZUDPcG6byxG+OsfFh/jtdokzxSHO0g9JDBPFfKGaqnBITol8cBoaEaacDKcaBCyZkrEUl/ZY5SeNi5628A4ntBXb20+nLhQU0iBBocpZ09IwInsFgmOWR+KBqZBvVnuq4rORvqqvsphxNhMbnJo2zKL5D8i9LVnlV0D0tqyZcoXq5rBYL+IOW6n2wqUx4iTUtLmMElbV/mJvV08alxs5qrEFr6oStgrZ42vT2HVmb0outuDqtNH9m1iFXzb8WARGIyY2eGL1fiytfAXzW7LMjTqry4FhgKkQpxui42kh/ZS5XnuZuCZg9SR3QxG0kVLWtGI4Qt4T5gZvV5HZt0xOVzxg7fI1zfxpopjyxki6hrpbXQ7XL+lR1BGdmkIGt/VMmVO8ThVNinXleix+N4kMFzxI1LFOm8o010ggdptrss11/mWCbJrfWFG2tzUUDVxErOi5ZzQM3s1ZklTlhY6WciSnLbITyhsiJHWxzITKZccx9IyXctfdM17CtjzVeIkq0K5aGFCPCrFtJpDesKx18nGzEHx2cO7IRafHRc6vKtpdBo61jG54WMTCqlp0aXu29HyY3S3vCeWCLev1HCZVfFAoFs0G522r9PHzf+hwb3bIWn/CB14GpsqVlnf01mNihp8CNzc1yV9nDQz1jh9A4w/zSZphKHygC2ijBA394optOi0CreZUw5rLGk6Gp1tjS3zY2E/xKqMxSyRXi+2qRSL9ZqApp2iw+qJSruBjksxQuK82HlvTO3XXIWghYXL4Y8pqj5bIKDkGkTnuihRMZXmHqfoQpWozVRFIMCsDFEKKXaCYHofP+eQW3u3QUODBXFwVKqoa6URbUwi9Ji2Ku++Os6zLdM/7HYYM94IbfsUvY+O1g02/Zv49fiyRzxq70TJ4Qf7U8XOqF5V1f5I0zEh1dsl7IYUy1uLrClDHeJ1UTlgZlHcpDnU8iWI92pNY5RSU+P6yPEAE+ba8hKmq/asi0eoTqA+qxMaUoHBN8tgrUtoMSkVKzGbbrxWq2+7QQ7rrNTOQ4xES5dWu0UIDZggiRQOYNLgdabKa3L0/iZGdQKpYpMHhPSiKtkemoROwCtSlbAMJa/57F8TDA/vrGiRmn1idugELOdEThHwxqSJAzxMeCqdPiTBkvF9TrepiqvSK5sqe+plXoKv+hcqKsKGYp6ZJhbYtU3Tc4q+CzJhfr9QHE/88mVopObcry9V1FPytemrMm3EfW5fofN8pHNjmYT0Ff7qQm/lMXuXv2+5OcnECTNccbz+n1qdGGXzp4p1J7gC/UeXQ4jRYKlSrdStm3Jk2bCsEZgWWqK32h2MMCB6Js4NSJnN5MlKXHG8adONCSsnBlJFAy4PYpF6vlkldcUYUr23RkqziWsASdm1iWaoq9PwjGh6oQRpcaGLr4foCVQ3lZ08USz7rd9eUqFBfsz0vuAQEqM1Ho+YUxqSFHpd+s5bw0Is/OUEXQaWCyFa7tJ37KWy0rRYa+eLw/FYXkstwSQ95qoC1RpfNTbke3H1WcgCSyUM0fIU0VCqluNCx9YQi/QmQd0hCs7aC592kmCCJMvHQ8bh4NYok8/w494q5i0yalrmNn+NVhPzy+mKezp7QZIH3emX6iQVXsFKMjmVvzMJlinfeAr5YfcdV58tNcs4mbCv1NCGQ7g8Fg3cgEAGV4i1qqzwSTrN0HJ3oonBLDheC45luTFxGZu4+qzWhMjGxDChhu+GiJYnvFpiEZ3Om6zTZW7Nlq6Uwui5i42flC2MfYj60n4be+8R9dmu0Sm36uMy2ntcALkMxqSqqAXFqBbySqqu4MuHNnRW3N9pjUfb2522T3uSTYhnyuuJcTx3Hz/VNrgsQbecogMS2FKY1Pw3FL0MFqeG5TET10CBvtCo1cqEe2ZqaMHeVzvSHSRajEDkJaHJEg3VJvQar9PtFojHaSI8ZNk0P2nyZRRo+KVv4z16j4UH0tKlS09eCIKZvYie993kxvekinoryD7S2rgQzSjPBx7Q/NuoA/vIMMZE9R/PErFki3BwcxnSZ9njm2yyXKdbGxLLD1NlLqrUqTd4TElLN+V6gymJpvpuF0zQduIFUFiIE/lO7WmCxndTRb2T8vDT94TNfl3Ta7pmNJpibUy9YUDE3NSqEEZDpi7zW6TfriVdMk00feRQhEQrCElDebplFYMV7IqEFfbdhT3RLNLfIDf4BowzofmrNLxRMcJJ0RnESRf+mdD04kQTO4/sdJvF1jhVLbQM3gGNPkUtgL7gLHij3FaKY7ppzN1XEwKkaqpQ5t9IuugSNzhLMe/TEq0+NWkoT1PXWZODJqkWDdf0ph4xCCHx2sj8p9biRp8xzT8+ofGTTDLosqoaDl+LfjE3/bon8QNw2G+TTuxAUUN58nlDy+t6N98ANadxuwb/aZe6tWZeM/KBwQjJF3rLnFuK13oUpoUTF58KX3e9YUmr8aq8yUumtDCv5XuJlXi9H+ZnJg7XZV5v4vlC3irquL4bRVVJqi4lHcU6mHm2XprqfaOZeIHDbIr9vuCkeRm3E65gE6zPsjBYa0aoebNr0COksmvyda54jBDlZl1JuvKXP1XEtIRMWCAH8d03sskX9uRdNsGsUxqrLq1P7ki+VFEfExJcu9MnBeLe4DTruzFLn2T64JukC+X667Pd6LXQHHFXEpliQVuhN4nmgbGOO/mJHmCG01SLCbM3OEkvRDtuomXIZp5dNs2aksw3Jp+5eZc5wMmnnnlm38Raq9z0LB1cWkt6cuZEEuhkohXsoi4Qt0COBH81mal3hetOAmM224zWKVYEdJR+iunKrxl+Ai8Y91tuUTLFwv0iLp5u0ixtnWQRyNQzuaf4fb0st/TTrI6gOD4ryTq5Ub9hGCXTrJ0temyiqZuSsMF2iWxaolkfjkyzAqz48ecp5+grQvUTrZM7zeoR06y+yzPZ6ae5K7xvJWqlKVbumOZHclgcOMs0dxRmlBPhR/1UkV+mWXWamYMZfbnouQnxQ19pBM+Y/HeEBfyMcZRwWonwI36iyydTrLbuwk9pblz5bgr80J9H88oUP4omdH4KSxyUpxz/YmZysjJx1kfyRDCbuTgHeGE3J77UcJsremJ68h8D5BPvDgzPr4l2YrK28vpsxKyP5Ilg5ti5OcG7+OuTo6o4p5v8RzAzx9fnBu/gJ6lRR6eKN5O62KxjbA5gbWR5I/AvTlL+yJ+BTZwIZlNXOPzafOBd/PWlSdoTkSom/uHdzPEloTUTZ7knlpscn04rjscP/fnjhD96nHWs/AzJZozcZrVebMCjE95rhaSKyX5wOpu5Lhp+ylxtotx4JbRnUvMHU8V7iWqtmdRXouHX5mFsvCJMD7TP8Vh+f6r4NomLzWYurzsNvzRjXBYnT4X2LB05fSyOnzvdp9JdT7C2oDTnRMNPvV5YQrm95DT/ka/i+Hl9llq8BIlgNnP0tMs+1Rp5U4mjPcB/NYbfTRW/m1hrBfaLR9Yd+BmSwMRyc03ij95YfJoAAAGUSURBVG5/4XRvTHyXATpzWmJfXMMzuetoP/CfPp4JvwFen2WmMtLFZjPZy+dc9rU528kwuf3KaX7gP3cpFcovCr/RiWA2kzl61bEzyP5qAaYmKE+XXX58AN9CGwbXPr3OO2KolwL0Y5ekZkczuWClceW1l3/94uVUQIX4MivBRDCLrf7NFRkdFH6qBS0PKDfuyvwQ/B+58s11oJKfAU0VvV4qi+THLn+1dERSGdCZT8oewo83cOTK1ctHAQ/ugd4FOF2RCGYpdyZ1/ZKPHNmXnn5idsoP+rO25L0D0KJzF7+5fPwoaBLIV5foP5nssevfXrp6eumIjxxV5t6cwvjp5bt73gfg3API+rlzV06fvnLl3Lkl+nHdD05V5vXcovhZ5DY8gOANSDcSQJbQ3/5qze7KTegBPhWaKPCNe5/MQk6S269fJb6DNXxYd/8PtLosN27exTuIvQUEX3519+mvquvRcvsNuwW8izVxH/A/vu3V3TefJBg4iNy4ffPN67tv7917ReFf3bv39u7rNzdvL6DF/xd6Fefa8bJzYAAAAABJRU5ErkJggg=="/>
          <p:cNvSpPr>
            <a:spLocks noChangeAspect="1" noChangeArrowheads="1"/>
          </p:cNvSpPr>
          <p:nvPr/>
        </p:nvSpPr>
        <p:spPr bwMode="auto">
          <a:xfrm>
            <a:off x="539750" y="-1250950"/>
            <a:ext cx="2667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8197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8613" y="5084763"/>
            <a:ext cx="183356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4" descr="C:\Users\Biblioteca\Desktop\logo_decex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2538" y="2020888"/>
            <a:ext cx="8937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CaixaDeTexto 1"/>
          <p:cNvSpPr txBox="1">
            <a:spLocks noChangeArrowheads="1"/>
          </p:cNvSpPr>
          <p:nvPr/>
        </p:nvSpPr>
        <p:spPr bwMode="auto">
          <a:xfrm>
            <a:off x="5197475" y="1882775"/>
            <a:ext cx="184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8200" name="Picture 26" descr="C:\Users\Biblioteca\Desktop\logo_uerj_pb_trans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75" y="1979613"/>
            <a:ext cx="10715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7" descr="C:\Users\Biblioteca\Desktop\logo-estaci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2650" y="4005263"/>
            <a:ext cx="22669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7" descr="C:\Users\Biblioteca\Desktop\LOGOECE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3575" y="2020888"/>
            <a:ext cx="1014413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3" descr="C:\Users\Biblioteca\Desktop\ufr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7963" y="1979613"/>
            <a:ext cx="13684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Biblioteca\Desktop\PCA3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341438"/>
            <a:ext cx="453707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650" y="188913"/>
            <a:ext cx="8640763" cy="1433512"/>
          </a:xfrm>
        </p:spPr>
        <p:txBody>
          <a:bodyPr/>
          <a:lstStyle/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Modernização de Ensino da Aeronáutica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1"/>
          <p:cNvSpPr>
            <a:spLocks noChangeArrowheads="1"/>
          </p:cNvSpPr>
          <p:nvPr/>
        </p:nvSpPr>
        <p:spPr bwMode="auto">
          <a:xfrm>
            <a:off x="179388" y="1557338"/>
            <a:ext cx="835342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FINALIDADE 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Este Plano tem por finalidade aperfeiçoar o sistema de ensino praticado na Aeronáutica e estabelecer metas, projetos e atividades com prazos e prioridades a serem alcançadas na Modernização do Ensino da Aeronáutica. </a:t>
            </a:r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/>
        </p:nvGraphicFramePr>
        <p:xfrm>
          <a:off x="203786" y="3284984"/>
          <a:ext cx="861188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 bwMode="auto">
          <a:xfrm>
            <a:off x="3563938" y="5445125"/>
            <a:ext cx="1944687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</a:rPr>
              <a:t>Organização do Ensino </a:t>
            </a:r>
            <a:r>
              <a:rPr lang="pt-BR" b="1" dirty="0" smtClean="0">
                <a:solidFill>
                  <a:schemeClr val="tx1"/>
                </a:solidFill>
              </a:rPr>
              <a:t>a </a:t>
            </a:r>
            <a:r>
              <a:rPr lang="pt-BR" b="1" dirty="0">
                <a:solidFill>
                  <a:schemeClr val="tx1"/>
                </a:solidFill>
              </a:rPr>
              <a:t>Distância.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39750" y="115888"/>
            <a:ext cx="8640763" cy="1433512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Modernização de Ensino da Aeronáutica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313" y="1392238"/>
            <a:ext cx="2357437" cy="4557712"/>
          </a:xfrm>
          <a:prstGeom prst="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Graduação </a:t>
            </a: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Bacharelados: </a:t>
            </a:r>
          </a:p>
          <a:p>
            <a:pPr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Ciências Aeronáuticas;</a:t>
            </a:r>
          </a:p>
          <a:p>
            <a:pPr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Ciências da Logística, com habilitação em Intendência da Aeronáutica;</a:t>
            </a:r>
          </a:p>
          <a:p>
            <a:pPr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Ciências Militares, com habilitação em Infantaria da Aeronáutica;</a:t>
            </a:r>
          </a:p>
          <a:p>
            <a:pPr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Todos com Curso de Administração, com ênfase em Administração Pública.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88113" y="1411288"/>
            <a:ext cx="2428875" cy="3712811"/>
          </a:xfrm>
          <a:prstGeom prst="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Pós-Graduação </a:t>
            </a: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Especialização </a:t>
            </a:r>
            <a:r>
              <a:rPr lang="pt-B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Lato Sensu </a:t>
            </a:r>
          </a:p>
          <a:p>
            <a:pPr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Pública e Emprego da Força Aérea;</a:t>
            </a:r>
          </a:p>
          <a:p>
            <a:pPr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Comando e Estado-Maior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Oficiais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Carreira;</a:t>
            </a:r>
          </a:p>
          <a:p>
            <a:pPr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Política e Estratégia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Aeroespaciais.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63875" y="1381125"/>
            <a:ext cx="2928938" cy="2295525"/>
          </a:xfrm>
          <a:prstGeom prst="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Pós-Graduação </a:t>
            </a: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Especialização </a:t>
            </a:r>
            <a:r>
              <a:rPr lang="pt-B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Lato Sensu</a:t>
            </a: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Aperfeiçoamento de Oficiais da Aeronáutica.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50863" y="260350"/>
            <a:ext cx="85931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Ciclo de Formação Continuada</a:t>
            </a:r>
          </a:p>
        </p:txBody>
      </p:sp>
      <p:pic>
        <p:nvPicPr>
          <p:cNvPr id="13318" name="Picture 19" descr="C:\Users\Biblioteca\Desktop\af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1714500"/>
            <a:ext cx="8429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1" descr="C:\Users\Biblioteca\Desktop\eao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4650" y="1793875"/>
            <a:ext cx="685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868613" y="3860800"/>
            <a:ext cx="3394075" cy="2894013"/>
          </a:xfrm>
          <a:prstGeom prst="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Pós-Graduação Stricto Sensu</a:t>
            </a:r>
          </a:p>
          <a:p>
            <a:pPr algn="ctr">
              <a:defRPr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Mestrado Profissional em Ciências Aeroespaciais</a:t>
            </a: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Mestrado Profissional em Desempenho Humano Operacional</a:t>
            </a:r>
          </a:p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Oficiais e Civis COMAER, EB, MB e MD.</a:t>
            </a:r>
          </a:p>
        </p:txBody>
      </p:sp>
      <p:pic>
        <p:nvPicPr>
          <p:cNvPr id="13321" name="Picture 22" descr="C:\Users\Biblioteca\Desktop\ecem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725" y="1719263"/>
            <a:ext cx="7540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4" descr="C:\Users\Biblioteca\Desktop\i1571614512553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0463" y="4249738"/>
            <a:ext cx="17319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717550" y="404813"/>
            <a:ext cx="8102600" cy="1928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Linha do Tempo de Implantação</a:t>
            </a:r>
          </a:p>
          <a:p>
            <a:pPr algn="ctr"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da Formação Continuada com </a:t>
            </a:r>
          </a:p>
          <a:p>
            <a:pPr algn="ctr"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utilização da EAD</a:t>
            </a:r>
          </a:p>
        </p:txBody>
      </p:sp>
      <p:pic>
        <p:nvPicPr>
          <p:cNvPr id="14339" name="Imagen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91440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1"/>
          <p:cNvSpPr>
            <a:spLocks noChangeArrowheads="1"/>
          </p:cNvSpPr>
          <p:nvPr/>
        </p:nvSpPr>
        <p:spPr bwMode="auto">
          <a:xfrm>
            <a:off x="701675" y="1089025"/>
            <a:ext cx="7740650" cy="32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  <a:p>
            <a:r>
              <a:rPr lang="pt-BR" sz="2400" b="1" dirty="0" smtClean="0">
                <a:solidFill>
                  <a:schemeClr val="tx1"/>
                </a:solidFill>
              </a:rPr>
              <a:t>A Aeronáutica nos </a:t>
            </a:r>
            <a:r>
              <a:rPr lang="pt-BR" sz="2400" b="1" dirty="0">
                <a:solidFill>
                  <a:schemeClr val="tx1"/>
                </a:solidFill>
              </a:rPr>
              <a:t>últimos anos vem modernizando seu ensino e adotando cada vez mais o uso das Tecnologias para formar, capacitar e especializar seu pessoal.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Em virtude de sua dimensão nacional, a Educação </a:t>
            </a:r>
            <a:r>
              <a:rPr lang="pt-BR" sz="2400" b="1" dirty="0" smtClean="0">
                <a:solidFill>
                  <a:schemeClr val="tx1"/>
                </a:solidFill>
              </a:rPr>
              <a:t>a </a:t>
            </a:r>
            <a:r>
              <a:rPr lang="pt-BR" sz="2400" b="1" dirty="0">
                <a:solidFill>
                  <a:schemeClr val="tx1"/>
                </a:solidFill>
              </a:rPr>
              <a:t>Distância </a:t>
            </a:r>
            <a:r>
              <a:rPr lang="pt-BR" sz="2400" b="1" dirty="0" smtClean="0">
                <a:solidFill>
                  <a:schemeClr val="tx1"/>
                </a:solidFill>
              </a:rPr>
              <a:t>na Aeronáutica, </a:t>
            </a:r>
            <a:r>
              <a:rPr lang="pt-BR" sz="2400" b="1" dirty="0">
                <a:solidFill>
                  <a:schemeClr val="tx1"/>
                </a:solidFill>
              </a:rPr>
              <a:t>vem em constante expansão, e hoje é uma realidade para aproximar finalidades e objetivos.</a:t>
            </a:r>
          </a:p>
        </p:txBody>
      </p:sp>
      <p:sp>
        <p:nvSpPr>
          <p:cNvPr id="15363" name="AutoShape 2" descr="Resultado de imagem para EaD"/>
          <p:cNvSpPr>
            <a:spLocks noChangeAspect="1" noChangeArrowheads="1"/>
          </p:cNvSpPr>
          <p:nvPr/>
        </p:nvSpPr>
        <p:spPr bwMode="auto">
          <a:xfrm>
            <a:off x="1692275" y="-819150"/>
            <a:ext cx="8286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3925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Espaço Reservado para Conteúdo 5" descr="ahBzfmxvY2FsLW5ld3MtaHJkcg4LEgVJbWFnZRityKMCD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3501008"/>
            <a:ext cx="4232275" cy="306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ixaDeTexto 1"/>
          <p:cNvSpPr txBox="1"/>
          <p:nvPr/>
        </p:nvSpPr>
        <p:spPr>
          <a:xfrm>
            <a:off x="755576" y="188640"/>
            <a:ext cx="81375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Organizações Militares e EAD</a:t>
            </a:r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16388" name="Picture 5" descr="C:\Users\Biblioteca\Desktop\heraldica.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48425" y="13438188"/>
            <a:ext cx="2771775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Biblioteca\Desktop\heraldica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475" y="1700213"/>
            <a:ext cx="12461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Biblioteca\Desktop\unif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536700"/>
            <a:ext cx="15843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Biblioteca\Desktop\LOGO-CENIPA-NOV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1700213"/>
            <a:ext cx="15113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785225" cy="781050"/>
          </a:xfrm>
        </p:spPr>
        <p:txBody>
          <a:bodyPr/>
          <a:lstStyle/>
          <a:p>
            <a:pPr>
              <a:defRPr/>
            </a:pPr>
            <a:r>
              <a:rPr lang="pt-BR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Instituto de Logística </a:t>
            </a:r>
            <a:r>
              <a:rPr lang="pt-BR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da Aeronáutica </a:t>
            </a:r>
            <a:r>
              <a:rPr lang="pt-BR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- ILA</a:t>
            </a:r>
          </a:p>
        </p:txBody>
      </p:sp>
      <p:pic>
        <p:nvPicPr>
          <p:cNvPr id="16387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1484784"/>
            <a:ext cx="2249487" cy="1728788"/>
          </a:xfrm>
          <a:effectLst>
            <a:softEdge rad="112500"/>
          </a:effectLst>
        </p:spPr>
      </p:pic>
      <p:graphicFrame>
        <p:nvGraphicFramePr>
          <p:cNvPr id="3" name="Diagrama 2"/>
          <p:cNvGraphicFramePr/>
          <p:nvPr/>
        </p:nvGraphicFramePr>
        <p:xfrm>
          <a:off x="611560" y="2852936"/>
          <a:ext cx="784887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Biblioteca\Desktop\d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608647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192088" y="5184775"/>
            <a:ext cx="8731250" cy="1557338"/>
          </a:xfrm>
          <a:solidFill>
            <a:srgbClr val="0033CC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 algn="just">
              <a:buFont typeface="Times New Roman" pitchFamily="16" charset="0"/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O processo ensino-aprendizagem baseado na Educação a Distância (EAD) é praticado pelo ILA desde </a:t>
            </a:r>
            <a:r>
              <a:rPr lang="pt-BR" sz="1800" b="1" dirty="0" smtClean="0">
                <a:solidFill>
                  <a:schemeClr val="bg1"/>
                </a:solidFill>
              </a:rPr>
              <a:t>1999</a:t>
            </a:r>
            <a:r>
              <a:rPr lang="pt-BR" sz="1800" dirty="0" smtClean="0">
                <a:solidFill>
                  <a:schemeClr val="bg1"/>
                </a:solidFill>
              </a:rPr>
              <a:t>, tendo capacitado mais de </a:t>
            </a:r>
            <a:r>
              <a:rPr lang="pt-BR" sz="1800" b="1" dirty="0" smtClean="0">
                <a:solidFill>
                  <a:schemeClr val="bg1"/>
                </a:solidFill>
              </a:rPr>
              <a:t>22 mil alunos </a:t>
            </a:r>
            <a:r>
              <a:rPr lang="pt-BR" sz="1800" dirty="0" smtClean="0">
                <a:solidFill>
                  <a:schemeClr val="bg1"/>
                </a:solidFill>
              </a:rPr>
              <a:t>oriundos das mais diversas Organizações Militares do Comando da Aeronáutica (COMAER), do Exército Brasileiro, da Marinha do Brasil e Forças Auxiliares, bem como de Forças Armadas estrangeiras. Atualmente são mais de 10 cursos em EAD.</a:t>
            </a:r>
          </a:p>
        </p:txBody>
      </p:sp>
      <p:sp>
        <p:nvSpPr>
          <p:cNvPr id="4" name="Texto explicativo retangular 3"/>
          <p:cNvSpPr/>
          <p:nvPr/>
        </p:nvSpPr>
        <p:spPr bwMode="auto">
          <a:xfrm>
            <a:off x="6403975" y="419100"/>
            <a:ext cx="2592388" cy="2663825"/>
          </a:xfrm>
          <a:prstGeom prst="wedgeRectCallout">
            <a:avLst>
              <a:gd name="adj1" fmla="val -47779"/>
              <a:gd name="adj2" fmla="val 63453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8437" name="Retângulo 2"/>
          <p:cNvSpPr>
            <a:spLocks noChangeArrowheads="1"/>
          </p:cNvSpPr>
          <p:nvPr/>
        </p:nvSpPr>
        <p:spPr bwMode="auto">
          <a:xfrm>
            <a:off x="6475413" y="728663"/>
            <a:ext cx="24479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u="sng">
                <a:solidFill>
                  <a:schemeClr val="tx1"/>
                </a:solidFill>
              </a:rPr>
              <a:t>ILAVIRTUAL</a:t>
            </a:r>
            <a:r>
              <a:rPr lang="pt-BR">
                <a:solidFill>
                  <a:schemeClr val="tx1"/>
                </a:solidFill>
              </a:rPr>
              <a:t>  </a:t>
            </a:r>
          </a:p>
          <a:p>
            <a:r>
              <a:rPr lang="pt-BR">
                <a:solidFill>
                  <a:schemeClr val="tx1"/>
                </a:solidFill>
              </a:rPr>
              <a:t>Acesso pela Intraer ou Internet, o que possibilita aos alunos a flexibilização dos estudos, podendo ocorrer durante o horário de trabalho.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964612" cy="1223963"/>
          </a:xfrm>
        </p:spPr>
        <p:txBody>
          <a:bodyPr/>
          <a:lstStyle/>
          <a:p>
            <a:pPr>
              <a:defRPr/>
            </a:pPr>
            <a:r>
              <a:rPr lang="pt-BR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Centro de Investigação e Prevenção de Acidentes Aeronáuticos - CENIPA</a:t>
            </a:r>
          </a:p>
        </p:txBody>
      </p:sp>
      <p:pic>
        <p:nvPicPr>
          <p:cNvPr id="18435" name="Espaço Reservado para Conteúdo 3" descr="Ead no CENIPA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1772816"/>
            <a:ext cx="2160587" cy="1620838"/>
          </a:xfrm>
          <a:effectLst>
            <a:softEdge rad="112500"/>
          </a:effectLst>
        </p:spPr>
      </p:pic>
      <p:graphicFrame>
        <p:nvGraphicFramePr>
          <p:cNvPr id="4" name="Diagrama 3"/>
          <p:cNvGraphicFramePr/>
          <p:nvPr/>
        </p:nvGraphicFramePr>
        <p:xfrm>
          <a:off x="467544" y="2893392"/>
          <a:ext cx="828092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928938" y="285750"/>
            <a:ext cx="3071812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71500" y="2095500"/>
            <a:ext cx="7883525" cy="142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algn="just" defTabSz="449263" eaLnBrk="0" fontAlgn="base" hangingPunct="0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algn="just" defTabSz="449263" eaLnBrk="0" fontAlgn="base" hangingPunct="0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algn="just" defTabSz="449263" eaLnBrk="0" fontAlgn="base" hangingPunct="0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algn="just" defTabSz="449263" eaLnBrk="0" fontAlgn="base" hangingPunct="0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</a:pPr>
            <a:r>
              <a:rPr lang="pt-BR" sz="3600" b="1" dirty="0" smtClean="0">
                <a:solidFill>
                  <a:schemeClr val="tx1"/>
                </a:solidFill>
              </a:rPr>
              <a:t>Apresentar as realizações e projetos em EAD no âmbito da Aeronáutica (</a:t>
            </a:r>
            <a:r>
              <a:rPr lang="pt-BR" sz="3600" b="1" dirty="0" err="1" smtClean="0">
                <a:solidFill>
                  <a:schemeClr val="tx1"/>
                </a:solidFill>
              </a:rPr>
              <a:t>Cn</a:t>
            </a:r>
            <a:r>
              <a:rPr lang="pt-BR" sz="3600" b="1" dirty="0" smtClean="0">
                <a:solidFill>
                  <a:schemeClr val="tx1"/>
                </a:solidFill>
              </a:rPr>
              <a:t>)   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 txBox="1">
            <a:spLocks/>
          </p:cNvSpPr>
          <p:nvPr/>
        </p:nvSpPr>
        <p:spPr bwMode="auto">
          <a:xfrm>
            <a:off x="180975" y="5154613"/>
            <a:ext cx="8678863" cy="1008062"/>
          </a:xfrm>
          <a:prstGeom prst="rect">
            <a:avLst/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spcAft>
                <a:spcPct val="0"/>
              </a:spcAft>
            </a:pPr>
            <a:endParaRPr lang="pt-BR" dirty="0"/>
          </a:p>
          <a:p>
            <a:pPr>
              <a:spcBef>
                <a:spcPts val="800"/>
              </a:spcBef>
              <a:spcAft>
                <a:spcPct val="0"/>
              </a:spcAft>
            </a:pPr>
            <a:r>
              <a:rPr lang="pt-BR" dirty="0"/>
              <a:t>Atualmente são 06 (seis) cursos. Sendo 02 (dois) totalmente a distância e 04 (</a:t>
            </a:r>
            <a:r>
              <a:rPr lang="pt-BR" dirty="0" smtClean="0"/>
              <a:t>quatro) </a:t>
            </a:r>
            <a:r>
              <a:rPr lang="pt-BR" dirty="0"/>
              <a:t>híbridos. </a:t>
            </a:r>
          </a:p>
        </p:txBody>
      </p:sp>
      <p:pic>
        <p:nvPicPr>
          <p:cNvPr id="20483" name="Picture 4" descr="C:\Users\Biblioteca\Desktop\Sem tít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1009650"/>
            <a:ext cx="67516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 explicativo retangular 1"/>
          <p:cNvSpPr/>
          <p:nvPr/>
        </p:nvSpPr>
        <p:spPr bwMode="auto">
          <a:xfrm>
            <a:off x="5673725" y="188913"/>
            <a:ext cx="3203575" cy="1130300"/>
          </a:xfrm>
          <a:prstGeom prst="wedgeRectCallout">
            <a:avLst>
              <a:gd name="adj1" fmla="val -45806"/>
              <a:gd name="adj2" fmla="val 83839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Em breve o CENIPA contará com mais 5 projetos em </a:t>
            </a:r>
            <a:r>
              <a:rPr lang="pt-BR" dirty="0" smtClean="0">
                <a:solidFill>
                  <a:schemeClr val="tx1"/>
                </a:solidFill>
              </a:rPr>
              <a:t>EAD </a:t>
            </a:r>
            <a:r>
              <a:rPr lang="pt-BR" dirty="0">
                <a:solidFill>
                  <a:schemeClr val="tx1"/>
                </a:solidFill>
              </a:rPr>
              <a:t>relacionados a prevenção de Acidentes Aeronáuticos.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Biblioteca\Desktop\un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124744"/>
            <a:ext cx="15843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ítulo 1"/>
          <p:cNvSpPr txBox="1">
            <a:spLocks/>
          </p:cNvSpPr>
          <p:nvPr/>
        </p:nvSpPr>
        <p:spPr bwMode="auto">
          <a:xfrm>
            <a:off x="611188" y="260350"/>
            <a:ext cx="8226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Universidade da Força Aérea - UNIFA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539552" y="2996952"/>
            <a:ext cx="8137525" cy="3861048"/>
          </a:xfrm>
          <a:prstGeom prst="rect">
            <a:avLst/>
          </a:prstGeom>
          <a:solidFill>
            <a:srgbClr val="0033CC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2900" dirty="0"/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sz="2900" dirty="0"/>
              <a:t>No âmbito do DEPENS, a UNIFA desenvolve atividades em EAD. Os primeiros passos com a modalidade foram iniciados em 2002, capacitando e especializando militares e civis do COMAER. Atualmente conta com Curso de Preparação de Instrutores, Cursos de Língua </a:t>
            </a:r>
            <a:r>
              <a:rPr lang="pt-BR" sz="2900" dirty="0" smtClean="0"/>
              <a:t>Estrangeira e uma Disciplina </a:t>
            </a:r>
            <a:r>
              <a:rPr lang="pt-BR" sz="2900" dirty="0"/>
              <a:t>no Mestrado, utilizando a plataforma Moodle, dentre outros</a:t>
            </a:r>
            <a:r>
              <a:rPr lang="pt-BR" sz="2900" dirty="0" smtClean="0"/>
              <a:t>.</a:t>
            </a:r>
          </a:p>
          <a:p>
            <a:pPr lvl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BR" dirty="0" smtClean="0"/>
              <a:t>*Departamento de Ensino</a:t>
            </a:r>
            <a:endParaRPr lang="pt-BR" dirty="0"/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22275" y="14288"/>
            <a:ext cx="8226425" cy="1433512"/>
          </a:xfrm>
        </p:spPr>
        <p:txBody>
          <a:bodyPr/>
          <a:lstStyle/>
          <a:p>
            <a:pPr>
              <a:defRPr/>
            </a:pPr>
            <a:r>
              <a:rPr lang="pt-BR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Coordenadoria </a:t>
            </a:r>
            <a:r>
              <a:rPr lang="pt-BR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de Ensino </a:t>
            </a:r>
            <a:r>
              <a:rPr lang="pt-BR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à </a:t>
            </a:r>
            <a:r>
              <a:rPr lang="pt-BR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Distância da UNIFA (CEAD)</a:t>
            </a:r>
          </a:p>
        </p:txBody>
      </p:sp>
      <p:sp>
        <p:nvSpPr>
          <p:cNvPr id="22531" name="Espaço Reservado para Conteúdo 3"/>
          <p:cNvSpPr>
            <a:spLocks noGrp="1"/>
          </p:cNvSpPr>
          <p:nvPr>
            <p:ph idx="1"/>
          </p:nvPr>
        </p:nvSpPr>
        <p:spPr>
          <a:xfrm>
            <a:off x="1500166" y="3286124"/>
            <a:ext cx="6528218" cy="2447132"/>
          </a:xfrm>
          <a:solidFill>
            <a:srgbClr val="0033CC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0" indent="0" algn="just">
              <a:buFont typeface="Times New Roman" pitchFamily="16" charset="0"/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A fim de atender as exigências e efetivar a modernização do ensino na Aeronáutica , foi criada a </a:t>
            </a:r>
            <a:r>
              <a:rPr lang="pt-BR" sz="2400" b="1" dirty="0" smtClean="0">
                <a:solidFill>
                  <a:schemeClr val="bg1"/>
                </a:solidFill>
              </a:rPr>
              <a:t>Coordenadoria de Ensino a Distância da UNIFA (CEAD) </a:t>
            </a:r>
            <a:r>
              <a:rPr lang="pt-BR" sz="2400" dirty="0" smtClean="0">
                <a:solidFill>
                  <a:schemeClr val="bg1"/>
                </a:solidFill>
              </a:rPr>
              <a:t>através da Portaria UNIFA nº 329/VR, de 24 de novembro de 2015.</a:t>
            </a:r>
          </a:p>
          <a:p>
            <a:pPr marL="0" indent="0" algn="just">
              <a:buFont typeface="Times New Roman" pitchFamily="16" charset="0"/>
              <a:buNone/>
            </a:pPr>
            <a:endParaRPr lang="pt-BR" sz="1800" dirty="0" smtClean="0">
              <a:solidFill>
                <a:schemeClr val="bg1"/>
              </a:solidFill>
            </a:endParaRPr>
          </a:p>
        </p:txBody>
      </p:sp>
      <p:pic>
        <p:nvPicPr>
          <p:cNvPr id="22532" name="Picture 3" descr="M:\VICE-REITORIA\CEAD\IMG\cead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1651054" cy="1651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96838"/>
            <a:ext cx="91011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AutoShape 5" descr="data:image/png;base64,iVBORw0KGgoAAAANSUhEUgAAAZEAAACLCAIAAAAveTNJAAAgAElEQVR4nOydd3hTR76wc+9zv7v33i3JbkISmnHvlRZKIJCQ3tuyaZtkUyBLQjcY3Huv2IBNMdUG927LtmTJki03yZZc1Hvvvetovj8EBHDBpgTY1fvMkyIdnSnnzOuZOeX3hGdksyu5kiu50uOSnnjoJXAlV3IlV5p/cjnLlVzJlR6n5HKWK7mSKz1O6VdnARcuXLh49HA5y4ULF48TLme5cOHiccLlLBcuXDxOuJzlwoWLxwmXs1y4cPE44XKWCxcuHidcznLhwsXjxMNzluPaP2zArjdqdFql3aQHdqtRqzPqDXYr5PzaAYAdALMNAIcOQEYA2YAdAAgACLKZ9EadXG21mQCwAWAHAAAbAFaHRQesegAgh8NutVotFovNBkEQAA4AHMAxCw+8vi5cuLgfPDRn2azXtAUABIANQFYA2YAdAnYrsFmA1QxsNqdlgAPYIQCAFUAAmAEwA2ABwA6AA9jtVg0AWgB0AGggyHJjlw4AgA2ymy1mvc2kB1YTcNgABAE75HKWCxePNQ/NWVqt3Wpz/qcNAKvDarKabTaLA5i0wKoHNpPdZjGbrRqDWaE1yjUmtM7QI9XAGIpmorB2hH11mFSJH79EwF9sb23E9mHpjHGxgijRkBRmngXIbzIbABCwmYHFCCx6YNK4nOXCxWPNQ3OWHQI2G2Qx681mtdmiM1otehvQ2YAZABMALLl2jCMZoItgY8wLcHx+TXdkPTa5daQEQbyAnqjGTjaOUjvpQqRQNSVgjwv5fUxuWffA93mX/ppZsb8KlzOgqCbwO1kaogri2YDKAYwO4AAQADaXs1y4eKx5aM5yAGC1mk0mld2utQOrCQANAAI7aGFozg4wkxsHD1/FHG0cS+xmJiEFCUh+IUJcP2Uia4EaAnqrVaE1yLR2hRGIVSKJ2cAHoJVr2FGBXZXS7J3c5Z7eGxhT/WoR4qf68fRe9jm8oIulopmAErjWs1y4eLx5eOtZNovFqocgDQB6CzCTJLIKJC7pfNunJzp31U/EYOQHeySfXJ54MR+1Nrf3xePD6xOv7q5BN/K4HKBWAbkUyEUOoxgAAMxyk25Uqjs5xPvwNMYzFfFU6tB/JuGeSR9anj3kk4Hyi62JOFL+SW5VWttIHUXqcpYLF481D95ZFj0wqyGD1GRS2IHNOfXjqWxAaQQWM1utqBunx1YNf5YLf6+oZx9a3C3gYKlTLKH86gD/rxcpz8b1uSX2BRyFBR1u/rq4u2WYxhRL8GQSgjDZNU6q6x/aUzW0+siF/9qe+8TnJSsOVn9R3p/ZNlxU3/7j5X73veefPtDgk4KIiK8NOXR+2YErnpnDPRzphFYKAAAiu1qtlgCpHuiABjiA0QGsEHBcX/cHDocdAOt9awcXLlzcDx64s1RmoHc4l8MhBzAAmxrYNMCuI1vAVboqBTv2Q3VrMpxwpBZdNEQ5MUVLxYzXDuHVKoVcZ7lCMmwswv5+b8sT39b47L9SjpdPsTnEkW4Wl9RKJH9bUrsp9tyKn8sW7Tz9zL6aZ6Palx5p25jbs+MK/kjT6OuFiCWRdc8lYHyy8GEZyIiUDrfojueSBuIq+xTAThONE4V8rQOYlSoAGTlqmcGm0Vt0FqsdclxzFgTZIIflfrWDCxcu7gsP3FlqO9ADYAbABoADWAEwmw1KLotcNqLYcRnxyZmG/a39lynKzLbhnC7cj6eufn26rhw13IsbP13X+WNpS3Bc7dP76n73XYVfVG0ty6wHFoueLdLLYhvQT/908slo2LI4+IpkVEAOzjNj4M+Rzb/fdeXJnyuf/OfFp344+8SX557Y2fzErpbf/9zgFt3hEd/jljz4dungqFwNAWnzwOC5IfagQCdRyQDQGyGjCbJYIIcFAjY7sEPA4bA7XOMsFy4eMR783NCuA1Y1sOkcwKa02HA8Ze0I8zRyikLhwIfJl5HjKLb9FIz2j/Tm746Pvl8w1sHik+zgwqh6W0b7sqMNS2JbfGPqfX4qC81F/71y6OokF6c1nyXwt+S3/TmqyS2fsCx9eHlKv1dqb0BGb2AWJiB32DOXsCRzLCgV7R6PXhSN/r+9nb/bWbNoT61vdMvqNITnjisfnK5qkvCHhaCFAk5QBC0CDp0uvHHjl8kODBarHXKWHrpv7eDChYv7wYN3FqQBFiUARhtkx4yTMytacttxMBkgTBEnONJ+uh5Ntyad6Xr34Jn3MweCo/q/Lzjz83nk6uj6Zw40L8sZWVEw4pPSHRDV6F1E+P3eiiWRl0KzutxT4W7pKPfkzj/tLPPLHQ7LH1yZgwpPaw9OafNJ6fbKHvI+RvZPhAckIfwSewLT+gLTMS9kIb++OJaOEh4uYT7x5o7fF5SHJzaknp26giYfqm3Z2zbKVRm00LU7Lcx2mwNcX9Zy4cLFo8QDd5YSAA0AUhM0weAih0eR45QJlVEEwHk1OIhkf3i8563E8tSG9soxYosY+qys973cmh+vTqxL7vSPb/XL7Fye3vWXJMz/HR0JPMd2LyI8mdD7fwkDiwoYPicYoTm9q2Mr/rK3wu1orXdMndeRKu+YGveYevfEjoAc7Mr8oRfyMKEp7WEZyMBUREh8466K/popYVS7fFcDdUXUpT/uvrj9BDqvqufiCHNddi1saIIsUmohYATACmwAQMABgNUlLRcuHi0euLNEAIjtYEogH5yg0mVaJQBEveM0Zsz/bP9//HzpqR/Pv512BSviaoBGACypV1trybJaAfi8groyB+kWX+WWXO9bMOJZwHg2rc+vYDAgB+2XN+hdOPF0HOa5wy0bctF+yW0h2T1+GT2eqQj/bIxPSueK6DrvuIalKX2B2b2+CS2BmSjv7P7QLHh8D23cDN68PFJL0LT1CL/ORz61M++HZmQFkZVUCmvFTk4K1Uo7UFnMaqMWAnbgAHaT7X61gwsXLu4LD9xZRgOPz55gs6hak00BQCvL9OWp7qU7sv9n58lnf6r+5jS3mw6karVex5RrpFIrsNlUbSTp6uQujzzC0vyB5xPr/OKqV8U3e2RhAhIb18RfWp9cFZrS7pc55Jc76ZM97p3UFpw/4JOPW5I15JYzvCwZ7h5TH5ba8vtEbGDxWGBeb3DJqHvBmHsq/J/1+A6O6Nsc9EkUlm/RK83gtcir+wboQwDIOSocWyU0Ay0AAo2CK+Hq9VoAuZbgXbh45LiPzrIBYLNBVgjYnQtBZotNrdFRxCoqX0Bis0QAFA6Jl+y9+KdDrb872Prc4ZaNGW1Z3ZNTRiAGgGdyKCwWs02vsupZGk0HXfqPS1iPOFh4KcMtsTciq9c3q8+Z/LL7nck/B+ufgw1K6ghOhgWndYWkIXwSYIsP1S+NavZL6fHP7vfL6nMm30yMM/lkoJelda4q6/u+n/O3elgkrKOFQ5+UC5HDfdWoHhybSZcJ6UKmSCPhKiRivV4PgAEAs00LrCK7XgIcwAKA2qK3A8X9PxQuXLiYB/fTWZDDYoOsDgA5naU3W+Rq3TCdT+ULNFbTAEvweU7l8z8UPr+/8i/7rv79DDKjdaifyVXbTHpgU5kNKq1MJWNNCvgKANgAHIRxVyQil2YRl6QOBmT2+2RiZtSWX1yL19EG/0RYaHqPTwJs+dFW78TuoCzMbM7yzkR5RdW9k9aRW0fBUa1iBZigMCao5EEKGc+gUgUssUYuVcs1Jp1Up+XKFQYAzFYDACrg0FtMdjsAdgDpzPz7fyhcuHAxD+6bs2w2i83mdBawA2C2Q3KNni+Ri6yAKZbQuUz46PhVIv9gA3F97KUfqgg8K5BoFTaDANilEKRRm9QytcRkkonsoJ8jvjohercEHpQ74lPC8sybWp6A8snEzKgtz5jG5/Ze8Y5tDc3s9Yzv8EroCs0ZDMsdms1Zvqk9K5N7N0bDjlxk9VKBwQHYXCWPx5Pq1AQqCU+a4EglKCx2YGSYyWbpjQYLACab1WRRAmC1Ge12kwMAyO5QP4iD4cKFizty35xlt1kgyAYBhx0Ao90u1eqZYskUm0uW60ZpNDKDQhUKKQZwHDn1U0ndgBZYgM2oF5tVTKWcLTGZeABM6iCS3n6qub24vq24a+TjY+2+iR1uqQOeGQO+yQins6Zryze+fdHuCs/YtrCcPs/4Tu+knlWF+OCcgdmc5ZOMXFk64ZaPfSq5ad3xzhMTEoJIKxZLtWajQKmYYPGoEnXPyMQkncvh8hUyuUxlVpqtemAzWi3A6gBmh93kvEnWhQsXD4H7Nzd0XHutqNkOyXQGhkhCoDMHSeQxvmxwclKukWmslvbhiRPNqKYRClmq56i0KrPJBKBBtvjMMDcdK/3m0uBbOfXHm7twMh3FARJgpOd3li453BCQ1BkUXeOdgfbOQE83V0gGavHBWs/4jrAcrGcC3DsFGZY/4puGns1Znjn9izJ6lhRjf5dY9b+7c97KL4fRuWK9fpzBVAEwIbPUjzDPwkb6KWIyVyZVatDYMcwkXQGAHgCr0QRsNmA0WO2uZ3pcuHg43GdnQRDQGMwsiYzIYA2QqJgp8oRIQeXzJHKBzmLCM/hdo1SyQDFJoWIZUvgoZUyouTou+UcFbmMhJji9e2vpcD3LiFaDNiEU1U71OnApIKkzOL7Z/ZdSp7Oma2tlbr9bdItXQldwFtYnFeWT2uufhXVPQs3mrCX5fe6pXT80CfN7VTm1+OJqOFWlZxt1WCa/gyzIaRvdc743rn4srxl/FU2kiNQUtjCnsqGBzJYAYLGZgc0IIJvW5Lqg6MLFw+G+OcthgexWyGiyiRVqEoc3QmUMUOnDLDaWQhOq5DKlSGs2ik2OAQpvgsYx63VCI+gbp09JDTWTsr+Volanw1Zmdb97fvSVwp4Xk2vfLoC9fwYXnNnrkYz0S+pase+iV3rvjNoKzx3wjO90j4cFpGMCs7C+GX0+6f2eKbOOs55PQ63Lx2QjpTwzMBiBVKLR2RwMhWJAbt1RUrNyX/G27PbEAX1UEym+EplV2c5TaovakT+WVzXROFZgBwY5cNhMD+JQuHDhYh7cN2dZ9GaTwaxRG7giGZHBGqLQR9gcokiqBkBl1lnsBr3VzNNaBDqH0QYAZMVNUMfJNCMA7SThLxWYg3Dh11WE1bFnvbOG/rKnakVUg3tcl2c2zrtwat0punt0i1d674zaCsnq80roWh7d4ZOKCskdCsge8knv98nEzuYsr6Te0JTWv55uRer0bGAgiRgkBk0okp/AkLYePeH1c8kfvzu+JqN7U1LNT6e7vs8qr+3uwVvAdxfro67WqW06SCNwWAz6B3EoXLhwMQ8W7Kzr75ZyOBwO8Ou7pgDfoFKY9QwGjTROHMThh+jMAaWmdAhf2EUgy1QajUitFktMVj0AKhkXmDly1giVPILnCBBiRw5O92Y50T8L61dAXJONcY9u8knpDM3H+KR1BWejVuX1uR+q90lo90lo903s8EuCBaR0BaZ2B6XBg9MRvundIantHvsuBcU0r4hpdUtqfvbIycCsspDIvLUHL67fcyp4x5HA3amb8rFLEtHP5HZ7lGODc9oitsd9//WhXw7+/O6e7e9+/PGhbTsWP/PE7yNe9Dl02SOm9e1i1BfHO7y+y3/t5Ni7x9E53cS08lN1Pa1dk0QRADoAADBC13lkXxkIr2j2jGx+D64FQBQZ2ewZ2Rw5/rDLdN/QluVdP2vzqMyHXRoXvyV36SwwTVsGAPgKqVgqGRnBk1jcTgKpsBP5cUZBTBMeIzYbADBY9RqrhSnT6AGQmR1X+sbP9E5mdZN+riG+UYIOTmnzTuoIzESFpCGXHW7wTIQF5aA9kzsDMpAROX1uhxu94to9Y9ucySOm9UZadqg68ECFx/Y0/w/jA9+PXvdF4uqP97z89b43v9n//t9TX/3w8Ia3v3gy7LX1uypWxqDdoluWHGlcm9n19qFzcfHFKamxyacS04uzio5mbfvs70+/t3dxdLd3PumFQtzWfKTP0Ub/vLGdF7Dr9xRGXoSfaMHoAQDAplaIAbA9Vs661sNvOIsJR9124H8Do82YqWeF6C525aza9YSD3/ey3kck1Pfuub4ububu54bOvmq32202m9VqlRo0bCGfzmQwuYIJloCkcxQhcSndw5+VtO8obcFJzVKd2mRSmAAY1IAEpDI8rv7lor6XT+DCM1GBqd2r83o3lWC3FKP9Ejqfj6xzj2/3zUSuSIL5pSFCstDuR5qf3l35zJ4rz+6rWnywdtnhhhVHmz1j27zi2hendISmNq3cmfPq55H/+PZAclRaRkxaQUpe8rGM7JLz8Rkn9qWm/GXDtrDd59cWjT+T1rk6ZsA3BrY+prLoQhcC1oYcbOnGdbV1tCafuOD50aEn3kx5ZneN++7y9XGXv6gYe+fSVCaG77XrzNvHSR+ldk5yLECns+oUZofjMXQWqkxyy1f3yyALKs+MaYG6vDZsfPT7/33UtIsb3IOzALA7IKPVojMZNQY9jc9h8rl44jhbIBmi8QhKezmeWSu07LqIqOdCxzuHiLQp4FBwZNId57FLEoZ+9/35gHTMmhKiX2a/fwYmLBcdnNbhG1PtE9+17EiLVzLcPxvjmYrwS0eFZPX5xHf5JiP8UnoC0lDBmZjw3IFVBcNrinBrj+GfOj7sUYyOSLzwcWxmZlFuY115Z2cdAtvb2V/XNzwM68VWwJtXf7/zuW8LPLKG/1yA3pIreiZ54PnkxoPlPXymlM8g0UQMPINKxKJ2RcZt+HxfcffklAlwIDBhsMZVNHjFXHFP6nniiysrdsNeiayCTyqUENAD8Og7y9lhIsfB7M66MUK5boGbtrnvTMsUgHHcXWnrWmnfg2sfQDHvI9db9abZK7zC5ax7ZeHOcvz6bwtk15qNUp1apFaQmcwpKo3G4o4zWHIINBPo9RTJBaKwDDFUgaNPGoEO2GQy1gCN80YO7NmU8ed+KFmZ0rYyB+Ue3+4W17E4pvXpg9V/OXDFNxnhldTtn40JKhjwzUb7ZaFDcvoD0lDB2X1BWZiAjF7f1B7PxK4VcR3LY9qWRbcuyZ9YljkUlNz8Re6l8001vX1NQ1MDIxK+mDwsJ/P5RO5QP3ZfUtFz22KX/dgYWoDzSqb+6QTtT8f7X0m+yqYbZEyRTm/myQ38sT5YQ3VGZjYC2y/VSEUKjg0YaSLaf0Q1PJ3YHVBAfOKLiuei+//4zfHzk1KyTvpYOcvpizmc9euIYLb546+CuG2yM2/jzOCsm/d267LUbLO/GUYuNylgzjnjTUtgtxZ41preoSJ3mpler9rcO5x7bzOO1G6e79/Ubrd98uuCwG0tP3t9r/3kPbj25j8n08p/S0ve/O1CW/LuuCtnOQAAwA6ACbIpjDq+SsaUCgdwhCkai8kTsqVyntZU14frIPNqx9k94wS+3cGBwKBQfqF39LUjxwMOVf3u54bnvkyOOHoxPKnRK67ZJwPlmYl2S0X6Fw4FpmMCs/pDC0eCj+F8cvp9MzEBmX2B6Rj/NLRfaq93Uo9HfLdbDGzpkbbFh1ueP9Tsux+x9Ge4377OL9JbmmF9NHy/RMBV2YFcJVTJrBqplcagXmiDR3yZ/sxnxUEpDd5JA38sGHgyr/3N1KsiEVDwlFYLsJqAQCLHEyfzi0+UX62miyRSq1Vut9Hlsk3niYsPnlt66MJ/7b7yn9G9T3x3YVtmFedxGGfNwZ2cdctJefspeH+dNdeg7+Z0TbjT+/D1jjHXr2aqkTO7OWs6A3PnMuvGs7TPHfY289Rygc66tcpz13fmb28p/wxH31nghbbk3XNPztJDVqlBw5KJSELO8CiZxhZSmFyRSoMcGYGPjHbgiH10Lk3MguMH2iboX59oWv7L2WcPNoVkD4Ykdy/ZVbY+H7m+eDAouy/8BCGkGO+T0x92Ah+QjgnNGwo7hg8qGvHKwqxIRngkwn2SkX/aXeVMT+6pdqan9tY8tbdm8ben/uebyt/vaNpwuO58Qx8bj3fIVMAGRMAoMAK1BQi0HDQNH3mqYfWeXL/IpDeSmgISKzfm1RxrHjFoIaVaYQEQgIDIDARqbUd3V9m5c/ChMZ4BSKxADQCaq4+t7v3wZNsfdub7Z8HCk+uXfxpV1Er4l3LWryfiTT351/HLDHMccGOzGT6fX6bXud4zr/XV65tN08208tzcH+7wq+sVvN73RJELq+n8cpnG3OOOO+3t1mreXoWFOOvX4s1d32k/uXFiXP/JtDKLIm921rxb8l64V2eJ9WqaVDAhYDH56rEJhlCm4kulbIlQaTaJjUap1Yoew3K08sK2no0ZLc9mkZae0j6fPBie0PyXQ01rTlFWnqYuzxz0LxoLKcYH5KJWFWP90zBh+SNhx0b9CoZWZPQuietcGt3hHtf9fFTr81Gtzx1uWRTZ9MzBxqcPNPxlf/2f99Utjjv9/+IbnohHLI+vy2nrp0wSgU4H7AAACBgA0DqAmq1hEehT/GNnW/6Zlvnpzzl/z6nIah4kM5ViHltpkxiA0Ww2mwEwGuXjQ7DyksxOWItKbxJIpBw200YbMwPQJAVvlTTtax6sIsk/OnjiH8lt/xLOmu9fxWvb33r+TZ9Ozi/TuZ01g4+ub3D7QOymbe70q2l97w6FnLmnzadstzNtrHRzb59PmW832u1jojs7a67rqrfWd4Y/QrdusICrH3O25D1xV85yLsADYANAaTSTODzMKGEENzo4QuhGYRF9OOIk3ai3WNQaBYeD1lqzMZzN6d0R2YNeaSiPlK7NJyeW/FLvkdCx+tjw2hJcaC42PG84LHcoKBMbljscVIzzzx/0zES7JXYvjW5ffLjl+cim5yOb/iu27enoOq/IS777L7rvr3l6b/Pvfm74z51V//fTxf+KQj8RM/bHn2ty20YmJ3GQTmSzGg0Gg9V67Qkbq9WqUCjYbDaJRMJisXg8nkKhiEQinU5ns117EykEQRaLRSQSIZA9ZWfPHC8rTc/N/nbHDz/t3n+1sYUtlpE4PDh2sG+MOEqlI0ZwNKnIDIDJZgcOAGxW4ICcbxC73wfogTCTs2abst2Ubjn/Fnzxbl7OmmnieefePo9fzbFsdKeagvnnMhu3mutWjc66t/s0zpp2gGav752cdacVuvm25L1xl86yOyCdySySq4hUelcftrqtY4BIoIvFMqOZq1Bx5QqpWqnWKmRSwRWO9vuKwbWpiLBcnFc62j+794WiYY/I1mfjGv3yMYFF2MCiwbVnSC+cJYcUjwYWjgQUDPnmYj3TUMsTupZGty+Jal18uGXJ4ZY/HYC5xXR7HW5dsqd+0f7Wp492L0qCL89AhMVc8U5BPRvXt2TXuew6FIEwaNdJAYBuyMiJzWbTarVyuVwkEslkMrVabTQabbZfb7OyWq3OERNPwO9EwGsbG6oa6s5euvDNDz9FJSQj+gc1NoivVA9PkfEU2gSXRxII9A7I4oyGCNmdznpcXmw6mz6uM8u6xvRTeSH3Rs1rPWuunjz7OGtev7rlMuXcqzALd9a82uFGl44cn9feZlrPupHR3Tlr7vrei7MW0pL3xoKdBdmc8y6H3mzhS+REKr1/jNgzNMLWabgGjcisJXKoMrNG4zDogZksoB/FcNamNAUk94YWTnpmYUMLB1bm9vse7gg5NRJRPuZd1LcsCx54ErfqHDmkjBhcSvDNxfpkYtxTepYndC2L6Vga3b7saPvy6A7vAwifKMwzu7v/8HPH8gSMXw7GN6M1IKv2y6wLHxa2v5Lb/Wr8pfOwPjKJaDGqbABA0Mxhvm6bxzlvMbNarTabzfmVAwCuUDA6ThybmpigkvOLTx5NSq1ubpMZTHKjmcTlT3F4BBabwGLRhSIrAHa7AzgAABAAkNX6eLyj5g7Gud63b0z6bh/nT9vg7jO9fdY2n/sY5jU3nJXrhb/56tisNb1DvgvkluzuuLdpK/S3lOqunHWH+s7XWTMMrhfWkvfEgp1lMhghCHK+c0ai1DAEIrpQzJLK2Uql1KjXO4wjhCGhQiC3aLUAEEXidy7jlh1tWB7fH1xM88jGhhT2vVA0uGxvnXsmLOzEUETpyMqy0c0VtM0VjLDjY355A/7Z/T4ZaM9UpFti97L4Tre4zhXxXSviu/z2N7sf6nlyb8+iw72rMvtfSql9+eix9xKLv9h98Ou4gh35V46equsfp6jUUgBsFgDs13EuOd0o/41FqBuf3FiQslgsdrvdAYDJZhXJpAweh8ZhdcBRcWmZRWVnxhksnkLFlMgYYukwhTpMo2HHx012YDRZrq/xQSaL8X4foAfCwpx1++0Isy6vzr24M+f9WdMv8N0825p5fXf6RfpZfyWhvjftgkPk+B1rehvzKdttzThtyxmGeLPs7VrZZh3B3bYc/uu8bP7Our2+d1zPml5mbVneXbTkPXGX4ywHAFqjickTEqn0SRaHIZbyJSqdzgDsFjqJYLGYtADQjeA4bCQwH74iDbU4cSjoON0zZyAgF7X19Pgz/6zcUjb6UQ3n41ruWxdpb19ivlZOebGE8GIJISR3MCgb65eO9kjpWZEEX5EEd09GeKT0uO0tX3K07bmk/sC0vlcTqrbvTYmKSb9w/mo3ogs1ODJAYhKYfKPd7gA2CNi1ZjO4aQzlHEY5VWW/idvkZbPZTCaTxWY1WMwCiXiCSh6dHK9rbv8lMio9v4jE4Ul0BqpARBdJKCJxP5kMHx6R6006/bWxlQMAg+VfYpw18zX46+ffLTOs5l/HLHfa7Xzvg59t0jTndcM7/GqGb52FnLOm07lz2W5ipobynM+UdtYyz2b8GQs/49xw7vre0VkzZ3rzsHG+LXkPLNhZN9bg5WoNhckZJVEmWRymRKbUWNVKnVYup5MmJBo9Tmwp7OW+FFuxIqMjpIToloYLLqH45GEDcntevUh5fm/DyyXD756beqUEF5HcFZ7UvTqtd3029tXjk2uLCasK8SG5g/4ZGK80lEcq0jMN5Z6O8omreDq28ZmkntCU5o+P5MXHxiDImn0AACAASURBVHVcusgdnRwbxU1OEBl0qlgstNjMdgDZAWSDbnEHdBO3fT79kp8NskuVirGJ8b7hQQJpsgczUFHX2DuEE2v1PIWKJhSzZQqSQNhPpqIJEyyRVK0zO192CDmA2f54rcHPsQpz8ymIgzvP1Hk6a5bTdCEPsty+OHLrJHS2WdVcv5phFfyONZ2Zuct2K7e31fQGn2Nvs90tddO47LYHCW4p/Gxr8HPUdx7OAnM8QbnQlrxLZnWWc8Y0w6qQAwAATBazWK6gsXlkNpcjU8iMZqZMr9BbTTYrSyyq6sPvPNuxIbvDMxXhm9MdcZLol0cILBwPLBqMKOnfUk4Kzhh84rPcRXsurjhS6xXbFJKGCE6FexxtWX6o4aXTlA0nJ9ccGwvNG/LL6vPOQHtk9Hpk9IanwZ6JgT0VBw+IvvhpVFxZWd4YboDKkcmUBqVcoZdLrAaNxWY2O+wmi95sVk6v6m3VgSDIbrdPd5YDAIFE3I3s6UQiWAKeTK1XGMxGB5AZTFS+kKtQCTU6HI2OpdFHmZwxClOjtziuPRXgeDyM9aD413t7xMNkhon2XS0jPhicdns4T6cv3FmQw2q1qjRqNl8wRWNOMlhMsVSk1fMhILI6ZDYr22I8gR55Ja/2qej6vxSNhxUjQ48NRxSTgvJx4SWD68/g15WOvXSaFZDduf7UyKbysU1nCdsuk9eV4pfGNP/vP89vO8/ccoa6/sRERCEuMHfAO7vPMxPtkYUOOtq9NLbfLRMXHFfx9r79xecL+uhTMJ6GKzdLJUqDQgrsRgg4LABY7SaHVWm1Wu12+y0FhyDnlNBqtZrNZrPZ7LxWeGMD5/PeTme1dLS3dHaIlXKD1SFQqPlylUij4yvVfJWGp1STBMJBOpsilg0QpjRGq9NZZjv07+ysa33M9TDdfWL6AGehN8Q9WMZxMw11fwsW4CznJ0IADAYgk6rJRmUfZ1Iu4csl/HEtW6PTAhbFqhHzFQ7/vMqlyUi/E5T1BzvDCsdCC0bDCvHhRaOrTxDXn57cfJ669RJjW43klSrButPkly7QXjwzsek08bVL5MDUzsCoto8recHZ6NCTI16FmPBzxBVZCPcsREQO2iuuPTipKzS6fltS9fb40tP18HEac5IsG5wQNuN5p4f4qV2kximJHQBgkdjt1muhgGwWu90KQTbnpT3IbgUOwGVzWCyOWqNTawxKlc7ufBTJbLVZ7MABTAYzqhdzobpqksVUW+18pZqnUMmNZqneyJEpWBIZT6EaniITaAymUCySq+wAmK0WCILA7YO2fx8e5h/ef0lme3Dnob8v7OZ1ycfDWWKrAxiAUaajycToKSKPyRXwJZN61ZjGLJDZDABMsI1/SW16KgbjkY8PixsOLRi92Vkbzky9dIH28mXma1WCt2rFr17hvFbJfKea8wVM8XE91zuheV3OwN8aZa9WMDZdpq45NxFxeiykZCj02GBADnZFco9/1qBfCmpNaufayLN/S7984ET97oLmL1Mvbz1cGh55OujgmV8u9NIUFmA3Q5Dt5uRw2J3O0ul0ExMTfX1YFpur0xtVar1Co7cBYAfAaLKYDGaTwaxSqJEo9OnLl1DDQ0yxlCYQcWQKmcEk1Rt5ChVfqZYbzVSBiMITUDg8Bldgv/7kuN367zzScnG/mbZ0+CiMsG5y1iM/N/z1IRULULNEhCkKEk8gkoUkoWXCAj4717SnjtLBliOG+P+d3LcihxleMux/jHfDWRHHxtacHN94lrT1EmNbJfuNSsabV5h/bZFub5V8BZN/B9e8cWHCJ77xzUrGR42it+q4my+SNlyYDC7ArCoeDMvDuGei3TL6vQsIHrl4v1yce2yb/9Ga4EOXAw9X+0Zd8U9qCSkaCCvAflVBgFHUCoXB4bDf8NTNaYJM6UaiCJNksVwllCp4IqlcrTNY7DZwPZasA0A2xxSJUlFf19jVqbFBcqNZqNaKNDqRRseSyOhCMVeuZIilHJmCJZJQmByzHXI6y2Z5PO4pdeHi8WXBzrIZDJBOL2CxOBLZlFRXj+dltk0eapp4Nqrw+QR4Bnq8D8d94ig2/JhwVXbjn7PGQ/LxIfl4p7PWlk5sOkd5pYL1ehXv43ruK2cIH1az3q2kbCkbWZmDWHH4amBSyxu1nNeqWW/V895p4H/QKHz1ImVb+dSm4/igHFRw4WDwcaLPMaJ3IdEjF+eVPeCVjl5zlrzq7NS6q5yXWrWbayR/u0K52M/lCTTThQVBNrvd2oFE9+MJBgjI1Do6h88XyyQKpUgmN1ptdggAB7CYrDqNfnKKXH6lsvjsGeeUkCtX8hQqhcninB5y5UqaUEwXiikc3iSVoTdbrk0LoX/fyaELF78NC3eW3STTyqZ4dL7OiJUYvjvfGRhzwe1QhWdmzR8TUAl9Eyyx5T8OwDbmUl5Mr1icMxychwvJx4cW4FYWE9admnrpAu3VK5w3awRP7zrzP98UPbP73HP7LrpFVQWndb5Q2Pdlh+ytFv67bcKP2yWftoq3lo+vycd4RDcsP1wTkdq8rgDxQsnAypIRv4Ihv0Kcf8lYSNnk+grWusuMjXX8l9qUrzSIP68cP9VFFAmkNxawnMnhsFutZpPJUNEMQwyOmgDgKVRcqVyu0bP5AiaXxxdL5AqVUW+SSxVSsYxKY1xpbCg+e4YplipMFrnRLNLonPKi8oUcmYIllePJ1D7c6OgEyXZ9bui8ec2FCxcPjgU7ywEASy8bEjDpKkPNOD844fRT0ZXeWQNu8S2LYrv3o4hEBXg6pm1TKm5DRk3gsaHgPFxwHi60ALeqhLj+NGnrJcYb1fx36sWr85CvnBl948LUiyeHt12Y+muL9NMW6Wcdyo/his961B808tcXDy47VL1oz6X//vb407svuv1y0v9IRXhK84bi/oh89MrjQ6tO4l+8RNtYPr61kvx2u/iDHv2XGMvudnZp6xCHzrZazTdry2o1Gww6jUZVfLk258wlvs4s1pnEWj1LLCIxaHK1ispkCUUSs9GiUqiFfNHoGPF4+dnDiQkkDk/vAHoHYIqlE0w2jkSZYLIVJguJyx+ZIg8RJ0h0lh0AuwO69nZ8Fy5cPEhmddb0Ta+9AN4ETUhFIyKuSGOrxQk9o0qfTGz1y5lYcXQwIK7nnSp0FprjndOzOnHQM7nDPbkzKHfkhrM2nCG/fJn5Zo3gvUapb1Lrh7Xsz9pln7ZIv+jW/R1l/Rxufrteuh2u+LRd/HYl1Te2aWUmYv0x7Oqivk3lY+4HrrofqPSMqt5Ugn3x+NBLZwgbTxNer+K8W0n7sJ77Ybv4zXb531Dmn2G87DrM2DjZZDLc0BYE2Uwmg1qtlMkkx6uav9wdhWcJNQDwVRoKl8Pkc5VazcAIbnSMyGZyJoiTaBSmuqYuKjHhqx0/5peeaob3dPRiqlvbG7vgLQhkVx92gskepdJJHB5HIuOJZTYAzFYLAMDlLBcuHjQLdhawAJJEgpycIhI4JVWDT36b/j+RdUsOY30TOKvje5dnXFmX2RJ+enhTPs33BCOkYPg2Z71SwXqrVvh+kywgBfbXFvHf4brv++zfoO0ftWm/woDvhsFXKO1HTfx3KqheUXV/q+VtbxZuPkcIyO/ZcpoWkT3oE9expZTwUhlh67mp9WWEV6+w3jpP+muT4CuU4RO07cdxcKDPEHsV04YeMRh0ZrPRbrc6HHabzWIw6BQKmVgsrOnFvbL9m+7RKQ0AArVWotUo9VoSnXz63PkzZ8/VVNVerayqra7rgHXVtrXWtredvVLVN0og0plkLl9ttcuN5kkWh0BjkLh8rlwpUmn4ErnruqELF78ZC3CW89kXCQAc2nDvJH9cBL7Jhz27ty4oruJ30S1PJQ2uzkZuij3n+898/1SE70nO8zmTq8t54Xm960rxa85M+BeNbK7mr71I23KV/W67xD+u/o0LU591KN9vkX/Ra/+4S/sZQvs5Qv1Fj+1zmGrjMbR/dOW+Pt2Htey1ZZPhp+lB5wdfOj+2MQf9WtHIy6cmQwuHNpZT366TvN0p+qhL9jlC+/2A5adhZeyo4Eht11XMKINLM5g1ANgMKpWCK1SxJNIpLq2PeLmx8u3vfzrbM6YBwKQWS8gDQiGTqTGhcaOD45NEOpMhkog0OqXZqoOAAQC6UEwTiIRqrVirpwvFdKGYr1Q717O4ciVfruSJZXYAbJD93/v+LBcufiMW7Cw5AFNT+KYRGscAviuFe+ZN+cXWLIk8v+hI68Y8ZDkPlFGhdcnV/glN60rwy2NaQvLHIopJ4SWUiJO0iBOkjWcpb1TQP2ngRWTC3q4kf9ml+bBN+SXGtr3H+FWv8es+42dw8/t1/DfOjXkeurQHrXmvirGxnBpynBRxYejVy5NbC/tfLRraehIfUYTdcGbijUrOW83s7TDptz26n0fsB8YtmVRDXOvgyfbBjj5c/wRjiCbowtMrEfji+t6jpXXfJZdt/Tn2zYPpcKZGC4DJZNKoZRyZfIgpYElkHJmCp1AJVBqBSsNTqJy3jzJEkik2l8zlT7G5OBJlnMFiSWRMsZQpkXFkCr5cefM4y+UsFy4eNAt2lgkA/CStpGNYaDF8WlT/v9mspfuvvHww3z+ufmNh70fn8NFwVg3Xnto1uSHu/NYilFccxi9lyD9tZF0pMyxv7M2LnI+ucL5qEPon1G0uG/6sU/FJt+bbIfA5xvwZSv85UvOPPscH9YJ3Lk15RlV+WEn+sIaz/gw59PhkSBn69YvE14uHtuX3v1yK33Rm7PVK6ke13E+aWf+Ay3fA1Tt6NTv7lPuxwi9Ptrwbmb/9cM726GMfxp94J/XcW/l1b5V1vXoWufk04vVywv7GCbIZ6BxAqjdSJWo8RzzGkzhvFnXehyVUa68NpiQyMpdPoDGm2Fy6UEzi8Kh8IV0oJtKZVIGIKZZypXLnOMvlrN+Khb2E/nHL7tHn4TfIgp1ld4BBijCuGqkF5h8qOp9IZbx7bqoZg1+V1rHkSPN//uPs0p3FKe0jKLEpqYu8Oafz8/Ojfy0nbsxBr83Brj02tuUs7cUy0muXWVtLsdvK8Z+0iN6o5X3QoXi/Xf5pl/wrlPaLbt3bVxkvHh8ISGwMSG79slP5Yjl582X2ugsjH1RT3ykd3ZAOj8jsCs7pDs2Fr81DBqc2rkxp8dh3adGusuVHL24sbnsp5fKKDw/m4HjpQ/xkvCyVYkvkgENssIMEviKA17vBfriIorE5gM0EAEtrocrVHLl4is2l8ARMsZSnUDlngs6bSIl0Jo5EIXF4PIWKK1dyZAoKT4AljE+yuRSegCEQsfgiOwDQjfddPDo8Qo/U3kduvDzgt7kJ++F30UeM37j9Z2DBzgIQGGWrI6+gNcCaghh5YmdLZCdfpTd5JcP/FI14NnXkuf1Xg3fl7DjV/Es98dVT+D49aJaCwzDK66Wov7VJtlzlBpwgRpxnr8/uXJ0F+6CG9W4db3unZnuX6q8dki+75X/vVn9Yw3njEmlD8YB/SvtnHcoNZRNryya9MmFrCzBrUrpX7K187sCl545cee5QhdeRmpW53R9enPyqlv1PpOrIFEjngWisLGRnQakR5CtBhhikCEEMC+wac/wNrnmnUbS23vj36skBntRgVGp0arHOoLYYefwpMpdP5QsZIglbKufIFGypnCmWOieGeDJ1ksVx/i9LIqPyhcOTJAKdOcniUDg8GptntkMWm/WRu9fhLpx17ScPMDLrPeMaZ/2GzHA+PPwGuRtnUaT6gzWjZI2hish8ckdpFgyH5/L+dAS+OGP02eQB92TE66eGVifWLt516q3L9CsTrDNE7r5m3JuliB8w6tcauH7Hcb6lxE/Oj24t7P2ikf9BNfvNSsbGUpx/SrtPfOPTey78YeepgNSOFbGNEfl9r1fQt12mry8jBOb3rTs2svXY6KrM3pXHBzZcHN96fnx7He9vHbJfMJZfkPp9g6ZDZBDPBkkTFt9/FsYL9LFc/VGG/uCk4SDRHDkG7R+y7+o1v96s+egivnpKIrLY5Fo1jU0VyDhs7iSZy6fwBHShmCmWMsVSulBM5QvJXD5LIqPwBByZQqzV85VqgUrDV6opPME4k03i8KhcPo3NM9nsZqvFbre7nPUvx8Pvog+TR/J8WLCzrDYdV6E6UDvZSBAydI68Dvwgl9XKFv3Xgc5F0TC3Iw2LD15dWzrxRo00IKPXLbJq5YHS0ENnfQ+U+xy5siq3Jzynxzuh0T2m2mPHyf94O+bZH089+W3pop8veETV+cbUr83s2nZ2bGPJ4JuVtBeOj2w9R15VPLzuxGhABiKwaDQ8b2RdwWhwdl9QyWDIqZGIksEPqlivN0i+6DJ826XePWQ5SHJEUixJZJvbztxdGG7slDGdAxKp4BAB2oU1ftYq3HZhcvNZwroizK4WRisPkjkAW8SmC5k0mXiCySZxeDSByLkY7xxqsSQyrlzpfMCQr1TTBCKmWCpUa53P7jDFUo5ExhFKbABY7bZH7rrh7c66Q5TgGd4jOq8QzTPGK55XROI7hR2eMV7xjBK57fV4M4wL7rYk07K7Q+yZm7K76d140zdeYHveXscZjuldZjdrU89yPtzcIDOGI7u9xe57cOkFO8sBdBKt4peK8fRqnNwIRAajSM3KHSb/554W34TWtYlX3faWPxePeC4D/0xUy+q01qUH2/6w8+rvd1xZvK/hd1+WeO49v+poxapD515Jbfffff7DstGPL1C/rBV80yjeXkn/sob1XsXUa+eI608Mry3Bheb3B2b3RhT0h+f3+eSN+qQPhOfgArIHgk6OBZ8lhp0Y2d4kebVN+2GH7oM6/hed4m+w0h9x8gwOCI46/VMjJ37QnDwB9g+Y/oHSfI3WfwxXvFzHePUc7qULtJDcoW3Z7TUjNJZUyNNpJ7RWmkDknBg6Hy3kypVOZ7EksnEGa2SKjBrGtfagUMM4mkAkUGm4CpVApRGpNEKZ8hFdg5/FWdOTc4PZnXUXIZrvGJH4TmGH7xiveJpEFpTRvEsyLbsb4pvfG1Zn6qv3pT3nioO9kOxmbep5OOv2eLo37+2WYNezlu1uWICznNgsVqMFlHbSQn6pimkTnm3sQPW2lJwv2fLXXz6JvPDE50VP7Gtcn0MNOILwzUNvKRr5887awGTssugu39wB93zM6irq0pOY5aexb5UPvFTU/XJJz2tl/ZuL0VvK8K+cJ607SQw7hg07hg0t6g8uwATm9QbkovxzkH7ZPSG52OCc/uCc/pBcbETh8JqS0Q1lE5vOkN6qY3/YKny3nv0tWvsdWvfTgHEP3r4yv+uNi2PxVPADUvV1p+SvDdy3L1PevEh65Qxh5Ym+1adH11+grSwaef8Etp6k0VuAmDRKFchIbAGNJ+SKpAyuYILBpYpUUjPgGQB2bJRAxHAFRBwFBxscGGOyZDojS6Wa4vBILI5coXG+7QICDusj9W7lOZw1S5TgGecCdwp3PHu84rnyukPY4TvEK46c9jrgadEPZ+jVd1OSuxxn3bT/2xet76Y9546DfU/ZzdHU81jPmtYat1rsgQSXXrCzILvVAUDbpCZ4X83LqZ1fJRyr7+slWayTHAUMr/jwAm5ZNjIgCh6WgHo6um5TPtbrYHV4MiwsqSMspTMoufWFfNSG4v7XzhG3nh5eU9DzYjHmtbP4LWUjm8twW08T1p/ArSzEOgdWYXmYkJzeoCxkYGZPYGZPQCbamQKzMCG52JVFIy+cIGwom9h2mfx+I/f9Ru63KM3XCOUPGG0kAbxcPrzuGHJXv+7TBtbHdYx3Ksivlo9vO0vcUja6+hhqTenw+nPU1cX4l3IRKa2T40K9RqtniUUihUKslHPFYppARJWop+SmcYX1g1zY7nJ4C1nIsNjFDvsQgzbBoHK4DKZSOcXhkdlcpUp3rWWAwwY9Ss9Iz+asO0couPkcvWPw5HlNEGbI61bmHa/4Dn0GzNht7r4kC13PmmH7BQbKnqk9Zw3Sde/ZzRlb985r8HP/7+3clwBiC3aWM1pyH1f/QkKr95GmFw6dOFKHhFmBwmSmCo0/XkX757Us+fFSQBxiUXLHi0XDPgmty6NqfeLaAhO6wpLRofGotalDa1IGt56bCs5GBWYg1p/AbTlLfPksYUsZfmMJdnV+/+r8/pW5mIgcdFgWKjQTGZLRE5yO8EtDOpN/OiooCxOeP7imGL/uBGHzWcI7Ncz36zlfdcs/bxN9C5cfIoBP6um+iQ0f1dK3nBp6+TR+88mRjSWDLx4f3lA8uC4PviYfs6ZkdM2xsVUZiPfy27NhBIxAP85i0MVCqlg8IRSTNeYRhf04curzzIt/PNizIhb+3knsT+WwTrpwiE4XyYUSCYcul5O4fBpPoNFeiw8GAYfdMXNQxYfDfXHWncMdzxn7c05TzBp2eD6xP28NqHHLdYZbPry3ktxPZ90xFOsc7TnbgtQ9Zzf3sHEe1w3vqMj7Hlx6wc6yApvDph0VKt8uRnmmoFZlw9ak17xVScSyeFIr+O5ya/ixptC4ruUxyD9n9D6zr2ZNMT4woy+iYGzdKWZA3pRHOtEnh+aTx1pbOBCUBg/JQm86PbHtAnlzKX5Dcf/mYvTanL61OX1rsjGrMnsj0pHhaT1hqYjQFLh/eo8zBWQgg7PREQUDa0tw60+ObS0ff7OS+nYl9dNG7id17L+3CXf3G7fXM9yjq7acGlqZg3ihsG9VLmpVbu+q3N6V2eiNmZ0RKZ1BaT0rC3BrCrCBMTWbk6t2Vg6Uw/uaxun146y8joG9F2B/P4N4NbfVP/LiU/H4/zuI+OM/Lz+7Pf4sehLPZovUMjKTSpFIyDwBSyTRGyzOloGA49FahH/gzrp1XLAwZ80Zdvg3ddaCQyvPyb1IZI72vKVeMwjurrO7Z2fdsofbt38gwaUX7Cyd2QYcGoVZ/0Pl0B8P1vvm9T0bdfXpuLbdl7rhHNs3lbDlSefW5Yy4p+KezsYGJsOPNJCi25gH2zm7Ovh+8bWLDl95NqEpuAy3Ka15ay7i9TL8W5cor54jrTs2sCYfteV439pszNpszJos9KoMVERaT3gqIiwFHprcHZyFdKaQbFR4HmbNscENJ/GbThHeuEh+7cLkK2cI71ya+uAKdXst86tm/jvnRn0TmjYU94dmdK/KRYWkd4em9wSldAenwlcltIQltPvFtoVlodcUDXvEND63pzw4oe7TovpvznR+Xtr5YsJlj90nlx2scE/o9EjHekY3eyd2exyqX/FVStUQZYLLZSuVwzwRSSQi8wRcqdxsuTa2sjsesTf+PbC54a3clbPmDjs8R7zi+z43XHho5TmZPbvZRyLzaM+buDkO9r1nN1dTz/P+rF8/KbtTvPGHMzdUmQGAFADoCvqZv/vnec9M9PKE9iUpiOd+Ob3/6tg++MSiw0Wee+vcY3v/ElMXjZCNTUyyJFKyVD6pNZ5AYrJ6+hK6MYUT9Kw2wtEa3GcnUVvyEFtODm09M7apdOilssE12ZjVWegbg6zQFHhIcndwUldYFsqZwrN7V+X1rTs2tOnk6JZTxG1nx7eexG0qHnyldOStM4S3z469dRq/uQAZltm1tgATkt61MgcVmNwVkobwS+gMSOoOjG4IT4YFJbQHJ8PCslDeSR3Ljzb7pyJ8oqo8Dla47bvocbjKL7HNN613cULvHw53rY46sya52e9wTfjO3MbBSRKbRpNJR9WWSYGAwhcKlWr79engv5CzZoyyN1vw5PvhrNkCGk+PVzzrGvztYaLnG7NvoaGVF7oGf+eqzaM9Z4uDfR+zm6Gp5zwfZhrZed7WMg8muPSszpotVpgBAGCSAEjar3a4Hbnim97tn9Lun96zImPw6/LRTILovYsdm6LrNqV0e+/JL+sk9KHbWAyCUMzQW7Ryo1IDWXg6tdBioktUPVP8mCvo19JqthQi37gw9fK58Y2lIyuz0RFZveGZqLAMZEgaIiilOzC5KzC5Kzi925lCMuDh2cg1BX0bSoY2ncStzUW/kNO7saB/yzHs1iLspnzU+szu9ZmdEdk94VmIgOSO8KyegKTO0HSUX0JnYDLcN6E1JAUWnNgemNAcmgwLSun2SYL7p6GXRLV5xMF849t9jjauOFjtdrDWI7rdJ6knYM8xn6iapftqXk+q66PwxWL2OJPcx5eM83gUvlCi0d3w1L+Cs267Lj5XQON7c9Ydww7PGq949psPbknTpid3WZL7dq/Dr93+Ltpz1jjY957dHE094/kw08DzlixmGKTPepTvigU7Sw8AUHKAjScCIDSx1u1orV901aq0zifjsREHKj8qqTiCGk2qJ2d0CX86XV9V24SiTjH1WrHVzlUZxBqrSGLkcbUCrk4t4ch0hpZxwa6LmDdKUC+V4taXjrxwcjg0pzc0pzckGxWU2ROQDvdP6/ZL7fJN6QxIgfknd/gndwSmdoZkwFfm9r5QhN1QMuQX0xyW0rmpoH9zYd+GbOSq5LbwhOb1mZ1hmfDAlA6f+JbQ9B6/hI6wjF7/xK6QtN7ADIRfUrtfbENQXENESkdYSpdXTMez+xu9kjDeCT3eR5u9D14NPHQlLLom5Ei19/6Lvkcur0hELI5Bbi8dxrGVGhmLQieMK+RELpcqEEm1+n8tZ91yBs9wa+X0LnH3a/B3Cjt8a2eb857SW/vGjLeb3mVJ7naclUdl3hbkecbN5tues8XBvvfs5mhqAMD082HG9r9p/7f76P4Hl16wsywOYAE6AITAClKaeP8T0/pU9OXQb6LdUzr+EAf/770163I6kgjmL6rGSwcZUjXX+b4EgUrDkSlUFlv/GLG1B4UcGkGNEFGjZDRVXIXjRFWiPi9p/eQk/IOTyPey6rZlt4cnw3xSMH45Y16p/R7R7eHJsJBkREBSp18qLDgHsbKod00hJiIDERzX5pMM807q8Eps90ps907q8EvtCsxABGchw5I6AhJaw7J6D9MwLgAAIABJREFUfNNgvundARkIt+gW33hYQEJbQEKbf3yrM/nFtTjTitjmFbHNHjHN7tFNHkebvI40eUY1ekU1Bu296nm4bkV0zXsnOlunJCyuiMdl86XCcQpFrFRaHcDqAGaLzW5/tHzl4iGx0PWvxyu7R4IFO8tkBFZgAUABbKCNZI0ogv/v3lP+vxxfEdvwTAJyUWxnUHzdayexEZldOy6haSqlUK0VqDQyg0mk0Q1PktC40VEKjSYQjYyNjpGpUzzJIFvcgKOdxZDODHHK8eJKHLsEw/z+0tDqpGavmLaA5J7gpK6AmKbgNIx/KtInDe6T1uWf0RWY2hmY2B4Q3ewWVesZ0+if1B6S3h2e1ROe1ROWiQhJ7w5NbPeLaw7NRPimwXzSugIyECtiWn3jYX6Jbb4Jrc7kE9/iTN5xzc8fqll6qHZ5VL37kUavmBb/uPagBFhwYueq6FbfmFa3mPp1iZeuDNLJDB6DwWAIBWQmU67V2gGwAWCx2l3OcgEAcDnrN2DBztIqdDYAAWAGdkhuBgcah5765aR7PMz3SLVbEtInvd8z8uqiPZeeOtASHFtTNSmU6AzOh11UFlvP4PA4gyXS6OhCMVdAlyhFUo1UoJSxZDKSQEzkSckSjVCrpqr01QT+d6e6V8VcXZnatSqz1+Noi3sC3D2pxz2lxz0V7p7c6ZMMC03tWp0OX37wqltklfvhGq+j9X5xzUFJ7WFpXREZ8OD4Vu/ohuD0bt80mFcKzD8d7hHX7hPX4Rvf7kw+cW3O5B3b6h3b6hnb4hnb4hXT4hnd7H202ed6Cjrc6hHd7p3SHnTwxOUB2hRDgCdO9o1PcEQirdnsDEDtcpaL67ic9cBZsLOASW8DwAaAw6gHDmsLgbIq8cqilMGw6FqfRKRPMtozsnrxoebfR/c9ua/uh0tYsVY/xeZy5UqFyTJAnJhgsoVqLZUvpAoYXIWAKWYzeCyRXCwUCzgcjlgsloioYpV4XK47jqa+l9cSltAanNnvkYJdFgNzT+rxycR6ZfV5piK9k7tC0rvX5vSszoKvzOiKSO+MSO9cldm9Lg+16Vj/1hNDQXEtKw5VB6Z2+qbB3BPb/NPhnvEd3rHtPgntPgnt3vFtzuQV1+pMfkkwv4QOn7g2n+gW7yNNHofqPQ/WeRyodd/TuPhQs09qh++eoqtDDBJTOIgnduEIUrXaBEE3xlkQBBwOYLc7ZuNhHFwXvz0uZz1wFu4sYLTZgdUBjAYNsKvFcsXPl7BPRndFHK31joMvi2r32H/VPw39v3HDfzoCfzG9XqDS0AQikUbHlSsJNAZyaGSKzRWqtTyLSWSzMtVqulQq0miFcjmTyxMIxQIRncpjkqTKDoZq75XBVfENK2K7lqcMukc3eCV1BmT2+WZgPZKR7gmdvokdQamwNTmoF/LQGwr7NxUPbioe3FDY/0IeenU2MiCmacm+Cv/kDt802PK4Zr+0bu/ETu/Ydu/4Dmfyimt3Js/YNs/YNrfD9W6H690P1XscbvCKavQ53Ogb1eR3uGnF3qZn9tUtj6kJ2X/sav/UFI1DJNGGGDyVwWB2OOwAmO2Q2WKDIABBwGqdVVoP4di6+Pdm1r+fNwFBtn/uSy8qrZ/PxnfN/a3Xgp1lA2aTweqwA7PDCiANgKCqIV5gbKV/ZPWyKNjzkf+/vbOOiivL3vZkfjMt8QRIgsS9XSbWcXdPSAJBgjsEt+ABgru7u7u7FC5FFVAulLsXUHx/3J5qJtLd6cnM1z1d73pXr6S4XOp0hWftvc++Z1dst0zb6V69wr5pw4vGcyEVeAYLOMsFSaIQWJzesQnQ5BQUgxueI4/NUYbRhBE0HjJHmSVRYQQKikKbYzMn0GgwgTTBEGeOEtTjW75wLd3pXHXAOeOAa8E+j+pdHs073Ft3ebXs9235/FXzF34tgD/3bT7o07jfq36fZ90e95r9zmWbzDP2e9Xu861Xdi3f97Jxn3fTbteaXe4Nu9wbdrrVA97xog7wToeyHfal2+1KttsW77Au2v68cLtlwTaLfCXjwg2muSq2GY+iyhrHYNPTs1AYEkKiMXg8/sKCcGGRKxTxBSKAWUKhePEd+rAfm0wy/aJ+JVDqG1r3/UNdVd+PSmO+L4wWFhf/AMziLi0uCReXhEu8pSXukmhpYQlJFJmll2+3Ld5oW73jRd0XLjlK1hmrnWvX2eapZTSSufxZPGEGN4ejM2kCEYpMnYAj+yfAFc3tFc3t9V19rUPD3ROToygUnEZDs1hwBmuWRIITcTgmfYLMzOidfp7TrZXcoZpYdzW89pBv9f4XddtfNO7yat3j17Y/sPWr4N7PA7r2vWzd7dW0y7Nxj3cz8EDiXseSjcYpez2q9/nWKzqX7vVpOPCyZZdL9VuBtd21dq9L1W6nip32pdufFyqZ5Ww2zJDXS5XTSVYyypE3ydxuneTfBhlBEWanJuBwOJLOonE4LIGAzRfQ2RwOl7+wIFlcXBIIRDJmyfQ70a/kTlJ29QMdV5Vv1Y7cchyegP38xX1gVN8kIrK4o2sc4ZXeBMeR/gDMoi8tLYmXlthC6sL83PzC0sKSZGGpaHBgq33ZqueVn73qPBVUqfI8YWdQxyqzWOOiZrpQjKHS4QQSkc0FI9E4OhNLY0AxODabTaFQKAw6gUaZQiHBODScRp6mEqeI5DkWDUdAIBDj6DnkFJHcgaLUY/hxYLJr8+yD5L7vfJq2OdcrOtYpOFXJO5VudqpRdKlTcWvc7tmyw6t1u2fLNo/mre5NexyK1xsm7XGv2udbv8WpZK9Pw0Hf1l0u1Tvc6wFvd6sDvO1F7bYXtUpW+cpW+UqWecrmuUom2YrGWYpGmYpGmQdsy7Y9z1U2j0ydII4hMZDhfgwaTl9YJDOZdC6XzuZQGEw2hydjlky/N/1KZoXFZq08+FT5pKXcETOVM8+zK7vfehlqjuKe1vQqoza9uiehrMM1vsIloSqldiCsuGcWR/2dMgv43ZtfXBAvzIsX5kXiBaFoUShaFAgXBcLFa9ld+yzjjjoU/8O9XsGxXP5FzU77muPO7bNCCYZGYpLQFBIZQuCDqRI8k0slI4AxXDO4OTKXD5sjDk5BgZP2SBzeHJONptCA042BOTfAbC4IjjyMJNSOzKY1DyW1gpPaZ0Pqxo64Zm6ySNnsUb/Rs17Fp36HZ42ia7OCe/8XDmWbDVI/c63a86J6r0ftDpeqXS61u1xq97nX73Kp3uFUudO5aq9b3X6Phj0vanc4VW40yVe0Kf3UMFneNneba6mcebqyRdY285y/WxduN0/2zOtuHpjsGQFNY+BzFAaTsUilMWh0JoPJZnN4PL5QIBSLxAvzCxKhUCgUCkUi0fz8/OLi4gf/wGSS6VfqVzJLIlksqag//MBF8aKTwnnHlSes7cJLxCLRaxe1Dk499UwraBowjajeqhbyKqvBLDj/tGWsS3wVau4PxSyBcIEvWOALFgpmRZde5ikaRX7p3XTAo22HXc0+54ZNJjl5w7PjuLk5LAwNm0YRWNMkPhiFg6OmUWQqnECCzRGBsAs0OTWJQE1j8cCLs3gCcHAohkqfY7JJHB6OhEfN4dAkCpLGhJKYEAofylyAsCQ5EKFJWtdx95y99tnbnUr2eLbscmn+R+DoAZsCOd24/c5lO5xLd7qWqziUbHMo3eZQvtW+TMmmeLNVwZbnhSp2pdscypVtSzZbFWzUzdhikb/GIGWdeaacReYagxQly7ztlgWrTBKuhVSntU13DE30DvUDzMLNcShUOpXGoDNYLDaXyxMAzBLPLwoEAimzFhYWZMyS6f+XfjWzJI09o9eM/Q7cdVK87al41/uj8y4XbRKm0UTpBfV94AceWWpembl1Pc7xNedsEgOz6685JNpEV8Bw5F+8/4dd129klmheLBTN8wXzPL6YyxNzuCIqaymsYXyXXayKc8lXbp27TSt32VettMm855vSAiMweSwkdHQaOjUFx4JROBKPByeQgMPXZ/EEKAY3DkMMgCFQDA5HZ2KodASRDFTBprH4GdzcLJ5AIGJQ6FkEcmaOiCfSSDgykUCjMYSCWeYSUbg0Q5uPakd97lim5NCsaFbynV3R3ufZ67Ujd9sXbHXI3+ZcrGibr2xXoGxXoPy8YLN5jrxJ5iazbCWrfBXrQkXLPAXTLDmteEWjzPX6Kav1Uz/WTlqpnaxoXqhkWrDXItS/dqIDQuwbGusbBoFRMDSRPgMjkchUCpX+WqglFM1LmSUWi2XMkun/o349s0pq21add1h/y0dZ9ZXK48CtakGrb73cqRlW2QcBLkBg5rJre4+bxzyPKA0vaMmu63OMqzQNyrvmlGoVWcHk8P4YzBIIxTy+mMMVstgCJovPxJJnqGKdxLrN+jF77Gp22VRvtsrb5lH6D9u41CEcgiWYnZ1AwSaIZDyayoQx+BA0FoLGIkkUMBI9iyfA5oj9E+BpLB5FpkoPYgfGdmGodAyVzuRzCTQKEotBYJG4OSwai0Bh4EQSbhQCp+BgXCq6dGB6q0mKonv/doeavXqh+6yz1muH73HI3+qQv825UNEuT9kuX8W+cLtdifLzgi0WuUpW+dtsi3fYl261KVK0zFPUjtuimySnk7xaO+Xjp0mrtdPk9XPWa6c+DUyumcCOQDADg8PDk6OD0CkICg+dIRCIZCKJQqbQaHQmk8XhcPk8vpAvEAkEAoFAIGWWLD2U6f+Xfj2zJBJJQ1v3CePgLU9CtmqEb9UK36YTKf8kYP1jv4T6QYlEwuXx7WMqwgrac+v7t6oFO8aUb3rgbxdXPUckYwnkxV/aPfyw63pvZi1IFsUL80KxiC8QcbhCJotHZ3BpdA6dgmPQ+WWtsAs2qVtMEja7FMtZZO6zKz5gnW6cN1CLYiNZHAx2FgYHQzG4CQIb4BSaQptEoIA0sHtkbGR6Vgop6eQbYLAghMiYJjKgBCoET4QRSCgyZQaDG4ZMgSYHWxtyh0D1xUNQJav0NW4dSu61OywiDtjmyenG7HMq3uFctPNFmYpD0TbH4m2OxTvti7da5ytZ5qg8z9thV7TLoWS7baGyVe52vcQt2glyWolrNVI3aGco6GZu0Ihfrx4VW9XUMwnv7h7q7x8Ym5nuGB0dBM/Mwkn4OeIcgUQkUYBoi8nisDk8DpfP5/OBUEssFv/OSlq/dDDT7/HO/wm93ocJPDJ9q5ktfaD3f2OK7XsxSyKR5FW3fK/vr6wTuc0gdrtp0tYLT5UeOK7Ti0tsGpFIFlkstkQiSSzvvu6anV3TZRFScNY2ZRxO+DV3/rDr+u3M4vGFLDafzuBQaWwyhUkTMBDTSBJSkFA6+JlZ0FqziE0WabtN8hQNEnaYJWuld1XAaVMkAgQGnoQhxrAMYPoWMCsQyAF7xybaQIOTCNQkAjUBR47NwoehM/0T4O6RsY7B4Zbx2bZx2BCKAJ6jT+AokDlaPxReUNsMRkNmMBA8j1sww9zpUrzmRdMG96oNNgkHbYvldBL2O5XvcC7d6Vqp4lC2zaF8u2OFyvO8LeZZCibpm0wzAHIpWmQrmKRvNYhX0I7doBG/Xj1J2TBbWTd5s1rIl1bJLUOjrV2g2qrGzq7+/smp5qGhnpFJOAyHxc3h8AQptugMFpPFYbG5fD6fz+cvL2n9brD1v8Ws145YeY8f/TPM+vFLf0JmYXH4XQaRSoZxO0wTdpgn7bRK3WUes9s6dZt1xiaz5OYJFMCDvlHIGBTR0DtW1zPWNQz5xazw98UsLk/AZPGoNBaZwiSS6CgCbXoGicfT+sFom5iC780jVIyTt5gX77XO+UQz9q9PQs7755eMTlP4bCQe3zYErmxurevoqm5tr25tr2ppq2ppK61vjMvIqm3vbOjqaR8Y6h2bGABDhqEzgMfh6I6hsQkEBs1gT+EIEDxxBIYprGsBI6bR3PnyKeY1v0pl8+yDr7oVvRpXOxTutSxar5Wwx75iq33FNscqRZtyZZsKFdsqRbMMBaMUOYMkecPkLabpSuaZm03S5AySFHSj5J/FrtWIW/Mkdrt+uopm2F5tf52Exo6hkdKK+urKlsZWUF3vcMvoeP/YJHgCisbgMFg8Dk8gEMlkCg2oxzOYbB6PB4Rav7/08H+HWa8dMvee2PpFZv2+RpD+Zr0XsxbEQuuI3NV6sTtsMnbbZe51zNnvUrjfpfCzF8Xb7XKvBFXNYvC6CY1XQ2oye6B0KjW9ulf6vV3jiIz6wd87swQiIZcnYDC5FCqTRGYQiLTJMQyWzm0Y6WsZAvUOI+yCK/cYJn1kVaRilPR1UP9Kq5K/3HPTDE7umpyYQSEGwbCe0fFh6MzgFBQY4AwnkOaY7O6RMQBVY7NwKAYHdDnACSQ4gYSbQ7d1NA+MDqLxuMmZGSgKgySRu4ZHW9s6hrBirwrMFrWY/RZFB52qPjbMlPNs22VWvEY9ccfzCiXrciXbyk2W5VssK7ZYViiZZ24yTpUzSFIwSlE0y1Ayz9ximi5vmLxaM2T9s5h1mvErVSNUniUoPXn5jYF/QMtUfWd3Zk5xY31PTRMov6GjAzw9BIYM9Q2i0Fg0BofFzc0RfqrH0xksGbP+83rLyKnmnN/OLICAyw4U/N9nlkAkprM4VCaHyuQwOVwR0NkgZDnFFexxyDn4ovgLj7IvPCs+d8k9YBL2zcuqb3zLzgeWKLkUeNaMPE5qNc7uNAnOoTC5EolkAoY7bhFf2w/5/TJLKBQLhWKRaF4gEHG5fAaDRSZTCQTSJAKFwM5BpqHt3V0N3f1FnWPPY8q+VHf92CBK3qFkvXPdXwzzV+kl3QysyOmZxbCExOnx4dGBlllIPQFfT6IM0plwCn0GOts2MDQOR8IIJCgWP4lET6GxYBRmZAYGgcN7h4ZAE+MQLHoCgxxBwgYQM23g0eYuUPEY5ahXpYJtlZxdjYJFwUHHyl0WecrGuYqmuZvMcuUscjdY5MpZ5G4yy91smrvOIGm9ftJG/UR5vfhNurGKOrFKz6KVnkXv045Yc9/vE42YVcapKzWDD+q/sgrLLajpSk7LTcssyC0oL62or2vsaO8a6AWNDQyDJ2ZQU3AsHDOHIVAIFDqRyiBTaGQKjc3lcHhcLp8nEAlF8+L5xYXFJYlkaUlap/ywn98v6F/OgXuvgS6A/uWsuLfOifitd35Tr51L925w/PpT997+ys8wC3jP/yPMKq5s0rYJN36RYOSWbOiRauCZbuCdZR6QZxOcZR1Tapnaop/Sqh5T9zCi5n5k7aOYBuv8vojK7oc+KZ97lHxmnfC5ZdT3AbXf+RQeCa07FFLzXUjt0fC6o+F13wdXWabXpVa0eCZVOcSUeaY16LwqMg/MtQsttA0usAvKswvMsXuVbe+f4eCXZvEirrK+98Ou67cwSySaX84sCoVGJJIn4ZgZJGZyCtzd29UBGmwcgkSUdGr5pCjph8oZxG2wKthoW71KP3OTZsgtj/Sgsr4pPLV5YLAbPIBkomDkWRBkaAgyBUHhG7p7u0fHR2ZgEwjUFBoLxeKhWDwYhZnBYYcgU71jo6CpyVEkDIxDD8xC6/t7OntBub2wzy1TVhllb7ar3mxesN0if4temrJxrpLJj8ySW8as9fqJG/UTN+onyuklyukkKOjEKejEbXoWp6gVIacVuepp1Mon4bsNo1T9ct0T8wNikxNTslMz8rPzSkvK62ob2ls7+nv6R/sHJ8agiMlZ9CwKh8KT8CQqgUInU2gkMpXFYQPYWtZnuri4JAH+7/1XmfX2Q4ffNiPT7q2wePPc3n9y59+98xv6hVnQr+mnm7/tgvdm1v+qrN1CVhzQXnvYdM0xy9UnrFedslt1zvmj865bbzmousdpR5ZpxNerJbXdjqg771d0zjt3n12asmvZkZCGo2EN37xI/cI84Gh43YmY5tPxLWcS2s7ENZ9PbDkd33w2po5Eo0skkifOUVse+iRX9f9gHv23Cy8+Pe+y8ozDypN2K394vuqI+epDxmu+11+xQ9XOO+XDruu9mQUASySaFwrFXC6fyWQDzIKg8BAYcnR8rLe3u6evt61/OK+hJyS7+p5HxkGd4HWPg+WM8tabFf9NLXr144A9RtFBLeA80NTA1PjMRNvsSC0GDoLNIfrgiIEpKAgMGZ6ehWBws3NEKBY/gUCNw5E9U+BhBLxvaqoJBGodGOgaHmkfGGzq6UUh4S3T5KMOaev0U7ZYl2wyzVI0zlI2zdtmkqNsmrPFPEfBIkfeMkfBImezec4W85yN+vEb9eM36CVs0InfoJOwXjtxvXbiOq2ET7XC5PXi5dUjt6oGXrZOso8u8IlNdPH3jE/KTErNycwpLiyprqptaWrt6ewZ6ukfHZqcGYXAoXA0AkvAEshzZBqRRCGSKAwWk8lmsblA84NANC8WL8zPLy4A+i9i6/XhDj9FPe8cIPyv4dIvzy7+rXd+51t91yzo1/XOoQnL7/anZ5aLX9z6k9Yq11xVbror3vLccNNn/Q/PNlx12qoeeEArYM8j9xOWwV+YhGq/ysTjsHwGBQubtk4o+T684WRc69m03hMBhWfDy69n9lyOqrgQVnwvf+Bhbs/tzE7VjFaBSCSRiK/bBB8yCb/gmLJONUBBLVj+YYD8Hb+NN7233PJUvummcs1l6yXHtYdNnINyPuy6fiOzxOIFoVDM4wmkzJrBEsEziOHRkb7e7va2lpra+pyS8qTcYv+kanWnxH1PfNc/CpUzylOwqVxplPcXtdgdhn73ArIzO8eRRAYajewd7OkYGxwloEdn4d2j492j42MwBBSLH4MhQGAICAwBIWAzNMrUHL5vaqofDAaNTw6Ng6cRaOQsFIRm3PQr3mKcomiRu9k4Xdk0Z6999VbjbGWT7M1m2fLmP3qzWbaiabacfuxG3bgNOrHrn8Wt1Y5brRm3WjNhlUb8Co2g9Zqh2x/5n9QK0nOIs3EPdvR2fxnhGR2XGp+UmZqRn1tQXlbZUN/U2drR39kz1DcCHpyYnpyGzyCxKBwBSyDPEUgEIpnGoNOZDAaLCWBLIAICUzGwh/jfw9ZbEqjXwPFLE4bfNUXq37/zL7/V1+Z9vUVvlOF/ZmjFn5RZzq8S1p53VLrtqXjXZ8dj/+PGYcfV7X8wCtqtFbxePUJZJ1ZRK2zLs8jNhvHd03gsk1cLxQeUNJ4IK7+U1nUnq/tJfp9abqd+Sb9Bfrt+XtvT5OpnmQ06pSD/xiEIEvssvFQtuPSWS+Ie/dBvzCO/NQn/1ijsO4PgY4ZBnz19ufmut9JtD5UbLz4+Yh6QUvVh1/XezBKLFwCLRPM8noDF4lCpdBKJAkPjwdOwkdHxgX5QW2tzaWlpRmZ2cnpWbHyed2i2mlPcl9rBcmph6w3S5a3LNthW7zQN2aTuc8AoyiAVlAsWNaO4dWNTFb0dzX2gqtb2qtb2zuHRIejMwBS0bwI8MAWdIMyNYbG9EEjfFGQKjZ2EIcemZmBofE9fb9UI6pJX7kadaDmDJGWTDGWT7K0WpSqG6cqG6ZuN0+VN0zeapcubpm82Tt9inL5RL0ZON2bDs5h1WlFrnkatVo9c+ST808fhHz32UFB1+/ye020tT3NLX3NzO2uH54ExvuFRidFxqYkp2Vm5JcVltdV1rY0t3a0d/Z2g0d7hyVHwNASGgqNxaDwRP0fEzxHJVMo/dxGZ0mhLIPqxXWt598N/trz1M1Oefn6azrLf/7cXpD7EnX/prb7jxTf0tskOMmb9KOfApDVXPZQe+m2463fGNonHYQgEfA6TPjk58dQjXkEvbrtZ8k6rNHnTZNWgEqesym/Dqs+ldz/I63ta0GNROWBb0WOZVe3TPOLXOvKqY8Iup9q1osOxFtQNgRHJ1OrecRAY1jc8nlLaRKOSyWQShUyi0ygwyMRh/QC5B/6KD33lbnrsvOdBpNA/7Lr+LWbx+UIps+AIzBRkdnQMPDg01tnVV13TkJdfnJ6RExkW/yo43vZl7D3b0IPqHqtvO6/TCNlhk79F/eUuizR58/y/aqZuMsq4FVwTVj/SDEV3DI209A+0ggZ7xiYGIdOAh6AzfVBo2+hoE2igY3RsYAraMzreNTw6BJkegeGyepCHbFM/fhS0Uj1MyTB5s0GqvF6mkk7yZt1kef3kDQbJ6w2TNxgky+kny+snb9SN26AbvV47coNG6Hq1wPWqr9Y/eLnuvo/iHcv9962O3Te5/djYyOC5va2DywtnDz+PkPC48KjEuMSMtMyC/KLK8qrGusaOxpbu1p7BTtDo4Bh4AgqbRWKQ2Dksbg6LmyOSSSTKj80P0iSRJ+AD24gAuQBs/WcDrn+LLMuioTdnF3+oO//cW/21zAIkZes7Bkf/WZkVkrL2jq+KevDGx4EXXDKXb+RhYNBvrWNUbLJ32aR/75F9Pb1DK7tJPadNPbPJqKDdrXHoVetocOtgbPdYct94OmgyAzSZPToT3ztR0DUgEvCX36qhZxRD/ungLbvYktWPg1Q0Q1XUgj664h5Z1Pbf2zd881Ips+bnF+fnF8XiBYBZNBqDTKbiMFj4LGJsfKq7b6Sls7+6viOvqDopLT8iMtrT55XtCx8jZ9+bJq4H75sp37Ha9dRz8+OwdWqRn2jGrjJJW22QsOqh1yGzSMfMnp6xiYEp6CBkum8C3DM20T85NTAFHZiCDkxO941NDUxOD0FhvWBo98RU18RU++hE/SjGNb9vh2H0Gu2YNZqRCs+iFbTjFXTTN2nGyWvFrX8Wt0bnR69/FrdBO26DXsIGndiN2uFy6oHyj3wU7rltuuO46abt11c0f7itfeOJjpqWrqGRiZOzq4e3v+ML78CQ6JDwuOi41OS03Jz8stKK+uq61vqmzsaOvtaewf7h8bGpGSgMCUfjgI6tOSKBQAKe6qHSmQwAWxweVyQSvRVbH/bj/Em/KYN7p5bPLv6wd377W/3l3PCtb0/GrOVyDktb9yRwq16EnHb4BY8ciWTZEzZaN73hAAAgAElEQVQirmZQzjanogNOed87xt4IzdEr6ratHbIr6/So7Y3qmUgbnMobnqoYmWyYhHTPItqnpqsGRtqHRngc9mt9DCw2u6QZJBQvSCSSxt4heb0IZePYrQZR654EnrZNFInFvztmsdlcgFlMMhmHwY6OTTW3gyoau4qr21JzK0JjM4IjI738/R3d3CydnLWsHK7oWB56bPqlqtn/XfaXU49W0A1fr+e/yeDVBjXvdbc8VR6EFtc1NHT3tg0M1Xf11HZ0tQ8O902A+ybA4xB4z8BYR/9Ix9BYx+jEwAy8dWwiraraNDDriGnYyvu+W63zlc0yN2iEr3kcqqCXKqceveFp9FqN6NVa0Su1oldrRa/RjF6rEb1OL2GDTuwGrTA5Nf9ND90U79or3bBUum528vz9s1fuqWnpmD43N7Eye+7g4OYV6OYZ9iooMjgsNjImOSk1JzuvtListqq2pbahvb6tp7kL1Ds4OjIJhcwiYCgswCw8YW6OSCCSSWQqBcgQgZ1EoDMewNby2taH/TiX6fUy9huV8l+aMPzO2cX/9p1f1y/Ogv5XTQy9fRr76yntGxnun4xZLpEZG59F7DCN32QUd8m3SLL8qUARTzcs7yvfkhupLWp5nSbFXS71QwEdEzH9U2kD4NSuwaz23vTKGu3oXNu0MtfcGrO0SvAMTLIw/9b2KygM1TeJ4HJYlzyzNpnE7zSP32oav04ruHV05r/an/Xmpf/sdfjxd08oFPJ4PBaLRaVSyWQyCkuchqHHJqf7B8c6ukG1Da35ReWpGbkh0YkvgyKcPHwt7V0NLWw19EzuPta8ekd16y0L5du2m++5bnjo++nj8L+qJfxFPe0v6jkXreMDi/tbh2YaGhqqywq6uzvbhycL2oaau/uaewY6ekEjw6AZyHhj97BhSKHSY781mjFrNGPWacZs0I6Tfxa7WTd2i16csl7s2tsv1971XfvAf51qwFq1oHUaIeu0wtY9C5d/Fi+nFrLx7guFy2Zbzz3df/bed+dvHr14/e4D9YePtZ5qGegZWlg8d3Rw9nTz9Pf0CQyMiAuOSoiIT41LzU7JLswqLM8rrS4or21taWptbe3s6usGDY/NYMfgpBEkdQhOxRHEsxg2ZI4Gp9EQZCIWi+UTqEuceR6PJ203lR78ADyQ+B9KEt/eLG63DBw/P2H4nbOL/+07v6lfmAX9ay5+y8j11/0nY5ZrdLa8YcIu63Rlq/TrwVXLKcOhka4F5Bz2SNRIrzYvbrMvaXtV0+FRXG+XXWmZWqoeW1TWPz4zOa6ZVve0sO9ebNmVyJJBAuutwAI0Owv3y65Vts3Za5u22yZ1rWGcUXy19Ksfdl0fgFk0Go1MJiMxhGkYenQCKmVWQXFFWmZeRHzqq7AYt5eBti6eZjZOOsaWjzT1bj1UP3RH95vbevtvGKpcM5O/brvutvuqe/4rH4Z8ct3xgI6fWVRxYc9I4wAor6qsoKaidXigsbu3uWegpq2jpq62sbkht65DK6hQ4dGrT9WjV6pFr3oatVo9ct3TqPUakRueRm7QCF/7KGTto5A1qoFrVAPXqL5a88h/tarfatWXSrcdlG48V75ksP3c48/O3j504fr5K9ev3bh+X1XjkdozDW1DA2MrS2snRxcvN09/r5dBgRFxIdGJUmZlFpTlllQVlNfmFlVUN7S0d/f19Q+Mjo6ODA+ODw9Mg8dhU1AEDA5DwCGzMAR2jsbksdkLNJKAw+FwudzXuuTFYvF/tLC1HC52E//861sHPi+77K3f/lop6t+889v0M7Og39DrVHqjTPbaUOWfHw39P6oXsXmbLTP2O+Ztt8u9HV4rJci8UBBd23koqv5kYOFZ3/TTQXkexc3D/b0GSaU66TUmWXUvGkeIXIGIRfcvrvVonXCv7LAqbEkfmv05ZsFgP7hnHnAv/cyteKd9zgGHTCyZ/nthljTBEYlEfD7/TWaBhsY7ewbqm9qLSqsysgtiU7JCY5K8A8KcPf1snD2Mrew19U1VNXTv3H98+ZbqD5fufXX23p5TD3ec09xx2WjXNfMtBlF/u+ko/8DhQUBGdHNvYXdXfn1JbkVGRlFxaXNbbXdfXUdnc29fbuvAk8CiT+96r1SLXqkeufJJxOon4aseh61+FLLqUeAa1cDVT4JXPw5a89BvzV2Pdbec112zXX/Zav1F892n7u49cePA8atfnbh47OyFy1ev3L9zXe3h7Udqz9Q09LR1TYzNbJ7buji/8PHwDvD2DQ6KjAeYFZuSlZxVkJFfmlNcmVdaXdrU1dgz2NTe3dre1tPZMtjZNNbViBjtHB/uQE2P4OEzCDAUCoYh0GQMlY+kCZlMJovFYrPZXC5Xii2RSCRl1n8IWzL9aeUWn69il/e5W+FnboVH/coMMltM8zrNC7vVM1t+iKm/kt5xL7vzUWH/o/weBI3dPzbh0TAQ2j4c3TWaMzCxsLAgWZjPr2+K6RmP7Z0M7hgLaR8RiMRvJ5ZYYJFWs/tl+be+FV95lW6xzY5tHFn+9Q+7rt/CLCBAAJjFZrNpNBqFQkFhiTNwzDh4ZnBksqd/uKm1q7SiNie/JCE9NyI+1T802t03yNH9paW9q57p86e6xhqPHqneu3/92u0z528cPnX1m5M3vzp996szD5RuP5e/YbnqsqnCHeuTlv42sdnJ5RWFNSUpebmZFdVZNQ1ZlTVZlTWBuZVXXiR/csdj/ZOQ9Y+C16kGrHv4at093zV3vdbc9lxz23PNLdu1N55vvGaucMlQ8Zy2yqkn24/f33H0zldHTn199PR3x04fO3X2wsXLt27deqT64Kn6I3VNfS0dYz1DCzNLe1sHN1d3X6+XQS/9Q4OjEkJjkiIT0mJTspIy89PzSrIKy3OKKwsr6kqqG3OKK8vqGhs7e0Dj4L7RiRHITOvkSOfYGBgKJ2FpVBwDgyYg5og4DpNKpVKpVDqdzmKxOByONEn8r/eayvRnkXtS4VabtC/dsr59WfSNf9kB35Ivgyq+i6g5Ht94LbPjUX63emajfmFn1ThMIhakN7YngiZzQWPFw5MDMCTAmp7+/iLQaPEYNK1/LLR9CE5hvBVZdf0jXwdXHI5sOBLdst+v6mZEtfBfj2b+sOt6b2ZJd77EYrFAIGCz2XQ6nUKhYPBkOAoPhsKBUKu9q7+6rrmotColuzAmOTMoMt4nMPyFT4Cdq5eptaOuiZWWpu5TdW3VR09v3VW7cP3hyYt3jpy9eejUzc8Pnd139MbO0+qK53QUTmnuuqR9Tc/O2ickLCExJDkjPKswIb8kOjPn+avow7oen1y2lrvhoHDDTv66rdwVq42XLTdcNNt4wXjDeaPNJ+9tOXlH5fjN3T9c+fzYha+Pnv3HkVNHDp84evrisTOXjp+7cubyzUs37998oHZfTfuRpt4zPVNdA3NjMxsrG2egmOXtG+z7Kiw0JiksNhlgVmJGXmpOUUZ+aVZheVlpYWV1VWFVfVnHcHxNX3TDpHfZyIuSEcu8JvPkSs/0htJWKAROm8OT0ehpGHyIQCAQiUQymUyj0VgsljTakjJLhi2ZPqw8kgt3ueZ+41v8fVDF94Gl30fWHo6pOxnfcDm99U5e19P8DpvStvoxqEQiweOwaW09VZMzLVOz/bNILIEI1DEmJsab+gd74ZiigZG03pFeOOZNYNGpZLXUmpPZfSdja760Dt7jlNg5g33tmg+7rt/CLKA3EmAWh8MBmDVHoqNxpBk4BsBW38BoU2tXZU1jdlFFclZBZEJaUGS8b3Cku2+QnauXua2zrpmdjqmtpqHVEx3Tu2rPrt9Tu3D9/pnLtx9evnzu+LlvDl/4/MSdg6cf7Th6R/nbSypfnbunpnFPy1DLytnJJ8DZ66W6kdUX17XWndBQOvFI6cQjxeMPlI8/UD52V/mH2ypHb6kcvbXv0IkDh05+efj4d0d+OHbs2OnjP1w4cezSyaMXbzy4dPPhlduPrj/QuPVY595TgwfaZqo6FvpGlkam1uZWDjb2L4DE8KV/qH9gRFhscnhcSlRiOsCslOzCtNzijPzSgpzk3LzMpNxCv/Syozoue9U9ldT8FTRCdz9PPWiTdtgu7a53nnd2W9MQBIaGY5ETWCwWh8MRCAQymUyn09nsH0+tea0/XoYtmT6UPFIK9/mWHYqsPxxRezq68klShVZajX5WnU1hc0B1e3HvEGZuDvgn1zs8XDEy2TuLnETjUEQykUqj0Bk0JotEo2NJlNk5EgiGrB2fapyanX9tVPriQlpr750S0GmPSMU9B1esWKGlZ/Am1z7suv4tZgmFQg6Hw2AwqFQqmcbGE2lIDGEGjpmaRgyPTXV0gxqaO0qqG3NLqpKzCmKSM8PjUgLCYz39Q5w8fK1evLRwcjeycXpmYqmho/9EQ1NVTf3Rk8dXL166ef3GtWs3Tp69cOzMpVNXbx4+f/Xg4RPfHDp+4LsT+7479fXhUz8cPXb06A9f/XBl72nVg4fOHjx8+rMjZ748cgbI+745cvLbo6eOHD157IfTx0+cOXX6/NlzFy5cunj56qWrVy/fe6h2X1Vd9Yn2E029p9rGGnpmWgZW2obPjc1sTC3srGyc7Z08gMTQLyD8VVBkeFxKRHwqwKyE9NzkrILUnKK03OLyiuLM/Nz4vGKvpPydFzW23TD/Uj/gW8u43VY5B5xK9rqU7LHPPumZZ5fVUtoPHYfNIZFINBqNw+GIRCKVSgVCLR6Pt7w5XhZqyfQB5ZVdscshVunro1svP9IuaOcyqFwGjUOnijgsiVgoBYqQz+sYHRubI0Oxc3gqncXlCcX/UrfiCsUoInmGRO2Go8msf+nPmoEjnpc2P++c+ur8lY9WrNi0WREBe0up/sOu672ZJf0dm5+fX84sGpNHpDCBDBFoeujpH25p76lp7iytacouqkjJLkxIz41MSHsVFuP1KtTtVbCDl4+lg5Ohubmega6unqa+voaxgdZtbcPrT55euXXj8pUz166dun799LmLPxw5+f2J01eOnb116NTN7w+f/OHb70794/ujR898fvTqsWPHjh07dvzYD6eP/3DmxLHzp45fOH388ukT585ePXfu2rmLN85fuXXh+t0Lt+9fuPfw4n1VtcfqT9U0tDWf6enoGxoam5iYmZpYmplamVrYmVs5WNu5Ojh7vvDw8/YN9gsIDwiOeo1ZSZn5KdmFqTlF+ZVVUanpwSnZPgnZe8/e/vqO7kVTr/OmPv+wK9xrnbfJNk/esUjJPvtr+zQ1/wLPlCYEAoFEIrFYLIFAoFKpTCaTw+EsZ5asqiXTh5VvSeOmy4/XrFixRm6TUU7dmygBhMfj47JzWvpBgkWJRCIB4qjquqrzF85k5WWNjo3MwmAcvqC5o6O2tw9NpS3/3swe0P4TZ744fX7PZ5+vWLEiMDDwrT/iw67rPZgF/HhpkAW0OwgEAj6fz+PxGEw2jc4kU2j4OSIKjZ2FIaDTs1OQ6baenqaOjtrm5tLq6tzi4rScnIS0tNjk5LDIhOCwWL+AcA/vAEcXLysbZ1MLOyNTay0dY81nRuqa+o/Unt1X1bh978mN26rXbj64fO32pau3Lly+ce7itTPnr5w6e+nkmYsnTl84e+Gq1OcuXgN8/tL1i1duX75299rNBzfvPLr7QP3BI81Has+ePNXV0DbU0jHW0TfTN7I0NrMxs7S3tHZ6buvi5Ort/MLHxe3lCw8/D+8AH78QIM4KTU6LSMuMSMsMSUp9FZvwKjYhIi0zIa8wpbgiOCndJzLOIzTK4oWXuomlob2Ld0SsilbkTvOUfU7Z37oVfGOdsVM7cvOzCAXjOK3oetfiAY+S7pCmiTr8wiR3icLkLPEpbIGYKxYLFxbnl4DPdnFxcX5hUfhhP2aZ/oQKqGw6aO295qOPVL498qJ16F3MKigo+NvfP1bZulVXXzc4NAiPxyIQcF//l9euXdfV09HW1jK1MOPyOdu3b/3iu+9hpJ8mg5VVVl7Q0N6ipLxuzZpPPvn06LHj8/Nv31j8sOt6b2YBEdabzGKyOHQGi0yhzRFIaAwOjkDNzMKh07N9w8M9g4NtPT31ra0VdXWF5eU5RUWZ+flJqTnxSZlRsSnBYbEv/UPdPP2dXL3tnTzMLO1NzG0NTZ7r6JtpaBs+Vtd58EjzvqrG7XuPbt1VvXnn4fVb96/euHv52u2LV25evHLz6o27Ul+7eQ/w9Vv3b997cue+2n1VDdUn2lJUPdMzNTR5bmRqbWJua/Hc8bmti62Dm4Ozp6OLl7vXKw/vAK+XQQCtAoKjgsNiQyPiA+ISgxNTwlMzItOzItOzojKyY7JyY7Pzcmsa82qbUoorQpIzXsUlx+UWFTe1N/QPf2Geufd5xg7r9J2WqTv14rY+jVDQjFyrF71O1WePbtCOpx47tDwueGRZpTaWdI2z2FwWX8QRiWTMkumDyys6bsuxsxs3bFyzQf62lu67mPXs2bP/+9tH6zfIrVix4vCRowIBn8fjLr+gvLJ8BjGzc8/uk2fPdQ2BIBCIRCIhEAgHP/t8xYoV8vKbNspv2rxFCQQCSfkwPz8/L5HwBQIOh8NisT7sun4js+bn55czi8/ns9hcBpNNpTGIJAoOT0ChsXAEahaGAE/PjE9Bhscn+gaH2rt7Glvbahubqurqi8uqC0sqc/JL0jLz4pPSI2MSQyNig0KjPLz93Tx9nVw9bexdzK3sDE0sdfRNtHWNNLT1n2rpqWnoPFbXVn2i+eDR0/uq6vceqj18rPHwsYbqE03Aj9S0AGtoG2o+M9LWNdE1MDcwtgLKVeZWDrYObnaO7g7Ons4vfICQyutlEJAJ+gdGAKgKi0yIiE6KjEmOjEkOSkgOSUoNT82IycpNyCtMLixJKSpNKSrNrWrIKq/Nq26saO2ubOspbmgra+6s7xk8bFd44HmWikXaRp1YucfhSk/jFLTjVz+LVbEu3mtfuN08ebNR7GeO+Rd8ylyzOwdQLAZXwBYK+eJ5sWQRYJZEsrAoEX3Yj1mmP6HsrK3/b8UK+U1bPvlk5eF/HHorsIhEwr79B9asXS+vsHnFX//m4vrizWvwOKyLm/MnK1dv3bZj+66dvr5+EonE3d19xYr/k1fYLK+wecNG+R07d1+4cPHYD8ePHDl26NCRQ0ePHTl77utvvtu+Y5eurt6HXddvYdbyUAsY58fn89mcn0ItApGMxc2hMTgkCgNHY2aRKMgsbHwKMjQ23jc41NXX39HT29Ta1dDcUdvQWlHdUFxWnVdYlpVblJFdEB2XHBGdEBwW7fsqxN3Lz9HFw8bexcrG0dzKzszS1sTc2sjUysDYQs/QTNfAVEffRM/QDLC+kTlgA2MLA2MLcysHi+eOltZO1nautg5u9k4eji5eTq7enj6Bnj6B3r7BwLZgQHBUUGhMcFgsEFWFRyVGxiRHxaZExaZExiRHRCeFJqdFpmfFZufF5xYk5BWmFpflVNUWN7aUNrellZQnFRTnVNXm1dSnFJWmFpcV1jftfRar8DRso378J2oRf78dJPckdp167MdPI9ca5W40St9imrrVOu8Lz7rvXIvveGXH1QzT2DwGj8cTiUWLC4tLEhmzZPpQcnBw+OjjT+UVNn+6cvXxE6fekRjmf/zJSjn5TXLymz75dFV7e8eb1zAY9JMnT36ycvVGOYW//u2jCxcvSyQSfX39v/39Y4BZ8gqbN8opfLpyzcpVgNeuXLVm5crVq1evXbFiRVJGxodd13sza3HxxzM3l6eHAoGAw/0RW0BVi0Ak4+eIODwBjcEBMdf0DGwKMj0+AR4ZHR8eGesdGO4BDXX2glo7e5raOuuaWqvrm6rqGvOLy3IKitOz8xJS0iNi4gNDI3wDgr39Aty9/Nw8fV94vHRx83Zy9XRwdrd3crNzfCG1vZObvZObg7M74Bcefm6e/u5erzx9AoGM76V/qO+rMIBQIeFxYZEJUkJFx6UCf4iJT4tNSI+OSw2PSgwOiw0IjvIKiwxJSk3ML0orKU8tLksrKc+rqS9v7UgvKimuayipb8wpryyorq3r7K7v6imua1C65/33667rdWNXPUv46EGUnEbKOs34lc9iV2omfKoWulE7XMEwfqdt3j6LlAu2cXFVg2QGm8bhcARCwbwYYNbS0qJkSfxhP2aZ/oSytLRcsWLFRx9/umLFiq++/vZtyFp88PCh9Jpdu/fyeG+f/aWlpQVctnb9xr/9/ZPZWZipqSnwys/4r//30d8/+hSNRn/Ydf0WZgHYkrY7ANji8gQc7o8ZIo3OpFDpJDKVSKJgsXgMBodGYxEIFAyGmJ6ehUCmp6ago5OQkYmpobHJgZHxvsGRHtBQV99AZy+oqa2zvrmtur6ptLImr6g0M7cgJSM7MTUjJj4lOi45MiYxIjohNCI2JDwmKDQqMCQyIDgCcGBIZGBIZFBoFGAASeFRiUCWB4ApJj4tPikzPikzITkrMSU7KTUnOS03JT0vJT0P+GtSak5CclZ0XCpQZfPwDjCyd3L0fRWcmJJUUJxZXpVdWZNXU19Y35RVUlbd2t4+MNQ1PNozOg6anOoZHW/q6bvonKWsHbDLMX+XS+U2y5KDDtW7bYt2O5duMU7bohez0zROXidig270Fq3g0+ahyfUjBCqDwmKxeHy+WLQgWQSYtbQ0/2E/Zpn+hMrLy9HX17ewsDAwMAgKDn6TRBw228XF2djY2MLCQk9PLzMz881rALW3txkYGJibm5ubmxsYGo6MjBQU5AM3/xkZGhoGBARI/r/X4KWh1muVeB5f+Bq2qDQGhUqfmyPi8QQcbg4gFxKJRiBQcDgSCoNDZmFTM7Pg6ZkJCHR8CjI6CR6dBA+PTwyOjvUNDnX29rV0dDa0tNY0NFbV1ReVVhWVVhUUV+QVluXkl2TlFmXmFGZkF6Rl5gFOz8oHnJFdkJFdkJlTnJlTnJVbkpVbkp1Xmp1XmpNfBji3oDy3oDyvsCKvsCK/qBIwcE1WbklaZkFcYkZQaIynT6CTq/cTQ5OnJuZG9k4vAkNis/PyaxtKm9tKmlrbBwbbBwY7h4a7R0bbBwZb+0GgSTAUg/VvRh5zz/zMs2Svd+0+19rDvu1fedZ+HVC/x75sj23+957lex0L9rtWfOdWdsunIKcPO0ehkxgMBofLEwllzJJJpl/Uh2GWUCjk8YU8vlCaITKYbDqDRaMziUQykUgmEEhSeAGRFwKDhaMxMBR6FomaQSCn4QgoDA6FwYE/gKdnxsBTQ2Pj/UPDPaCBrr7+xpbOxpbO+qb22obW6rrmyprGiuqG8qr6kvKakvKa0opawGWVdf90g9TlVY1Sl1bUv/VLRaU1RaU1hSXV2XmlCclZQaEx7l6vHJw9nxiaXH/y9OJ9VXVjM5+I6Lya+rqe/vpeUHFtXf/E5BQK3T8x2Tk0PDozC0FjxmZhJeils765itYJGywzFCzyDrpU77DJ3e1WsN+9ZZdD2Rfu1dscSg+8bDvs13rKJdeneAhPphHpdIBZ84sLMmbJJNPP6z2YBUiaG/60qTk/D/SXSvNE6WYin8+n0+l0Op1GowEPCVMoFDKZTCaTCQQS4Lk5ImA8noDHE5AILAKOQcAxcBgaNouCzaJmZ5CzM8jh4dHh4dGhoZHBweHBweGBgSEQaBAEGuzrHZK6t2ewt2ewp3ugp3ugu6cPcFd3L+DOrp7Orp6Ovr6Ovr723t7W7u7mzs6mjo7G9vaGtrb6pvbapraK2sackvL4zOzg2Hif0HDPoBAzN69rT7Wvqms5vApOKCpLKqnIrK6vAw33jzVBUdhJGKdrEtc3Cx6A9oyP9JGmsan9yK3m/msM/DdcNNt29L7ymfvKl802H7H9Tj/lom/LXseStdY5Su7VX73quBIxdsm7K70Hi2AuLYqWlni8pSXu/JKQNS/mypAlk0zv0L/FrOXYkgZcUmwB5GKxWCwWi8lkMhgMKb9oNBqZTJWaRKKQSBQgIpPCSxqRAUklBDINFMKmpqBgMGRycmpiAjwxAR4fg4yPQcZGpwCPjoABA5V+wEPDo1KDRkdBo6N9w8O9Q0PdAwNdIFBnf39HX19zW3dTa1dtU1txdV1GQXFMWkZIXMKrqBhDpxe2vgHBqZnplbWZ1fUpZVW59c11oOG+4S4QeHpgljJD5EzAIH3DHdNIJJLAjR+m73aI32af8JcDN/6ybs9fNqh8tOOI3I4bfzn8bJdx9Df+DftCOne86tjj03IssPNcYIdrVnM/giPkL0m4nKUl/sKSkCsWzsuYJZNM79BvZNab2ALyROlxgFIB53NyuVwul8vhcNhsNkAxBuMn0+lMwDQaA/gvjcagUukUyk9oAxAmreijUBgUCoNEooGgTBqaAYbNomZhCMAzs3DA0zOw6ZkfK2iT0OnxKcgYeGpkYnJ4fGJobLynf7izZ6C1o7euuR3AVmx6ZlhCkl9MYnJReWlLZ1FjW3pZdW5NY8fY1CyZMQ6e6ZiENk5CJ9BoFGwai0RBKPyUAZRN/sjN5JbDL7OumAes3/rlup27P9m0XXnTl3/57Ozfrxnvd8n/LKBr+8vO/f6th0NariR0aAUk1w8jebyleQ5rQcRcWBKKxeKl/9yRyzLJ9AfXezPrtd3DN8klPV1r+emArzWg8ng8Hk/A5fIBczg8qdn/lDQ6AwI0KpW+nGLSuIxIoBLmKIDn8GTAeBwJhycABsbhYHFzGCweg8UvL6JBYXAAYeDpmYnJ6ZFRcC9opK2zr7apLb+8KiEjOzQ+Ma20IrOiOremvqixpa4X1Ds1PYHBQwnkWQRtbI4CImBAkFEEGAqbIYbVDB16mWYfV1lCEGdNk6bpS0bWbntPnlX++vD331z8y94v/vL1pYMmUYc8Gw861x90KtlvFf8PpzizmKxWMEYoXBJxOCI+Y1EilLU6yCTTz+g3MkuKrdfI9Sa/lr+4nF/AJGrAAoEIMJ8vBMKx5REZ80K40r8AAAb0SURBVEexmUw2EJRJAzGpKRTa8qCMTKYCU50BE4hkwHMEEsAvoGsMgUQDzfqzMAQCjoVA4QC2Wjp7y6rrEzNzgqPjylvbylvbihubylvbQNBpOIXaD4FmllcERWfFFhZ1TI+AUTMoDL2oefrci9RDUVUoDH2cQpygEilMPozIdUotum7ldeKKzuenLqgcufb9kxffP4vc9TDgM42gEyZBT31T0joGpym8RcmSmMsVCtiSpfklydKS7NEdmWR6h96bWUtvw5b07Kc3KbYcbVKQiUQi6ZxEYFQiYKFQzONxeDwOl8vmctkcDovNZrJYDBaLwWZz2Wwui8UByLUso6QvL5P9VOyn0gGTKTQyhUYiUwFL9zHxeMLyTBOPI8NhmEnwzOjYVN/AaH1LR1Z+cWRcUmpxScvg0NAsrB8CHUUgx5ColKJidWOTQ5dunblxzS/EDwSGTDGXbLOHdlnFmvVTOATKCLifO08iYJAo+nzKCOqBT5x3VImDi98THZurarbnn7rcMnpl6Z+TWNrXNUEcpzCZ80tLkiWJUCxeECwsLS5JlmRxlkwyvUu/hVlLb8PWu15/bZ9RGmpJB469hi2RSCASCYRCvkDA4/O5fD4XoBiPJwDSSQ6HJ+UXi/VTOLYsImMyGAw6gwWYRmcCptIY1H/Wy4DQjESiSDcuiXgqEoGbhiKg04gpCKx/cKyitjEtO98zODivqmp4ZgaCxfZNTuZVVTl4e9988uSqjubd+7cM1dXDE/J9G+Hf+lcr2SQ/yOol4TnT2FkCeRo3Ax1FkApnSeovw+NTi9OzamPTSl/FZsQWlFf2DPZNIdEEHpO1RODP84RLS6KlpQWJeGlesDT/I7Zkkkmmt+k3MmvpDTy96/W3Aus1Zi0D1vzConBhUTi/IJhfEIjn+SIxTyjiCkVcaQrJ5wul/OJy+dICvzSp/DGvZHMBM1kcwAwmm8FkA8hjsThApCatkRFwFDQCPzuDQsCxKPQcGApv6+wrKq+Oz84OT06Oy8pKKyoKjI01d3Jy8PZOyMmxCvEKDfAxuf/kzqPne81i/v487WBA9RdW0bVtcBiDQ2Bg4ODx6TlGQHVTWElZR11tSz9yAk3vnZ0ZIcxM09BgzOwchcFiLJCYfBadt8RbXFpcEi3NMxf54qUFGbNkkuld+u3M+pVafE+9WR0DJHqH+D8r3j8l5dryGE1aIKPTmUD+CBS8gAckga3Gvv6Bt7qmpT2/vDI+M1vPznX/ZdXPnzqf8ys/4tcUXgUaoy4OIeZyCksioiJTsrJaBsZ6oRgEDofE49EEAo5MJtBoZCaTymbTOBzZmX8yyfRe+sMwS/wO/Tyz3sTWP3cnfyyNSatjwAOSBCIZeK4bgUTD4Ehpw8SbHobAOgeGGzt74rILNR1fnjHxOvI85oB5bHw1qKRrPCm/NDo+rqiooH9oEEdnznHmMUQilkTCUygAsGgcDp3LZcjOVpZJpvfUH55Zgl+h5fBa3l2xnFzA05FAqAVgC4nCIJBoJArzVkPRxOGp6f6xiTbQYEJhpdHL6Os2QedswtOrOirbQc3dfVDoFINOZjLpdDaHwGCTaHQynUFhMGksNoPDZfMFHIGQKxTJZljIJNN76T/OrHc9Kf4uvYtl8+/Qu3LG5d2t/8ovIVARk8ILyBalD3UD0RZwkA4WN4dAot9qDIUNw5IgMOQsCjuJQFV1D6bUtGW3j4CRRDSRzmJzl+aFEhGPTacwGAyOQMjgcJlcHovHZ/MFXKGIJxLzxfOC+X/ZXZUBSyaZflF/GGa9b/z1ZnfrPzvzf+wIew1e0oe6AXIB5a3lvV2vGUWg4cl0OBqHwGCpTNYcnYkgkklcIZ3Fp9GZTCaTTaexaGQ+m8XjcPl8Pl8gEgjFAqFYKJoXiRfE84vi+cX5BYmskiWTTO+l/ziz3lcfimXLY7Hl/JLuVC7fiOTzhcu3F5c3SQAdEm8agZ4jUVn4OTIKjaVQ6TQWk0Ahk2hUoHOCz+XxuTwehyuRSAQCEY3GAH4usFsKeGFBsrAgkUZYMmbJJNOv0R+GWe/LssW3PcgtFotf67GQkovN4UnbI5b7XcyiUVlCwQJfMM/g8Nl8EZsvYLJZDBZdLBRxWNwlyZJAuEilsYUiiXh+aWFxCSDUcmYBb0OWFcok03vpf5lZy8klxZaUHdK+MCBbZHN4r5nD5QPHgb3VZCKFQeew2Hw6i09l8ehsHovH5wsFS4sSGo2xsLgknF9icBYEC0sc/iKPP7+cWcufAZAxSyaZ3ku/O2bJJJNMMv2MZMySSSaZ/kiSMUsmmWT6I0nGLJlkkumPpHcyS2aZZZb5928Zs2SWWeY/kmXMkllmmf9IljFLZpll/iNZxiyZZZb5j+T/ByGXlPnpd/wpAAAAAElFTkSuQmCC"/>
          <p:cNvSpPr>
            <a:spLocks noChangeAspect="1" noChangeArrowheads="1"/>
          </p:cNvSpPr>
          <p:nvPr/>
        </p:nvSpPr>
        <p:spPr bwMode="auto">
          <a:xfrm>
            <a:off x="155575" y="-115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072074"/>
            <a:ext cx="3819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Espaço Reservado para Conteúdo 3"/>
          <p:cNvSpPr txBox="1">
            <a:spLocks/>
          </p:cNvSpPr>
          <p:nvPr/>
        </p:nvSpPr>
        <p:spPr bwMode="auto">
          <a:xfrm>
            <a:off x="571472" y="1979621"/>
            <a:ext cx="8215313" cy="2663825"/>
          </a:xfrm>
          <a:prstGeom prst="rect">
            <a:avLst/>
          </a:prstGeom>
          <a:solidFill>
            <a:srgbClr val="0033CC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dirty="0"/>
              <a:t>Uma inovação do trabalho com EAD é desenvolvido no Programa de Pós-Graduação em Ciências Aeroespaciais com a disciplina “</a:t>
            </a:r>
            <a:r>
              <a:rPr lang="pt-BR" sz="2400" i="1" dirty="0"/>
              <a:t>Paz, defesa e Segurança</a:t>
            </a:r>
            <a:r>
              <a:rPr lang="pt-BR" sz="2400" dirty="0"/>
              <a:t>” que integra as Instituições que tratam </a:t>
            </a:r>
            <a:r>
              <a:rPr lang="pt-BR" sz="2400" dirty="0" smtClean="0"/>
              <a:t>da </a:t>
            </a:r>
            <a:r>
              <a:rPr lang="pt-BR" sz="2400" dirty="0"/>
              <a:t>Área de Defesa,  inseridas nos Projetos Pró-Estratégia e Pró-Defesa. São aulas ministradas por meio de videoconferência e plataforma Moodle.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880903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755650" y="-100013"/>
            <a:ext cx="8226425" cy="1433513"/>
          </a:xfrm>
        </p:spPr>
        <p:txBody>
          <a:bodyPr/>
          <a:lstStyle/>
          <a:p>
            <a:pPr>
              <a:defRPr/>
            </a:pPr>
            <a:r>
              <a:rPr lang="pt-BR" sz="4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Perspectivas futuras </a:t>
            </a:r>
            <a:r>
              <a:rPr lang="pt-BR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na EAD </a:t>
            </a:r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Comando da Aeronáutica</a:t>
            </a:r>
            <a:r>
              <a:rPr lang="pt-BR" sz="4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endParaRPr lang="pt-BR" sz="4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1042988" y="1844675"/>
            <a:ext cx="6049962" cy="3384550"/>
          </a:xfrm>
          <a:solidFill>
            <a:srgbClr val="0033CC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smtClean="0">
                <a:solidFill>
                  <a:schemeClr val="bg1"/>
                </a:solidFill>
              </a:rPr>
              <a:t>Estrutura das Organização militares  adaptadas para instalações de polos – atendimento em todo Brasil;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smtClean="0">
                <a:solidFill>
                  <a:schemeClr val="bg1"/>
                </a:solidFill>
              </a:rPr>
              <a:t>Grupos de trabalho para a elaboração de conteúdos atinentes à realidade da FAB;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400" smtClean="0">
                <a:solidFill>
                  <a:schemeClr val="bg1"/>
                </a:solidFill>
              </a:rPr>
              <a:t>Criação de novos cursos em EAD, com e sem tutoria.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213" y="4837113"/>
            <a:ext cx="11541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/>
          <p:cNvSpPr>
            <a:spLocks noChangeArrowheads="1"/>
          </p:cNvSpPr>
          <p:nvPr/>
        </p:nvSpPr>
        <p:spPr bwMode="auto">
          <a:xfrm>
            <a:off x="755650" y="2089150"/>
            <a:ext cx="77771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“Formar para as novas tecnologias é formar o julgamento, o senso crítico, o pensamento hipotético e dedutivo, as faculdades de observação e de pesquisa, a imaginação, a capacidade de memorizar e classificar, a leitura e a análise de textos e de imagens, a representação de redes, de procedimentos e de estratégias de comunicação.” (PERRENOUD, 2008, p.128)</a:t>
            </a:r>
          </a:p>
        </p:txBody>
      </p:sp>
      <p:pic>
        <p:nvPicPr>
          <p:cNvPr id="26627" name="Picture 3" descr="C:\Users\Biblioteca\Desktop\EA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50" y="4437063"/>
            <a:ext cx="27876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000" b="1" kern="1200" dirty="0">
                <a:solidFill>
                  <a:schemeClr val="tx1"/>
                </a:solidFill>
              </a:rPr>
              <a:t>BRIG INT TIRRE FREIRE</a:t>
            </a:r>
          </a:p>
          <a:p>
            <a:pPr marL="0" indent="0" algn="ctr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000" b="1" kern="1200" dirty="0">
                <a:solidFill>
                  <a:schemeClr val="tx1"/>
                </a:solidFill>
              </a:rPr>
              <a:t>Vice-Reitor da UNIFA</a:t>
            </a:r>
          </a:p>
          <a:p>
            <a:pPr marL="0" indent="0" algn="ctr">
              <a:lnSpc>
                <a:spcPct val="80000"/>
              </a:lnSpc>
              <a:spcBef>
                <a:spcPts val="900"/>
              </a:spcBef>
              <a:spcAft>
                <a:spcPts val="450"/>
              </a:spcAft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000" b="1" kern="1200" dirty="0">
                <a:solidFill>
                  <a:schemeClr val="tx1"/>
                </a:solidFill>
              </a:rPr>
              <a:t>www.unifa.aer.mil.br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071813" y="214313"/>
            <a:ext cx="3071812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4099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b="1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 Universidade da Força Aérea;</a:t>
            </a:r>
          </a:p>
          <a:p>
            <a:r>
              <a:rPr lang="pt-BR" sz="3600" b="1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 Plano de Modernização de Ensino da Aeronáutica;</a:t>
            </a:r>
          </a:p>
          <a:p>
            <a:r>
              <a:rPr lang="pt-BR" sz="3600" b="1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Organizações Militares e EAD;</a:t>
            </a:r>
          </a:p>
          <a:p>
            <a:r>
              <a:rPr lang="pt-BR" sz="3600" b="1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Perspectivas futuras no EAD.</a:t>
            </a:r>
          </a:p>
        </p:txBody>
      </p:sp>
      <p:sp>
        <p:nvSpPr>
          <p:cNvPr id="4100" name="AutoShape 5" descr="Resultado de imagem para fab"/>
          <p:cNvSpPr>
            <a:spLocks noChangeAspect="1" noChangeArrowheads="1"/>
          </p:cNvSpPr>
          <p:nvPr/>
        </p:nvSpPr>
        <p:spPr bwMode="auto">
          <a:xfrm>
            <a:off x="63500" y="-109538"/>
            <a:ext cx="6619875" cy="49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1" name="AutoShape 7" descr="Resultado de imagem para fab"/>
          <p:cNvSpPr>
            <a:spLocks noChangeAspect="1" noChangeArrowheads="1"/>
          </p:cNvSpPr>
          <p:nvPr/>
        </p:nvSpPr>
        <p:spPr bwMode="auto">
          <a:xfrm>
            <a:off x="63500" y="-109538"/>
            <a:ext cx="6619875" cy="49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2" name="AutoShape 11" descr="Resultado de imagem para força aerea brasileira logo"/>
          <p:cNvSpPr>
            <a:spLocks noChangeAspect="1" noChangeArrowheads="1"/>
          </p:cNvSpPr>
          <p:nvPr/>
        </p:nvSpPr>
        <p:spPr bwMode="auto">
          <a:xfrm>
            <a:off x="155575" y="-1096963"/>
            <a:ext cx="2857500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3" name="AutoShape 13" descr="Resultado de imagem para força aerea brasileira logo"/>
          <p:cNvSpPr>
            <a:spLocks noChangeAspect="1" noChangeArrowheads="1"/>
          </p:cNvSpPr>
          <p:nvPr/>
        </p:nvSpPr>
        <p:spPr bwMode="auto">
          <a:xfrm>
            <a:off x="155575" y="-1096963"/>
            <a:ext cx="2857500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4" name="AutoShape 15" descr="Resultado de imagem para força aerea brasileira logo"/>
          <p:cNvSpPr>
            <a:spLocks noChangeAspect="1" noChangeArrowheads="1"/>
          </p:cNvSpPr>
          <p:nvPr/>
        </p:nvSpPr>
        <p:spPr bwMode="auto">
          <a:xfrm>
            <a:off x="155575" y="-1096963"/>
            <a:ext cx="2857500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6" name="AutoShape 11" descr="Resultado de imagem para avião caça gripen"/>
          <p:cNvSpPr>
            <a:spLocks noChangeAspect="1" noChangeArrowheads="1"/>
          </p:cNvSpPr>
          <p:nvPr/>
        </p:nvSpPr>
        <p:spPr bwMode="auto">
          <a:xfrm>
            <a:off x="63500" y="-109538"/>
            <a:ext cx="8286750" cy="468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" name="Imagem 10" descr="jas-39_gripen_ng-960x5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2" y="4697412"/>
            <a:ext cx="38179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m 7" descr="K1600_DSC_33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50825" y="464343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UNIFA é a única Universidade Militar da América Latina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9592" y="0"/>
            <a:ext cx="7377532" cy="1256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da 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da Força Aérea </a:t>
            </a:r>
            <a:endParaRPr lang="pt-BR" sz="3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print"/>
          <a:srcRect r="-781" b="15569"/>
          <a:stretch>
            <a:fillRect/>
          </a:stretch>
        </p:blipFill>
        <p:spPr bwMode="auto">
          <a:xfrm>
            <a:off x="-71438" y="1871637"/>
            <a:ext cx="92154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tângulo 2"/>
          <p:cNvSpPr>
            <a:spLocks noChangeArrowheads="1"/>
          </p:cNvSpPr>
          <p:nvPr/>
        </p:nvSpPr>
        <p:spPr bwMode="auto">
          <a:xfrm>
            <a:off x="179512" y="5288340"/>
            <a:ext cx="8676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O governo brasileiro incentivou a aviação promovendo exibições e competições com atraentes prêmios aos participantes, cujo objetivo era motivar e adquirir o conhecimento necessário à implantação, no Brasil, de uma escola de formação e prática do ensino aviatório.  </a:t>
            </a:r>
          </a:p>
        </p:txBody>
      </p:sp>
      <p:sp>
        <p:nvSpPr>
          <p:cNvPr id="11268" name="Retângulo 1"/>
          <p:cNvSpPr>
            <a:spLocks noChangeArrowheads="1"/>
          </p:cNvSpPr>
          <p:nvPr/>
        </p:nvSpPr>
        <p:spPr bwMode="auto">
          <a:xfrm>
            <a:off x="395536" y="1350963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Situada no Campo dos </a:t>
            </a:r>
            <a:r>
              <a:rPr lang="pt-BR" sz="2000" b="1" dirty="0" err="1">
                <a:solidFill>
                  <a:schemeClr val="tx1"/>
                </a:solidFill>
              </a:rPr>
              <a:t>Afonsos</a:t>
            </a:r>
            <a:r>
              <a:rPr lang="pt-BR" sz="2000" b="1" dirty="0">
                <a:solidFill>
                  <a:schemeClr val="tx1"/>
                </a:solidFill>
              </a:rPr>
              <a:t>, "berço da aviação militar brasileira", sítio de várias organizações de ensino que tiveram início logo na primeira década do séc. XX, quando a aviação começava a ganhar projeção no cenário mundial.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28938" y="285750"/>
            <a:ext cx="3071812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0"/>
            <a:ext cx="6143625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tângulo 2"/>
          <p:cNvSpPr>
            <a:spLocks noChangeArrowheads="1"/>
          </p:cNvSpPr>
          <p:nvPr/>
        </p:nvSpPr>
        <p:spPr bwMode="auto">
          <a:xfrm>
            <a:off x="285750" y="3446463"/>
            <a:ext cx="8501063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No primeiro trimestre de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</a:t>
            </a:r>
            <a:r>
              <a:rPr lang="pt-BR" sz="2000" dirty="0">
                <a:solidFill>
                  <a:schemeClr val="tx1"/>
                </a:solidFill>
              </a:rPr>
              <a:t>, o então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Guerra </a:t>
            </a:r>
            <a:r>
              <a:rPr lang="pt-BR" sz="2000" dirty="0">
                <a:solidFill>
                  <a:schemeClr val="tx1"/>
                </a:solidFill>
              </a:rPr>
              <a:t>estabeleceu um contrato com a firma dos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italianos Gino e </a:t>
            </a:r>
            <a:r>
              <a:rPr lang="pt-B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Bucelli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Cia. 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Em fevereiro </a:t>
            </a:r>
            <a:r>
              <a:rPr lang="pt-B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1914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inaugurava-se </a:t>
            </a:r>
            <a:r>
              <a:rPr lang="pt-BR" sz="2000" dirty="0">
                <a:solidFill>
                  <a:schemeClr val="tx1"/>
                </a:solidFill>
              </a:rPr>
              <a:t>no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 dos </a:t>
            </a:r>
            <a:r>
              <a:rPr lang="pt-B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Afonsos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000" dirty="0">
                <a:solidFill>
                  <a:schemeClr val="tx1"/>
                </a:solidFill>
              </a:rPr>
              <a:t>a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 escola de aviação </a:t>
            </a:r>
            <a:r>
              <a:rPr lang="pt-BR" sz="2000" dirty="0">
                <a:solidFill>
                  <a:schemeClr val="tx1"/>
                </a:solidFill>
              </a:rPr>
              <a:t>para pilotos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militares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civis brasileiros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Em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</a:t>
            </a:r>
            <a:r>
              <a:rPr lang="pt-BR" sz="2000" dirty="0">
                <a:solidFill>
                  <a:schemeClr val="tx1"/>
                </a:solidFill>
              </a:rPr>
              <a:t>, foi estabelecido um contrato com a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 Militar Francesa de Aviação</a:t>
            </a:r>
            <a:r>
              <a:rPr lang="pt-BR" sz="2000" dirty="0">
                <a:solidFill>
                  <a:schemeClr val="tx1"/>
                </a:solidFill>
              </a:rPr>
              <a:t>, levando o governo brasileiro a reaver o campo de aviação, em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</a:t>
            </a:r>
            <a:r>
              <a:rPr lang="pt-BR" sz="2000" dirty="0">
                <a:solidFill>
                  <a:schemeClr val="tx1"/>
                </a:solidFill>
              </a:rPr>
              <a:t>. Assim foi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inaugurada a Escola de Aviação Militar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Em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</a:t>
            </a:r>
            <a:r>
              <a:rPr lang="pt-BR" sz="2000" dirty="0">
                <a:solidFill>
                  <a:schemeClr val="tx1"/>
                </a:solidFill>
              </a:rPr>
              <a:t>, foi criada a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Companhia de Aviação</a:t>
            </a:r>
            <a:r>
              <a:rPr lang="pt-BR" sz="2000" dirty="0">
                <a:solidFill>
                  <a:schemeClr val="tx1"/>
                </a:solidFill>
              </a:rPr>
              <a:t>, primeiro quartel totalmente direcionado para os interesses da Escola de Aviação Militar que consolidou os esforços do governo brasileiro na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formação da Aeronáutica no País.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42875"/>
            <a:ext cx="56102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tângulo 2"/>
          <p:cNvSpPr>
            <a:spLocks noChangeArrowheads="1"/>
          </p:cNvSpPr>
          <p:nvPr/>
        </p:nvSpPr>
        <p:spPr bwMode="auto">
          <a:xfrm>
            <a:off x="500063" y="3857625"/>
            <a:ext cx="81438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Em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de janeiro de 1941</a:t>
            </a:r>
            <a:r>
              <a:rPr lang="pt-BR" sz="2000" dirty="0">
                <a:solidFill>
                  <a:schemeClr val="tx1"/>
                </a:solidFill>
              </a:rPr>
              <a:t>, durante a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Guerra Mundial</a:t>
            </a:r>
            <a:r>
              <a:rPr lang="pt-BR" sz="2000" dirty="0">
                <a:solidFill>
                  <a:schemeClr val="tx1"/>
                </a:solidFill>
              </a:rPr>
              <a:t>, criou-se o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da Aeronáutica</a:t>
            </a:r>
            <a:r>
              <a:rPr lang="pt-BR" sz="2000" dirty="0">
                <a:solidFill>
                  <a:schemeClr val="tx1"/>
                </a:solidFill>
              </a:rPr>
              <a:t>. Assim, encerraram-se as atividades das Diretorias de Aviação do Exército e da Marinha,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criando-se</a:t>
            </a:r>
            <a:r>
              <a:rPr lang="pt-BR" sz="2000" dirty="0">
                <a:solidFill>
                  <a:schemeClr val="tx1"/>
                </a:solidFill>
              </a:rPr>
              <a:t>, em março do mesmo ano, a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de Aeronáutica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centralizando-se</a:t>
            </a:r>
            <a:r>
              <a:rPr lang="pt-BR" sz="2000" dirty="0">
                <a:solidFill>
                  <a:schemeClr val="tx1"/>
                </a:solidFill>
              </a:rPr>
              <a:t> os recursos humanos e materiais da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Militar de Aviação e da Escola de Aviação Naval.  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Essa Escola de Aeronáutica. de que se origina a atual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 da Força Aérea (AFA), constituída em 1969</a:t>
            </a:r>
            <a:r>
              <a:rPr lang="pt-BR" sz="2000" dirty="0">
                <a:solidFill>
                  <a:schemeClr val="tx1"/>
                </a:solidFill>
              </a:rPr>
              <a:t>, ocupou as atuais instalações do </a:t>
            </a:r>
            <a:r>
              <a:rPr lang="pt-BR" sz="2000" i="1" dirty="0">
                <a:solidFill>
                  <a:schemeClr val="tx1"/>
                </a:solidFill>
              </a:rPr>
              <a:t>campus</a:t>
            </a:r>
            <a:r>
              <a:rPr lang="pt-BR" sz="2000" dirty="0">
                <a:solidFill>
                  <a:schemeClr val="tx1"/>
                </a:solidFill>
              </a:rPr>
              <a:t> da UNIFA até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</a:t>
            </a:r>
            <a:r>
              <a:rPr lang="pt-BR" sz="2000" dirty="0">
                <a:solidFill>
                  <a:schemeClr val="tx1"/>
                </a:solidFill>
              </a:rPr>
              <a:t>, quando foi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transferida</a:t>
            </a:r>
            <a:r>
              <a:rPr lang="pt-BR" sz="2000" dirty="0">
                <a:solidFill>
                  <a:schemeClr val="tx1"/>
                </a:solidFill>
              </a:rPr>
              <a:t> para a cidade de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Pirassununga</a:t>
            </a:r>
            <a:r>
              <a:rPr lang="pt-BR" sz="2000" dirty="0">
                <a:solidFill>
                  <a:schemeClr val="tx1"/>
                </a:solidFill>
              </a:rPr>
              <a:t>, em São Paulo.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2875"/>
            <a:ext cx="807243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tângulo 3"/>
          <p:cNvSpPr>
            <a:spLocks noChangeArrowheads="1"/>
          </p:cNvSpPr>
          <p:nvPr/>
        </p:nvSpPr>
        <p:spPr bwMode="auto">
          <a:xfrm>
            <a:off x="428625" y="4549775"/>
            <a:ext cx="8429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Criada em 1983</a:t>
            </a:r>
            <a:r>
              <a:rPr lang="pt-BR" sz="2000" dirty="0">
                <a:solidFill>
                  <a:schemeClr val="tx1"/>
                </a:solidFill>
              </a:rPr>
              <a:t>, singular herança desse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"lendário" Campo dos </a:t>
            </a:r>
            <a:r>
              <a:rPr lang="pt-BR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Afonsos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que, em seus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anos de existência</a:t>
            </a:r>
            <a:r>
              <a:rPr lang="pt-BR" sz="2000" dirty="0">
                <a:solidFill>
                  <a:schemeClr val="tx1"/>
                </a:solidFill>
              </a:rPr>
              <a:t>, manteve as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tradições de "berço" </a:t>
            </a:r>
            <a:r>
              <a:rPr lang="pt-BR" sz="2000" dirty="0">
                <a:solidFill>
                  <a:schemeClr val="tx1"/>
                </a:solidFill>
              </a:rPr>
              <a:t>dos estabelecimentos de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ensino da Força Aérea Brasileira</a:t>
            </a:r>
            <a:r>
              <a:rPr lang="pt-BR" sz="2000" dirty="0">
                <a:solidFill>
                  <a:schemeClr val="tx1"/>
                </a:solidFill>
              </a:rPr>
              <a:t>. Na medida em que a sociedade brasileira avança nas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discussões de estudos estratégicos </a:t>
            </a:r>
            <a:r>
              <a:rPr lang="pt-BR" sz="2000" dirty="0">
                <a:solidFill>
                  <a:schemeClr val="tx1"/>
                </a:solidFill>
              </a:rPr>
              <a:t>relacionados à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Defesa Nacional</a:t>
            </a:r>
            <a:r>
              <a:rPr lang="pt-BR" sz="2000" dirty="0">
                <a:solidFill>
                  <a:schemeClr val="tx1"/>
                </a:solidFill>
              </a:rPr>
              <a:t>, a UNIFA, por tratar-se de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única universidade militar na América Latina</a:t>
            </a:r>
            <a:r>
              <a:rPr lang="pt-BR" sz="2000" dirty="0">
                <a:solidFill>
                  <a:schemeClr val="tx1"/>
                </a:solidFill>
              </a:rPr>
              <a:t>, vem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sendo edificada </a:t>
            </a:r>
            <a:r>
              <a:rPr lang="pt-BR" sz="2000" dirty="0">
                <a:solidFill>
                  <a:schemeClr val="tx1"/>
                </a:solidFill>
              </a:rPr>
              <a:t>para o fomento e a ampliação de debates sobre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Ciências Aeroespaciais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1"/>
          <p:cNvSpPr>
            <a:spLocks noChangeShapeType="1"/>
          </p:cNvSpPr>
          <p:nvPr/>
        </p:nvSpPr>
        <p:spPr bwMode="auto">
          <a:xfrm>
            <a:off x="2595563" y="3643313"/>
            <a:ext cx="1816100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>
            <a:off x="2573338" y="2924175"/>
            <a:ext cx="1825625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7173" name="AutoShape 3"/>
          <p:cNvCxnSpPr>
            <a:cxnSpLocks noChangeShapeType="1"/>
          </p:cNvCxnSpPr>
          <p:nvPr/>
        </p:nvCxnSpPr>
        <p:spPr bwMode="auto">
          <a:xfrm>
            <a:off x="1617663" y="4295775"/>
            <a:ext cx="1587" cy="717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74" name="AutoShape 7"/>
          <p:cNvCxnSpPr>
            <a:cxnSpLocks noChangeShapeType="1"/>
          </p:cNvCxnSpPr>
          <p:nvPr/>
        </p:nvCxnSpPr>
        <p:spPr bwMode="auto">
          <a:xfrm>
            <a:off x="4398963" y="2252663"/>
            <a:ext cx="28575" cy="32480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139926" y="1484784"/>
            <a:ext cx="2519362" cy="767531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VICE-REITORIA</a:t>
            </a:r>
            <a:r>
              <a:rPr lang="en-GB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Brig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Tirre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Freire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en-GB" sz="12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Dr.</a:t>
            </a:r>
            <a:r>
              <a:rPr lang="en-GB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1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cxnSp>
        <p:nvCxnSpPr>
          <p:cNvPr id="7178" name="AutoShape 9"/>
          <p:cNvCxnSpPr>
            <a:cxnSpLocks noChangeShapeType="1"/>
          </p:cNvCxnSpPr>
          <p:nvPr/>
        </p:nvCxnSpPr>
        <p:spPr bwMode="auto">
          <a:xfrm flipV="1">
            <a:off x="1619250" y="4287838"/>
            <a:ext cx="5097463" cy="3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788044" y="5005734"/>
            <a:ext cx="2143125" cy="871538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2" charset="0"/>
              </a:rPr>
              <a:t>PROENS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Pró-Reitoria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Ensino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2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2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3431232" y="5005734"/>
            <a:ext cx="2143125" cy="871538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2" charset="0"/>
              </a:rPr>
              <a:t>PROPES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Pró-Reitoria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Pesquisa</a:t>
            </a:r>
            <a:endParaRPr lang="en-GB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6074419" y="5005734"/>
            <a:ext cx="2357438" cy="871538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46800" rIns="90000" bIns="46800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2" charset="0"/>
              </a:rPr>
              <a:t>PROEXT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Pró-Reitoria de 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Extensão</a:t>
            </a:r>
            <a:endParaRPr lang="en-GB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2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6147444" y="3159571"/>
            <a:ext cx="2305050" cy="668337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2" charset="0"/>
              </a:rPr>
              <a:t>SECEX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Secretaria</a:t>
            </a:r>
            <a:r>
              <a:rPr lang="en-GB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Executiva</a:t>
            </a:r>
            <a:r>
              <a:rPr lang="en-GB" sz="1200" b="1" dirty="0">
                <a:solidFill>
                  <a:schemeClr val="tx1"/>
                </a:solidFill>
                <a:latin typeface="Calibri" pitchFamily="32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2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2" name="Rectangle 20"/>
          <p:cNvSpPr>
            <a:spLocks noChangeArrowheads="1"/>
          </p:cNvSpPr>
          <p:nvPr/>
        </p:nvSpPr>
        <p:spPr bwMode="auto">
          <a:xfrm>
            <a:off x="766763" y="101600"/>
            <a:ext cx="8351837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Organograma Vice-reitoria</a:t>
            </a:r>
          </a:p>
        </p:txBody>
      </p:sp>
      <p:sp>
        <p:nvSpPr>
          <p:cNvPr id="7193" name="Line 21"/>
          <p:cNvSpPr>
            <a:spLocks noChangeShapeType="1"/>
          </p:cNvSpPr>
          <p:nvPr/>
        </p:nvSpPr>
        <p:spPr bwMode="auto">
          <a:xfrm>
            <a:off x="4430713" y="3638550"/>
            <a:ext cx="1716087" cy="6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80" name="Rectangle 22"/>
          <p:cNvSpPr>
            <a:spLocks noChangeArrowheads="1"/>
          </p:cNvSpPr>
          <p:nvPr/>
        </p:nvSpPr>
        <p:spPr bwMode="auto">
          <a:xfrm>
            <a:off x="491484" y="3385790"/>
            <a:ext cx="2208818" cy="590550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46800" rIns="90000" bIns="4680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CME</a:t>
            </a:r>
            <a:endParaRPr lang="en-GB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dirty="0">
                <a:solidFill>
                  <a:srgbClr val="000000"/>
                </a:solidFill>
              </a:rPr>
              <a:t>Centro de </a:t>
            </a:r>
            <a:r>
              <a:rPr lang="en-GB" sz="1200" b="1" dirty="0" err="1">
                <a:solidFill>
                  <a:srgbClr val="000000"/>
                </a:solidFill>
              </a:rPr>
              <a:t>Memória</a:t>
            </a:r>
            <a:r>
              <a:rPr lang="en-GB" sz="1200" b="1" dirty="0">
                <a:solidFill>
                  <a:srgbClr val="000000"/>
                </a:solidFill>
              </a:rPr>
              <a:t> de </a:t>
            </a:r>
            <a:r>
              <a:rPr lang="en-GB" sz="1200" b="1" dirty="0" err="1">
                <a:solidFill>
                  <a:srgbClr val="000000"/>
                </a:solidFill>
              </a:rPr>
              <a:t>Ensino</a:t>
            </a:r>
            <a:endParaRPr lang="en-GB" sz="1200" b="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2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281" name="Rectangle 23"/>
          <p:cNvSpPr>
            <a:spLocks noChangeArrowheads="1"/>
          </p:cNvSpPr>
          <p:nvPr/>
        </p:nvSpPr>
        <p:spPr bwMode="auto">
          <a:xfrm>
            <a:off x="515599" y="2642840"/>
            <a:ext cx="2160588" cy="565150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46800" rIns="90000" bIns="46800"/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CEE</a:t>
            </a:r>
            <a:endParaRPr lang="en-GB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dirty="0" smtClean="0">
                <a:solidFill>
                  <a:srgbClr val="000000"/>
                </a:solidFill>
              </a:rPr>
              <a:t>Centro </a:t>
            </a:r>
            <a:r>
              <a:rPr lang="en-GB" sz="1200" b="1" dirty="0">
                <a:solidFill>
                  <a:srgbClr val="000000"/>
                </a:solidFill>
              </a:rPr>
              <a:t>de Estudos Estratégicos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2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200" name="Line 21"/>
          <p:cNvSpPr>
            <a:spLocks noChangeShapeType="1"/>
          </p:cNvSpPr>
          <p:nvPr/>
        </p:nvSpPr>
        <p:spPr bwMode="auto">
          <a:xfrm>
            <a:off x="5659438" y="1916113"/>
            <a:ext cx="496887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68" name="Rectangle 14"/>
          <p:cNvSpPr>
            <a:spLocks noChangeArrowheads="1"/>
          </p:cNvSpPr>
          <p:nvPr/>
        </p:nvSpPr>
        <p:spPr bwMode="auto">
          <a:xfrm>
            <a:off x="6147444" y="4004914"/>
            <a:ext cx="2312988" cy="792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2" charset="0"/>
              </a:rPr>
              <a:t>CEAD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Coordenadoria </a:t>
            </a:r>
            <a:r>
              <a:rPr lang="en-GB" sz="1200" b="1" dirty="0">
                <a:solidFill>
                  <a:schemeClr val="tx1"/>
                </a:solidFill>
              </a:rPr>
              <a:t>de Ensino </a:t>
            </a:r>
            <a:r>
              <a:rPr lang="en-GB" sz="1200" b="1" dirty="0" smtClean="0">
                <a:solidFill>
                  <a:schemeClr val="tx1"/>
                </a:solidFill>
              </a:rPr>
              <a:t>a </a:t>
            </a:r>
            <a:r>
              <a:rPr lang="en-GB" sz="1200" b="1" dirty="0">
                <a:solidFill>
                  <a:schemeClr val="tx1"/>
                </a:solidFill>
              </a:rPr>
              <a:t>Distância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200" b="1" dirty="0">
              <a:solidFill>
                <a:srgbClr val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libri" pitchFamily="32" charset="0"/>
            </a:endParaRPr>
          </a:p>
        </p:txBody>
      </p:sp>
      <p:sp>
        <p:nvSpPr>
          <p:cNvPr id="11284" name="Rectangle 14"/>
          <p:cNvSpPr>
            <a:spLocks noChangeArrowheads="1"/>
          </p:cNvSpPr>
          <p:nvPr/>
        </p:nvSpPr>
        <p:spPr bwMode="auto">
          <a:xfrm>
            <a:off x="6147445" y="1628799"/>
            <a:ext cx="2305050" cy="623515"/>
          </a:xfrm>
          <a:prstGeom prst="rect">
            <a:avLst/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2" charset="0"/>
              </a:rPr>
              <a:t>ASSESSORIA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Calibri" pitchFamily="32" charset="0"/>
              </a:rPr>
              <a:t>ACADÊMICA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600" b="1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80000"/>
          </a:lnSpc>
          <a:spcBef>
            <a:spcPts val="900"/>
          </a:spcBef>
          <a:spcAft>
            <a:spcPts val="4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449263" rtl="0" eaLnBrk="0" fontAlgn="base" latinLnBrk="0" hangingPunct="0">
          <a:lnSpc>
            <a:spcPct val="80000"/>
          </a:lnSpc>
          <a:spcBef>
            <a:spcPts val="900"/>
          </a:spcBef>
          <a:spcAft>
            <a:spcPts val="4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10955</TotalTime>
  <Words>1290</Words>
  <Application>Microsoft Office PowerPoint</Application>
  <PresentationFormat>Apresentação na tela (4:3)</PresentationFormat>
  <Paragraphs>133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 de Modernização de Ensino da Aeronáutica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Instituto de Logística da Aeronáutica - ILA</vt:lpstr>
      <vt:lpstr>Apresentação do PowerPoint</vt:lpstr>
      <vt:lpstr>Centro de Investigação e Prevenção de Acidentes Aeronáuticos - CENIPA</vt:lpstr>
      <vt:lpstr>Apresentação do PowerPoint</vt:lpstr>
      <vt:lpstr>Apresentação do PowerPoint</vt:lpstr>
      <vt:lpstr>Coordenadoria de Ensino à Distância da UNIFA (CEAD)</vt:lpstr>
      <vt:lpstr>Apresentação do PowerPoint</vt:lpstr>
      <vt:lpstr>Apresentação do PowerPoint</vt:lpstr>
      <vt:lpstr>Perspectivas futuras na EAD do Comando da Aeronáutica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manoelamsgb</dc:creator>
  <cp:lastModifiedBy>Dragon</cp:lastModifiedBy>
  <cp:revision>967</cp:revision>
  <cp:lastPrinted>2016-03-15T17:58:14Z</cp:lastPrinted>
  <dcterms:created xsi:type="dcterms:W3CDTF">2012-02-24T17:49:35Z</dcterms:created>
  <dcterms:modified xsi:type="dcterms:W3CDTF">2016-10-17T12:10:21Z</dcterms:modified>
</cp:coreProperties>
</file>