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2848952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Clique para editar o título mestre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sz="3200">
                <a:solidFill>
                  <a:srgbClr val="888888"/>
                </a:solidFill>
                <a:latin typeface="+mj-lt"/>
                <a:ea typeface="+mj-ea"/>
                <a:cs typeface="+mj-cs"/>
                <a:sym typeface="Calibri"/>
              </a:defRPr>
            </a:lvl1pPr>
          </a:lstStyle>
          <a:p>
            <a:r>
              <a:t>Clique para editar o estilo do subtítulo mestre</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e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Clique para editar o título mestre</a:t>
            </a:r>
          </a:p>
        </p:txBody>
      </p:sp>
      <p:sp>
        <p:nvSpPr>
          <p:cNvPr id="93" name="Shape 93"/>
          <p:cNvSpPr>
            <a:spLocks noGrp="1"/>
          </p:cNvSpPr>
          <p:nvPr>
            <p:ph type="body" idx="1"/>
          </p:nvPr>
        </p:nvSpPr>
        <p:spPr>
          <a:prstGeom prst="rect">
            <a:avLst/>
          </a:prstGeom>
        </p:spPr>
        <p:txBody>
          <a:bodyPr/>
          <a:lstStyle/>
          <a:p>
            <a:r>
              <a:t>Clique para editar o texto mestre</a:t>
            </a:r>
          </a:p>
          <a:p>
            <a:pPr lvl="1"/>
            <a:r>
              <a:t>Segundo nível</a:t>
            </a:r>
          </a:p>
          <a:p>
            <a:pPr lvl="2"/>
            <a:r>
              <a:t>Terceiro nível</a:t>
            </a:r>
          </a:p>
          <a:p>
            <a:pPr lvl="3"/>
            <a:r>
              <a:t>Quarto nível</a:t>
            </a:r>
          </a:p>
          <a:p>
            <a:pPr lvl="4"/>
            <a:r>
              <a:t>Quinto nível</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e texto verticais">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7"/>
          </a:xfrm>
          <a:prstGeom prst="rect">
            <a:avLst/>
          </a:prstGeom>
        </p:spPr>
        <p:txBody>
          <a:bodyPr/>
          <a:lstStyle/>
          <a:p>
            <a:r>
              <a:t>Clique para editar o título mestre</a:t>
            </a:r>
          </a:p>
        </p:txBody>
      </p:sp>
      <p:sp>
        <p:nvSpPr>
          <p:cNvPr id="102" name="Shape 102"/>
          <p:cNvSpPr>
            <a:spLocks noGrp="1"/>
          </p:cNvSpPr>
          <p:nvPr>
            <p:ph type="body" idx="1"/>
          </p:nvPr>
        </p:nvSpPr>
        <p:spPr>
          <a:xfrm>
            <a:off x="457200" y="274638"/>
            <a:ext cx="6019800" cy="5851527"/>
          </a:xfrm>
          <a:prstGeom prst="rect">
            <a:avLst/>
          </a:prstGeom>
        </p:spPr>
        <p:txBody>
          <a:bodyPr/>
          <a:lstStyle/>
          <a:p>
            <a:r>
              <a:t>Clique para editar o texto mestre</a:t>
            </a:r>
          </a:p>
          <a:p>
            <a:pPr lvl="1"/>
            <a:r>
              <a:t>Segundo nível</a:t>
            </a:r>
          </a:p>
          <a:p>
            <a:pPr lvl="2"/>
            <a:r>
              <a:t>Terceiro nível</a:t>
            </a:r>
          </a:p>
          <a:p>
            <a:pPr lvl="3"/>
            <a:r>
              <a:t>Quarto nível</a:t>
            </a:r>
          </a:p>
          <a:p>
            <a:pPr lvl="4"/>
            <a:r>
              <a:t>Quinto nível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Clique para editar o título mestre</a:t>
            </a:r>
          </a:p>
        </p:txBody>
      </p:sp>
      <p:sp>
        <p:nvSpPr>
          <p:cNvPr id="21" name="Shape 21"/>
          <p:cNvSpPr>
            <a:spLocks noGrp="1"/>
          </p:cNvSpPr>
          <p:nvPr>
            <p:ph type="body" idx="1"/>
          </p:nvPr>
        </p:nvSpPr>
        <p:spPr>
          <a:prstGeom prst="rect">
            <a:avLst/>
          </a:prstGeom>
        </p:spPr>
        <p:txBody>
          <a:bodyPr/>
          <a:lstStyle/>
          <a:p>
            <a:r>
              <a:t>Clique para editar o texto mestre</a:t>
            </a:r>
          </a:p>
          <a:p>
            <a:pPr lvl="1"/>
            <a:r>
              <a:t>Segundo nível</a:t>
            </a:r>
          </a:p>
          <a:p>
            <a:pPr lvl="2"/>
            <a:r>
              <a:t>Terceiro nível</a:t>
            </a:r>
          </a:p>
          <a:p>
            <a:pPr lvl="3"/>
            <a:r>
              <a:t>Quarto nível</a:t>
            </a:r>
          </a:p>
          <a:p>
            <a:pPr lvl="4"/>
            <a:r>
              <a:t>Quinto nível</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Clique para editar o título mestre</a:t>
            </a:r>
          </a:p>
        </p:txBody>
      </p:sp>
      <p:sp>
        <p:nvSpPr>
          <p:cNvPr id="30" name="Shape 30"/>
          <p:cNvSpPr>
            <a:spLocks noGrp="1"/>
          </p:cNvSpPr>
          <p:nvPr>
            <p:ph type="body" sz="quarter" idx="1"/>
          </p:nvPr>
        </p:nvSpPr>
        <p:spPr>
          <a:xfrm>
            <a:off x="722312" y="2906713"/>
            <a:ext cx="7772401" cy="1500193"/>
          </a:xfrm>
          <a:prstGeom prst="rect">
            <a:avLst/>
          </a:prstGeom>
        </p:spPr>
        <p:txBody>
          <a:bodyPr anchor="b"/>
          <a:lstStyle>
            <a:lvl1pPr marL="0" indent="0" algn="l">
              <a:spcBef>
                <a:spcPts val="400"/>
              </a:spcBef>
              <a:buSzTx/>
              <a:buFontTx/>
              <a:buNone/>
              <a:defRPr sz="2000">
                <a:solidFill>
                  <a:srgbClr val="888888"/>
                </a:solidFill>
                <a:latin typeface="+mj-lt"/>
                <a:ea typeface="+mj-ea"/>
                <a:cs typeface="+mj-cs"/>
                <a:sym typeface="Calibri"/>
              </a:defRPr>
            </a:lvl1pPr>
          </a:lstStyle>
          <a:p>
            <a:r>
              <a:t>Clique para editar o texto mestre</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Clique para editar o título mestre</a:t>
            </a:r>
          </a:p>
        </p:txBody>
      </p:sp>
      <p:sp>
        <p:nvSpPr>
          <p:cNvPr id="39" name="Shape 39"/>
          <p:cNvSpPr>
            <a:spLocks noGrp="1"/>
          </p:cNvSpPr>
          <p:nvPr>
            <p:ph type="body" sz="half" idx="1"/>
          </p:nvPr>
        </p:nvSpPr>
        <p:spPr>
          <a:xfrm>
            <a:off x="457200" y="1600200"/>
            <a:ext cx="4038600" cy="4525963"/>
          </a:xfrm>
          <a:prstGeom prst="rect">
            <a:avLst/>
          </a:prstGeom>
        </p:spPr>
        <p:txBody>
          <a:bodyPr/>
          <a:lstStyle>
            <a:lvl1pPr marL="342900" indent="-342900" algn="l">
              <a:spcBef>
                <a:spcPts val="600"/>
              </a:spcBef>
              <a:defRPr sz="2800">
                <a:latin typeface="+mj-lt"/>
                <a:ea typeface="+mj-ea"/>
                <a:cs typeface="+mj-cs"/>
                <a:sym typeface="Calibri"/>
              </a:defRPr>
            </a:lvl1pPr>
            <a:lvl2pPr marL="790575" indent="-333375" algn="l">
              <a:spcBef>
                <a:spcPts val="600"/>
              </a:spcBef>
              <a:defRPr sz="2800">
                <a:latin typeface="+mj-lt"/>
                <a:ea typeface="+mj-ea"/>
                <a:cs typeface="+mj-cs"/>
                <a:sym typeface="Calibri"/>
              </a:defRPr>
            </a:lvl2pPr>
            <a:lvl3pPr marL="1234438" indent="-320038" algn="l">
              <a:spcBef>
                <a:spcPts val="600"/>
              </a:spcBef>
              <a:defRPr sz="2800">
                <a:latin typeface="+mj-lt"/>
                <a:ea typeface="+mj-ea"/>
                <a:cs typeface="+mj-cs"/>
                <a:sym typeface="Calibri"/>
              </a:defRPr>
            </a:lvl3pPr>
            <a:lvl4pPr marL="1727200" indent="-355600" algn="l">
              <a:spcBef>
                <a:spcPts val="600"/>
              </a:spcBef>
              <a:defRPr sz="2800">
                <a:latin typeface="+mj-lt"/>
                <a:ea typeface="+mj-ea"/>
                <a:cs typeface="+mj-cs"/>
                <a:sym typeface="Calibri"/>
              </a:defRPr>
            </a:lvl4pPr>
            <a:lvl5pPr marL="2184400" indent="-355600" algn="l">
              <a:spcBef>
                <a:spcPts val="600"/>
              </a:spcBef>
              <a:defRPr sz="2800">
                <a:latin typeface="+mj-lt"/>
                <a:ea typeface="+mj-ea"/>
                <a:cs typeface="+mj-cs"/>
                <a:sym typeface="Calibri"/>
              </a:defRPr>
            </a:lvl5pPr>
          </a:lstStyle>
          <a:p>
            <a:r>
              <a:t>Clique para editar o texto mestre</a:t>
            </a:r>
          </a:p>
          <a:p>
            <a:pPr lvl="1"/>
            <a:r>
              <a:t>Segundo nível</a:t>
            </a:r>
          </a:p>
          <a:p>
            <a:pPr lvl="2"/>
            <a:r>
              <a:t>Terceiro nível</a:t>
            </a:r>
          </a:p>
          <a:p>
            <a:pPr lvl="3"/>
            <a:r>
              <a:t>Quarto nível</a:t>
            </a:r>
          </a:p>
          <a:p>
            <a:pPr lvl="4"/>
            <a:r>
              <a:t>Quinto nível</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Clique para editar o título mestre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lgn="l">
              <a:spcBef>
                <a:spcPts val="500"/>
              </a:spcBef>
              <a:buSzTx/>
              <a:buFontTx/>
              <a:buNone/>
              <a:defRPr sz="2400" b="1">
                <a:latin typeface="+mj-lt"/>
                <a:ea typeface="+mj-ea"/>
                <a:cs typeface="+mj-cs"/>
                <a:sym typeface="Calibri"/>
              </a:defRPr>
            </a:lvl1pPr>
          </a:lstStyle>
          <a:p>
            <a:r>
              <a:t>Clique para editar o texto mestre</a:t>
            </a:r>
          </a:p>
        </p:txBody>
      </p:sp>
      <p:sp>
        <p:nvSpPr>
          <p:cNvPr id="49" name="Shape 49"/>
          <p:cNvSpPr>
            <a:spLocks noGrp="1"/>
          </p:cNvSpPr>
          <p:nvPr>
            <p:ph type="body" sz="quarter" idx="13"/>
          </p:nvPr>
        </p:nvSpPr>
        <p:spPr>
          <a:xfrm>
            <a:off x="4645025" y="1535111"/>
            <a:ext cx="4041775" cy="639769"/>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Clique para editar o título mestre</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6" cy="1162050"/>
          </a:xfrm>
          <a:prstGeom prst="rect">
            <a:avLst/>
          </a:prstGeom>
        </p:spPr>
        <p:txBody>
          <a:bodyPr anchor="b"/>
          <a:lstStyle>
            <a:lvl1pPr algn="l">
              <a:defRPr sz="2000" b="1"/>
            </a:lvl1pPr>
          </a:lstStyle>
          <a:p>
            <a:r>
              <a:t>Clique para editar o título mestre</a:t>
            </a:r>
          </a:p>
        </p:txBody>
      </p:sp>
      <p:sp>
        <p:nvSpPr>
          <p:cNvPr id="73" name="Shape 73"/>
          <p:cNvSpPr>
            <a:spLocks noGrp="1"/>
          </p:cNvSpPr>
          <p:nvPr>
            <p:ph type="body" idx="1"/>
          </p:nvPr>
        </p:nvSpPr>
        <p:spPr>
          <a:xfrm>
            <a:off x="3575050" y="273050"/>
            <a:ext cx="5111750" cy="5853113"/>
          </a:xfrm>
          <a:prstGeom prst="rect">
            <a:avLst/>
          </a:prstGeom>
        </p:spPr>
        <p:txBody>
          <a:bodyPr/>
          <a:lstStyle/>
          <a:p>
            <a:r>
              <a:t>Clique para editar o texto mestre</a:t>
            </a:r>
          </a:p>
          <a:p>
            <a:pPr lvl="1"/>
            <a:r>
              <a:t>Segundo nível</a:t>
            </a:r>
          </a:p>
          <a:p>
            <a:pPr lvl="2"/>
            <a:r>
              <a:t>Terceiro nível</a:t>
            </a:r>
          </a:p>
          <a:p>
            <a:pPr lvl="3"/>
            <a:r>
              <a:t>Quarto nível</a:t>
            </a:r>
          </a:p>
          <a:p>
            <a:pPr lvl="4"/>
            <a:r>
              <a:t>Quinto nível</a:t>
            </a:r>
          </a:p>
        </p:txBody>
      </p:sp>
      <p:sp>
        <p:nvSpPr>
          <p:cNvPr id="74" name="Shape 74"/>
          <p:cNvSpPr>
            <a:spLocks noGrp="1"/>
          </p:cNvSpPr>
          <p:nvPr>
            <p:ph type="body" sz="half" idx="13"/>
          </p:nvPr>
        </p:nvSpPr>
        <p:spPr>
          <a:xfrm>
            <a:off x="457198" y="1435100"/>
            <a:ext cx="3008317"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4" cy="566738"/>
          </a:xfrm>
          <a:prstGeom prst="rect">
            <a:avLst/>
          </a:prstGeom>
        </p:spPr>
        <p:txBody>
          <a:bodyPr anchor="b"/>
          <a:lstStyle>
            <a:lvl1pPr algn="l">
              <a:defRPr sz="2000" b="1"/>
            </a:lvl1pPr>
          </a:lstStyle>
          <a:p>
            <a:r>
              <a:t>Clique para editar o título mestre</a:t>
            </a:r>
          </a:p>
        </p:txBody>
      </p:sp>
      <p:sp>
        <p:nvSpPr>
          <p:cNvPr id="83" name="Shape 83"/>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7"/>
            <a:ext cx="5486404" cy="804868"/>
          </a:xfrm>
          <a:prstGeom prst="rect">
            <a:avLst/>
          </a:prstGeom>
        </p:spPr>
        <p:txBody>
          <a:bodyPr/>
          <a:lstStyle>
            <a:lvl1pPr marL="0" indent="0" algn="l">
              <a:spcBef>
                <a:spcPts val="300"/>
              </a:spcBef>
              <a:buSzTx/>
              <a:buFontTx/>
              <a:buNone/>
              <a:defRPr sz="1400">
                <a:latin typeface="+mj-lt"/>
                <a:ea typeface="+mj-ea"/>
                <a:cs typeface="+mj-cs"/>
                <a:sym typeface="Calibri"/>
              </a:defRPr>
            </a:lvl1pPr>
          </a:lstStyle>
          <a:p>
            <a:r>
              <a:t>Clique para editar o texto mestre</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Clique para editar o título mestre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Clique para editar o texto mestre</a:t>
            </a:r>
          </a:p>
          <a:p>
            <a:pPr lvl="1"/>
            <a:r>
              <a:t>Segundo nível</a:t>
            </a:r>
          </a:p>
          <a:p>
            <a:pPr lvl="2"/>
            <a:r>
              <a:t>Terceiro nível</a:t>
            </a:r>
          </a:p>
          <a:p>
            <a:pPr lvl="3"/>
            <a:r>
              <a:t>Quarto nível</a:t>
            </a:r>
          </a:p>
          <a:p>
            <a:pPr lvl="4"/>
            <a:r>
              <a:t>Quinto nível</a:t>
            </a:r>
          </a:p>
        </p:txBody>
      </p:sp>
      <p:sp>
        <p:nvSpPr>
          <p:cNvPr id="4" name="Shape 4"/>
          <p:cNvSpPr>
            <a:spLocks noGrp="1"/>
          </p:cNvSpPr>
          <p:nvPr>
            <p:ph type="sldNum" sz="quarter" idx="2"/>
          </p:nvPr>
        </p:nvSpPr>
        <p:spPr>
          <a:xfrm>
            <a:off x="8422825"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03596" marR="0" indent="-203596"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1pPr>
      <a:lvl2pPr marL="651101" marR="0" indent="-193901"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2pPr>
      <a:lvl3pPr marL="1095375" marR="0" indent="-180975"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3pPr>
      <a:lvl4pPr marL="1588769" marR="0" indent="-217169"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4pPr>
      <a:lvl5pPr marL="2045970" marR="0" indent="-217170"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5pPr>
      <a:lvl6pPr marL="2503170" marR="0" indent="-217170"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6pPr>
      <a:lvl7pPr marL="2960370" marR="0" indent="-217170"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7pPr>
      <a:lvl8pPr marL="3417568" marR="0" indent="-217166"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8pPr>
      <a:lvl9pPr marL="3874768" marR="0" indent="-217168" algn="just" defTabSz="914400" rtl="0" latinLnBrk="0">
        <a:lnSpc>
          <a:spcPct val="100000"/>
        </a:lnSpc>
        <a:spcBef>
          <a:spcPts val="700"/>
        </a:spcBef>
        <a:spcAft>
          <a:spcPts val="0"/>
        </a:spcAft>
        <a:buClrTx/>
        <a:buSzPct val="100000"/>
        <a:buFont typeface="Arial"/>
        <a:buChar char="•"/>
        <a:tabLst/>
        <a:defRPr sz="19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sp>
        <p:nvSpPr>
          <p:cNvPr id="113" name="Shape 113"/>
          <p:cNvSpPr/>
          <p:nvPr/>
        </p:nvSpPr>
        <p:spPr>
          <a:xfrm>
            <a:off x="571134" y="2919727"/>
            <a:ext cx="7963073" cy="80021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2300" b="1">
                <a:uFill>
                  <a:solidFill>
                    <a:srgbClr val="000000"/>
                  </a:solidFill>
                </a:uFill>
              </a:defRPr>
            </a:lvl1pPr>
          </a:lstStyle>
          <a:p>
            <a:r>
              <a:rPr dirty="0"/>
              <a:t>A INFLUÊNCIA DA FORMAÇÃO DE PROFESSORES </a:t>
            </a:r>
            <a:endParaRPr lang="pt-BR" dirty="0" smtClean="0"/>
          </a:p>
          <a:p>
            <a:r>
              <a:rPr dirty="0" smtClean="0"/>
              <a:t>PARA </a:t>
            </a:r>
            <a:r>
              <a:rPr dirty="0"/>
              <a:t>A QUALIDADE NO PROCESSO DE CURSOS EAD.</a:t>
            </a:r>
          </a:p>
        </p:txBody>
      </p:sp>
      <p:sp>
        <p:nvSpPr>
          <p:cNvPr id="114" name="Shape 114"/>
          <p:cNvSpPr>
            <a:spLocks noGrp="1"/>
          </p:cNvSpPr>
          <p:nvPr>
            <p:ph type="ctrTitle"/>
          </p:nvPr>
        </p:nvSpPr>
        <p:spPr>
          <a:xfrm>
            <a:off x="1414532" y="1442638"/>
            <a:ext cx="6314935" cy="1033863"/>
          </a:xfrm>
          <a:prstGeom prst="rect">
            <a:avLst/>
          </a:prstGeom>
        </p:spPr>
        <p:txBody>
          <a:bodyPr/>
          <a:lstStyle/>
          <a:p>
            <a:r>
              <a:t>Mesa Redonda</a:t>
            </a:r>
          </a:p>
        </p:txBody>
      </p:sp>
      <p:sp>
        <p:nvSpPr>
          <p:cNvPr id="115" name="Shape 115"/>
          <p:cNvSpPr>
            <a:spLocks noGrp="1"/>
          </p:cNvSpPr>
          <p:nvPr>
            <p:ph type="subTitle" sz="half" idx="1"/>
          </p:nvPr>
        </p:nvSpPr>
        <p:spPr>
          <a:xfrm>
            <a:off x="1371600" y="4165600"/>
            <a:ext cx="6400800" cy="2971801"/>
          </a:xfrm>
          <a:prstGeom prst="rect">
            <a:avLst/>
          </a:prstGeom>
        </p:spPr>
        <p:txBody>
          <a:bodyPr/>
          <a:lstStyle/>
          <a:p>
            <a:pPr defTabSz="457200">
              <a:spcBef>
                <a:spcPts val="0"/>
              </a:spcBef>
              <a:defRPr sz="1400">
                <a:solidFill>
                  <a:srgbClr val="000000"/>
                </a:solidFill>
                <a:uFill>
                  <a:solidFill>
                    <a:srgbClr val="000000"/>
                  </a:solidFill>
                </a:uFill>
                <a:latin typeface="+mn-lt"/>
                <a:ea typeface="+mn-ea"/>
                <a:cs typeface="+mn-cs"/>
                <a:sym typeface="Helvetica"/>
              </a:defRPr>
            </a:pPr>
            <a:r>
              <a:t>ALEXANDRE GUIMARÃES BEZERRA CAVALCANTE - UNIFOR </a:t>
            </a:r>
          </a:p>
          <a:p>
            <a:pPr defTabSz="457200">
              <a:spcBef>
                <a:spcPts val="0"/>
              </a:spcBef>
              <a:defRPr sz="1400">
                <a:solidFill>
                  <a:srgbClr val="000000"/>
                </a:solidFill>
                <a:uFill>
                  <a:solidFill>
                    <a:srgbClr val="000000"/>
                  </a:solidFill>
                </a:uFill>
                <a:latin typeface="+mn-lt"/>
                <a:ea typeface="+mn-ea"/>
                <a:cs typeface="+mn-cs"/>
                <a:sym typeface="Helvetica"/>
              </a:defRPr>
            </a:pPr>
            <a:r>
              <a:t>ANDREA CHAGAS ALVES DE ALMEIDA - UNIFOR </a:t>
            </a:r>
          </a:p>
          <a:p>
            <a:pPr defTabSz="457200">
              <a:spcBef>
                <a:spcPts val="0"/>
              </a:spcBef>
              <a:defRPr sz="1400">
                <a:solidFill>
                  <a:srgbClr val="000000"/>
                </a:solidFill>
                <a:uFill>
                  <a:solidFill>
                    <a:srgbClr val="000000"/>
                  </a:solidFill>
                </a:uFill>
                <a:latin typeface="+mn-lt"/>
                <a:ea typeface="+mn-ea"/>
                <a:cs typeface="+mn-cs"/>
                <a:sym typeface="Helvetica"/>
              </a:defRPr>
            </a:pPr>
            <a:r>
              <a:t>FRANCISCO HERBERT LIMA VASCONCELOS - CED/ UFC VIRTUAL</a:t>
            </a:r>
          </a:p>
          <a:p>
            <a:pPr defTabSz="457200">
              <a:spcBef>
                <a:spcPts val="0"/>
              </a:spcBef>
              <a:defRPr sz="1400">
                <a:solidFill>
                  <a:srgbClr val="000000"/>
                </a:solidFill>
                <a:uFill>
                  <a:solidFill>
                    <a:srgbClr val="000000"/>
                  </a:solidFill>
                </a:uFill>
                <a:latin typeface="+mn-lt"/>
                <a:ea typeface="+mn-ea"/>
                <a:cs typeface="+mn-cs"/>
                <a:sym typeface="Helvetica"/>
              </a:defRPr>
            </a:pPr>
            <a:r>
              <a:t>GEISY LANNE MUNIZ LUNA - UNIFOR</a:t>
            </a:r>
          </a:p>
          <a:p>
            <a:pPr defTabSz="457200">
              <a:spcBef>
                <a:spcPts val="0"/>
              </a:spcBef>
              <a:defRPr sz="1400">
                <a:solidFill>
                  <a:srgbClr val="000000"/>
                </a:solidFill>
                <a:uFill>
                  <a:solidFill>
                    <a:srgbClr val="000000"/>
                  </a:solidFill>
                </a:uFill>
                <a:latin typeface="+mn-lt"/>
                <a:ea typeface="+mn-ea"/>
                <a:cs typeface="+mn-cs"/>
                <a:sym typeface="Helvetica"/>
              </a:defRPr>
            </a:pPr>
            <a:r>
              <a:t>JOÃO JOSÉ SARAIVA DA FONSECA – INTA </a:t>
            </a:r>
          </a:p>
          <a:p>
            <a:pPr defTabSz="457200">
              <a:spcBef>
                <a:spcPts val="0"/>
              </a:spcBef>
              <a:defRPr sz="1400">
                <a:solidFill>
                  <a:srgbClr val="000000"/>
                </a:solidFill>
                <a:uFill>
                  <a:solidFill>
                    <a:srgbClr val="000000"/>
                  </a:solidFill>
                </a:uFill>
                <a:latin typeface="+mn-lt"/>
                <a:ea typeface="+mn-ea"/>
                <a:cs typeface="+mn-cs"/>
                <a:sym typeface="Helvetica"/>
              </a:defRPr>
            </a:pPr>
            <a:endParaRPr/>
          </a:p>
          <a:p>
            <a:pPr defTabSz="457200">
              <a:spcBef>
                <a:spcPts val="0"/>
              </a:spcBef>
              <a:defRPr sz="1400">
                <a:solidFill>
                  <a:srgbClr val="000000"/>
                </a:solidFill>
                <a:uFill>
                  <a:solidFill>
                    <a:srgbClr val="000000"/>
                  </a:solidFill>
                </a:uFill>
                <a:latin typeface="+mn-lt"/>
                <a:ea typeface="+mn-ea"/>
                <a:cs typeface="+mn-cs"/>
                <a:sym typeface="Helvetica"/>
              </a:defRPr>
            </a:pPr>
            <a:endParaRPr/>
          </a:p>
          <a:p>
            <a:pPr defTabSz="457200">
              <a:spcBef>
                <a:spcPts val="0"/>
              </a:spcBef>
              <a:defRPr sz="1400">
                <a:solidFill>
                  <a:srgbClr val="000000"/>
                </a:solidFill>
                <a:uFill>
                  <a:solidFill>
                    <a:srgbClr val="000000"/>
                  </a:solidFill>
                </a:uFill>
                <a:latin typeface="+mn-lt"/>
                <a:ea typeface="+mn-ea"/>
                <a:cs typeface="+mn-cs"/>
                <a:sym typeface="Helvetica"/>
              </a:defRPr>
            </a:pPr>
            <a:r>
              <a:t>COORDENAÇÃO: LANA PAULA CRIVELARO MONTEIRO DE ALMEIDA – UNIFOR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body" idx="1"/>
          </p:nvPr>
        </p:nvSpPr>
        <p:spPr>
          <a:xfrm>
            <a:off x="149026" y="1480441"/>
            <a:ext cx="8714880" cy="5240490"/>
          </a:xfrm>
          <a:prstGeom prst="rect">
            <a:avLst/>
          </a:prstGeom>
        </p:spPr>
        <p:txBody>
          <a:bodyPr>
            <a:normAutofit lnSpcReduction="10000"/>
          </a:bodyPr>
          <a:lstStyle/>
          <a:p>
            <a:pPr marL="175092" indent="-175092" defTabSz="786383">
              <a:spcBef>
                <a:spcPts val="600"/>
              </a:spcBef>
              <a:defRPr sz="1800"/>
            </a:pPr>
            <a:r>
              <a:t>LANA PAULA CRIVELARO</a:t>
            </a:r>
          </a:p>
          <a:p>
            <a:pPr marL="175092" indent="-175092" defTabSz="786383">
              <a:spcBef>
                <a:spcPts val="600"/>
              </a:spcBef>
              <a:defRPr sz="1800"/>
            </a:pPr>
            <a:r>
              <a:t>Pós Doutoranda na área de Educação em Saúde Coletiva (UNIFOR); Doutora em Educação, Inovação e Tecnologia pela (UNICAMP). Doutorado Sanduiche na Universidade Politécnica de Valência (UPV - Espanha) financiado pela CAPES. Mestre em Educação pela (UNICAMP); Especialista em Docência do Ensino Superior pela Universidade Federal de São Paulo (UNIFESP)/ Escola Paulista de Medicina (EPM) com utilização do método PBL/ ABP; Especialista em Design Thinking pela UNIVESP/USP; Especialista em Formação de Professores pelo GRUPO IBMEC; Especialista em Design Instrucional para cursos e-learning pela Universidade Federal de Itajubá (UNIFEI); Aperfeiçoamento em Avaliação e Processos Metodológicos, no Instituto Piaget de Portugal; Aperfeiçoamento em Gestão de Negócios na Escola Superior Balear em Palma de Maiorca/ Espanha; Graduada em Fonoaudiologia pela (PUC Campinas). Experiência docente há mais de 12 anos em cursos de graduação e pós-graduação presencial e a distância. Atuou como coordenadora de cursos de pós-graduação do Grupo IBMEC na área de gestão educacional e de empresas, oferecidos nas modalidades presenciais e à distância. Desenvolve materiais para cursos a distância. Atualmente é Coordenadora Geral do Núcleo de Educação a Distância (NEaD) da Universidade de Fortaleza (UNIFOR).</a:t>
            </a:r>
          </a:p>
        </p:txBody>
      </p:sp>
      <p:pic>
        <p:nvPicPr>
          <p:cNvPr id="118"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1"/>
          </p:nvPr>
        </p:nvSpPr>
        <p:spPr>
          <a:xfrm>
            <a:off x="171100" y="1600199"/>
            <a:ext cx="8515702" cy="4951615"/>
          </a:xfrm>
          <a:prstGeom prst="rect">
            <a:avLst/>
          </a:prstGeom>
        </p:spPr>
        <p:txBody>
          <a:bodyPr/>
          <a:lstStyle/>
          <a:p>
            <a:pPr marL="0" indent="0" defTabSz="384047">
              <a:spcBef>
                <a:spcPts val="0"/>
              </a:spcBef>
              <a:buSzTx/>
              <a:buNone/>
              <a:defRPr sz="1500">
                <a:uFill>
                  <a:solidFill>
                    <a:srgbClr val="000000"/>
                  </a:solidFill>
                </a:uFill>
              </a:defRPr>
            </a:pPr>
            <a:r>
              <a:t>ALEXANDRE GUIMARÃES BEZERRA CAVALCANTE - UNIFOR </a:t>
            </a:r>
          </a:p>
          <a:p>
            <a:pPr marL="0" indent="0" defTabSz="384047">
              <a:spcBef>
                <a:spcPts val="0"/>
              </a:spcBef>
              <a:buSzTx/>
              <a:buNone/>
              <a:defRPr sz="1500">
                <a:uFill>
                  <a:solidFill>
                    <a:srgbClr val="000000"/>
                  </a:solidFill>
                </a:uFill>
              </a:defRPr>
            </a:pPr>
            <a:endParaRPr/>
          </a:p>
          <a:p>
            <a:pPr marL="0" indent="0" defTabSz="384047">
              <a:spcBef>
                <a:spcPts val="0"/>
              </a:spcBef>
              <a:buSzTx/>
              <a:buNone/>
              <a:defRPr sz="1500">
                <a:uFill>
                  <a:solidFill>
                    <a:srgbClr val="000000"/>
                  </a:solidFill>
                </a:uFill>
              </a:defRPr>
            </a:pPr>
            <a:r>
              <a:t>Doutorando em Ciências da Educação pela UTAD-Portugal. Mestre em Saúde Coletiva pela Universidade de Fortaleza (UNIFOR). Possui Especialização em Gestão de Sistemas e Serviços de Saúde pela Universidade Estadual de Campinas (UNICAMP), Especialização em Gestão de Serviços de Saúde, na modalidade PBL, pela Escola de Saúde Pública do Ceará (ESP-CE) e Especialização em Saúde da Família e Comunidade pela Universidade Estadual do Ceará (UECE), graduado em Fisioterapia pela Universidade de Fortaleza (UNIFOR). Atualmente é Docente da Universidade de Fortaleza (UNIFOR) e do Centro Universitário Estácio do Ceará. Pesquisador das seguintes áreas temáticas: Práticas Integrativas e Complementares em Saúde, Sofrimento Difuso e Saúde Coletiva</a:t>
            </a:r>
          </a:p>
          <a:p>
            <a:pPr marL="0" indent="0" defTabSz="384047">
              <a:spcBef>
                <a:spcPts val="0"/>
              </a:spcBef>
              <a:buSzTx/>
              <a:buNone/>
              <a:defRPr sz="1500">
                <a:uFill>
                  <a:solidFill>
                    <a:srgbClr val="000000"/>
                  </a:solidFill>
                </a:uFill>
              </a:defRPr>
            </a:pPr>
            <a:endParaRPr/>
          </a:p>
          <a:p>
            <a:pPr marL="0" indent="0" defTabSz="384047">
              <a:spcBef>
                <a:spcPts val="0"/>
              </a:spcBef>
              <a:buSzTx/>
              <a:buNone/>
              <a:defRPr sz="1500">
                <a:uFill>
                  <a:solidFill>
                    <a:srgbClr val="000000"/>
                  </a:solidFill>
                </a:uFill>
              </a:defRPr>
            </a:pPr>
            <a:endParaRPr/>
          </a:p>
          <a:p>
            <a:pPr marL="0" indent="0" defTabSz="384047">
              <a:spcBef>
                <a:spcPts val="0"/>
              </a:spcBef>
              <a:buSzTx/>
              <a:buNone/>
              <a:defRPr sz="1500">
                <a:uFill>
                  <a:solidFill>
                    <a:srgbClr val="000000"/>
                  </a:solidFill>
                </a:uFill>
              </a:defRPr>
            </a:pPr>
            <a:r>
              <a:t>ANDREA CHAGAS ALVES DE ALMEIDA - UNIFOR </a:t>
            </a:r>
          </a:p>
          <a:p>
            <a:pPr marL="0" indent="0" defTabSz="384047">
              <a:spcBef>
                <a:spcPts val="0"/>
              </a:spcBef>
              <a:buSzTx/>
              <a:buNone/>
              <a:defRPr sz="1500">
                <a:uFill>
                  <a:solidFill>
                    <a:srgbClr val="000000"/>
                  </a:solidFill>
                </a:uFill>
              </a:defRPr>
            </a:pPr>
            <a:endParaRPr/>
          </a:p>
          <a:p>
            <a:pPr marL="0" indent="0" defTabSz="384047">
              <a:spcBef>
                <a:spcPts val="0"/>
              </a:spcBef>
              <a:buSzTx/>
              <a:buNone/>
              <a:defRPr sz="1500"/>
            </a:pPr>
            <a:r>
              <a:t>Graduada em Publicidade e Propaganda pela UNIFOR e especialista em Gestão de Marketing pelo SENAC. É professora universitária na área de comunicação, redação e demais áreas das ciências humanas. Atua como Designer Instrucional para EaD há 8 anos. É supervisora da área de desenvolvimento de projetos do Núcleo de Educação a Distância da Unifor</a:t>
            </a:r>
          </a:p>
        </p:txBody>
      </p:sp>
      <p:pic>
        <p:nvPicPr>
          <p:cNvPr id="121"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body" idx="1"/>
          </p:nvPr>
        </p:nvSpPr>
        <p:spPr>
          <a:xfrm>
            <a:off x="304452" y="1600200"/>
            <a:ext cx="8643740" cy="4788943"/>
          </a:xfrm>
          <a:prstGeom prst="rect">
            <a:avLst/>
          </a:prstGeom>
        </p:spPr>
        <p:txBody>
          <a:bodyPr/>
          <a:lstStyle/>
          <a:p>
            <a:pPr marL="0" indent="0" defTabSz="393190">
              <a:spcBef>
                <a:spcPts val="0"/>
              </a:spcBef>
              <a:buSzTx/>
              <a:buNone/>
              <a:defRPr sz="1600">
                <a:uFill>
                  <a:solidFill>
                    <a:srgbClr val="000000"/>
                  </a:solidFill>
                </a:uFill>
              </a:defRPr>
            </a:pPr>
            <a:r>
              <a:t>GEISY LANNE MUNIZ LUNA - UNIFOR</a:t>
            </a:r>
          </a:p>
          <a:p>
            <a:pPr marL="0" indent="0" defTabSz="393190">
              <a:spcBef>
                <a:spcPts val="0"/>
              </a:spcBef>
              <a:buSzTx/>
              <a:buNone/>
              <a:defRPr sz="1600"/>
            </a:pPr>
            <a:endParaRPr/>
          </a:p>
          <a:p>
            <a:pPr marL="0" indent="0" defTabSz="393190">
              <a:spcBef>
                <a:spcPts val="0"/>
              </a:spcBef>
              <a:buSzTx/>
              <a:buNone/>
              <a:defRPr sz="1600"/>
            </a:pPr>
            <a:r>
              <a:t>Graduada em Enfermagem, mestre em Saúde Coletiva e aluna do doutorado em Saúde Coletiva da Universidade Estadual do CEARÁ. Atualmente encontra-se na Coordenação dos Cursos de Enfermagem, Farmácia e Nutrição da Universidade de Fortaleza. Professora das disciplinas de Enfermagem em Saúde Coletiva I e Estágio Supervisionado Eletivo</a:t>
            </a:r>
          </a:p>
          <a:p>
            <a:pPr marL="0" indent="0" defTabSz="393190">
              <a:spcBef>
                <a:spcPts val="0"/>
              </a:spcBef>
              <a:buSzTx/>
              <a:buNone/>
              <a:defRPr sz="1600"/>
            </a:pPr>
            <a:endParaRPr/>
          </a:p>
          <a:p>
            <a:pPr marL="0" indent="0" defTabSz="393190">
              <a:spcBef>
                <a:spcPts val="0"/>
              </a:spcBef>
              <a:buSzTx/>
              <a:buNone/>
              <a:defRPr sz="1600"/>
            </a:pPr>
            <a:endParaRPr/>
          </a:p>
          <a:p>
            <a:pPr marL="0" indent="0" defTabSz="393190">
              <a:spcBef>
                <a:spcPts val="0"/>
              </a:spcBef>
              <a:buSzTx/>
              <a:buNone/>
              <a:defRPr sz="1600"/>
            </a:pPr>
            <a:endParaRPr/>
          </a:p>
          <a:p>
            <a:pPr marL="0" indent="0" defTabSz="393190">
              <a:spcBef>
                <a:spcPts val="0"/>
              </a:spcBef>
              <a:buSzTx/>
              <a:buNone/>
              <a:defRPr sz="1600"/>
            </a:pPr>
            <a:r>
              <a:t>JOÃO JOSÉ SARAIVA DA FONSECA – INTA</a:t>
            </a:r>
          </a:p>
          <a:p>
            <a:pPr marL="0" indent="0" defTabSz="393190">
              <a:spcBef>
                <a:spcPts val="0"/>
              </a:spcBef>
              <a:buSzTx/>
              <a:buNone/>
              <a:defRPr sz="1600"/>
            </a:pPr>
            <a:endParaRPr/>
          </a:p>
          <a:p>
            <a:pPr marL="0" indent="0" defTabSz="393190">
              <a:spcBef>
                <a:spcPts val="0"/>
              </a:spcBef>
              <a:buSzTx/>
              <a:buNone/>
              <a:defRPr sz="1600"/>
            </a:pPr>
            <a:r>
              <a:t>Pós-doutor em educação pela Universidade de Aveiro em Portugal. Doutor em Educação pela Universidade Federal do Rio Grande do Norte (2008). Mestre em Ciências da Educação pela Universidade Católica Portuguesa - Lisboa (1999) (validado no Brasil pela Universidade Federal do Ceará). Especialista em Educação Multicultural pela Universidade Católica Portuguesa - Lisboa (1994). Graduado em Ensino de Matemática e Ciências pela Escola Superior de Educação de Lisboa (validado no Brasil pela Universidade Estadual do Ceará). É pesquisador na área da produção de conteúdo para educação a distância. Pró-Diretor de Inovação Pedagógica das Faculdades INTA - Sobral CE.</a:t>
            </a:r>
          </a:p>
        </p:txBody>
      </p:sp>
      <p:pic>
        <p:nvPicPr>
          <p:cNvPr id="124"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1"/>
          </p:nvPr>
        </p:nvSpPr>
        <p:spPr>
          <a:xfrm>
            <a:off x="177799" y="1587497"/>
            <a:ext cx="8463461" cy="4855128"/>
          </a:xfrm>
          <a:prstGeom prst="rect">
            <a:avLst/>
          </a:prstGeom>
        </p:spPr>
        <p:txBody>
          <a:bodyPr>
            <a:normAutofit lnSpcReduction="10000"/>
          </a:bodyPr>
          <a:lstStyle/>
          <a:p>
            <a:pPr marL="264031" indent="-264031" defTabSz="704087">
              <a:spcBef>
                <a:spcPts val="500"/>
              </a:spcBef>
              <a:defRPr sz="1500"/>
            </a:pPr>
            <a:endParaRPr/>
          </a:p>
          <a:p>
            <a:pPr marL="264031" indent="-264031" defTabSz="704087">
              <a:spcBef>
                <a:spcPts val="500"/>
              </a:spcBef>
              <a:defRPr sz="1400"/>
            </a:pPr>
            <a:r>
              <a:t>FRANCISCO HERBERT LIMA VASCONCELOS - CED/ UFC VIRTUAL </a:t>
            </a:r>
          </a:p>
          <a:p>
            <a:pPr marL="264031" indent="-264031" defTabSz="704087">
              <a:spcBef>
                <a:spcPts val="500"/>
              </a:spcBef>
              <a:defRPr sz="1400"/>
            </a:pPr>
            <a:endParaRPr/>
          </a:p>
          <a:p>
            <a:pPr marL="264031" indent="-264031" defTabSz="704087">
              <a:spcBef>
                <a:spcPts val="500"/>
              </a:spcBef>
              <a:defRPr sz="1400"/>
            </a:pPr>
            <a:r>
              <a:t>Professor efetivo da Universidade Federal do Ceará (UFC), lotado no Instituto Universidade Virtual (Instituto UFC Virtual) na área de Sistemas Tecnológicos Aplicados a Educação, com formação em Telecomunicações (CEFET-CE), Graduação em Física (UFC), Mestrado em Ciência da Computação (UFC) e Doutorado em Engenharia de Teleinformática (UFC), desenvolvendo trabalhos de pesquisa em Educação a Distância, Produção de Material Didático Digital, Ambientes interativos de aprendizagem voltados a simulação computacional no ensino Física, Ciências e Matemática. Desenvolve também pesquisa em Informática Educativa, Modelagem aplicada ao Ensino de Física Assistido por Computador e Avaliação Educacional. Atualmente é Professor Pesquisador de Nível I do Programa Universidade Aberta do Brasil (UAB) atuando como Vice-Coordenador do curso de Licenciatura em Física (UAB/UFC), Coordenador Adjunto do Comitê Gestor Institucional de Formação Inicial e Continuada de Profissionais da Educação Básica da Universidade Federal do Ceará (COMFOR - UFC), Coordenador de Cursos da Secretaria de Educação Básica (SEB) e da Secretaria de Educação Continuada, Alfabetização, Diversidade e Inclusão (SECADI) na área de Formação Continuada de programas do Ministério da Educação (MEC) pela Universidade Federal do Ceará (UFC), Coordenador Geral do Pacto pelo Fortalecimento do Ensino Médio no Estado do Ceará, Diretor Geral do Centro de Educação a Distância do Estado do Ceará (CED) da Secretaria Estadual de Educação (SEDUC). É consultor ad hoc da Diretoria de Educação Básica (DEB) da Coordenação de Aperfeiçoamento de Pessoal de Nível Superior (CAPES) e consultor do Ministério da Educação (MEC).</a:t>
            </a:r>
          </a:p>
        </p:txBody>
      </p:sp>
      <p:pic>
        <p:nvPicPr>
          <p:cNvPr id="127"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sz="half" idx="1"/>
          </p:nvPr>
        </p:nvSpPr>
        <p:spPr>
          <a:xfrm>
            <a:off x="190500" y="3991690"/>
            <a:ext cx="5531307" cy="2510951"/>
          </a:xfrm>
          <a:prstGeom prst="rect">
            <a:avLst/>
          </a:prstGeom>
        </p:spPr>
        <p:txBody>
          <a:bodyPr/>
          <a:lstStyle/>
          <a:p>
            <a:pPr marL="0" indent="0" defTabSz="379474">
              <a:spcBef>
                <a:spcPts val="0"/>
              </a:spcBef>
              <a:buSzTx/>
              <a:buNone/>
              <a:defRPr sz="1700">
                <a:uFill>
                  <a:solidFill>
                    <a:srgbClr val="000000"/>
                  </a:solidFill>
                </a:uFill>
                <a:latin typeface="+mn-lt"/>
                <a:ea typeface="+mn-ea"/>
                <a:cs typeface="+mn-cs"/>
                <a:sym typeface="Helvetica"/>
              </a:defRPr>
            </a:pPr>
            <a:endParaRPr/>
          </a:p>
          <a:p>
            <a:pPr marL="0" indent="0" defTabSz="379474">
              <a:spcBef>
                <a:spcPts val="0"/>
              </a:spcBef>
              <a:buSzTx/>
              <a:buNone/>
              <a:defRPr sz="1700">
                <a:uFill>
                  <a:solidFill>
                    <a:srgbClr val="000000"/>
                  </a:solidFill>
                </a:uFill>
                <a:latin typeface="+mn-lt"/>
                <a:ea typeface="+mn-ea"/>
                <a:cs typeface="+mn-cs"/>
                <a:sym typeface="Helvetica"/>
              </a:defRPr>
            </a:pPr>
            <a:endParaRPr/>
          </a:p>
          <a:p>
            <a:pPr marL="0" indent="0" defTabSz="379474">
              <a:spcBef>
                <a:spcPts val="0"/>
              </a:spcBef>
              <a:buSzTx/>
              <a:buNone/>
              <a:defRPr sz="1700">
                <a:uFill>
                  <a:solidFill>
                    <a:srgbClr val="000000"/>
                  </a:solidFill>
                </a:uFill>
                <a:latin typeface="+mn-lt"/>
                <a:ea typeface="+mn-ea"/>
                <a:cs typeface="+mn-cs"/>
                <a:sym typeface="Helvetica"/>
              </a:defRPr>
            </a:pPr>
            <a:endParaRPr/>
          </a:p>
          <a:p>
            <a:pPr marL="0" indent="0" defTabSz="379474">
              <a:spcBef>
                <a:spcPts val="0"/>
              </a:spcBef>
              <a:buSzTx/>
              <a:buNone/>
              <a:defRPr sz="1700">
                <a:uFill>
                  <a:solidFill>
                    <a:srgbClr val="000000"/>
                  </a:solidFill>
                </a:uFill>
                <a:latin typeface="+mn-lt"/>
                <a:ea typeface="+mn-ea"/>
                <a:cs typeface="+mn-cs"/>
                <a:sym typeface="Helvetica"/>
              </a:defRPr>
            </a:pPr>
            <a:r>
              <a:t>EM MUITOS CASOS ESTES PROFESSORES VIVENCIARAM POR ANOS E ANOS A DOCÊNCIA EM SALA DE AULA E MUITAS VEZES ASSUMIRAM ATIVIDADES NA MODALIDADE EAD SEM NENHUMA ORIENTAÇÃO E NA PRÁTICA APRENDERAM.</a:t>
            </a:r>
          </a:p>
        </p:txBody>
      </p:sp>
      <p:pic>
        <p:nvPicPr>
          <p:cNvPr id="130"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pic>
        <p:nvPicPr>
          <p:cNvPr id="131" name="image1.png"/>
          <p:cNvPicPr>
            <a:picLocks noChangeAspect="1"/>
          </p:cNvPicPr>
          <p:nvPr/>
        </p:nvPicPr>
        <p:blipFill>
          <a:blip r:embed="rId3">
            <a:extLst/>
          </a:blip>
          <a:stretch>
            <a:fillRect/>
          </a:stretch>
        </p:blipFill>
        <p:spPr>
          <a:xfrm>
            <a:off x="116763" y="2029754"/>
            <a:ext cx="3560580" cy="2114214"/>
          </a:xfrm>
          <a:prstGeom prst="rect">
            <a:avLst/>
          </a:prstGeom>
          <a:ln w="12700">
            <a:miter lim="400000"/>
          </a:ln>
        </p:spPr>
      </p:pic>
      <p:sp>
        <p:nvSpPr>
          <p:cNvPr id="132" name="Shape 132"/>
          <p:cNvSpPr>
            <a:spLocks noGrp="1"/>
          </p:cNvSpPr>
          <p:nvPr>
            <p:ph type="title"/>
          </p:nvPr>
        </p:nvSpPr>
        <p:spPr>
          <a:xfrm>
            <a:off x="3860203" y="2263774"/>
            <a:ext cx="4882370" cy="1646175"/>
          </a:xfrm>
          <a:prstGeom prst="rect">
            <a:avLst/>
          </a:prstGeom>
        </p:spPr>
        <p:txBody>
          <a:bodyPr/>
          <a:lstStyle>
            <a:lvl1pPr algn="just" defTabSz="379474">
              <a:defRPr sz="1700">
                <a:uFill>
                  <a:solidFill>
                    <a:srgbClr val="000000"/>
                  </a:solidFill>
                </a:uFill>
                <a:latin typeface="+mn-lt"/>
                <a:ea typeface="+mn-ea"/>
                <a:cs typeface="+mn-cs"/>
                <a:sym typeface="Helvetica"/>
              </a:defRPr>
            </a:lvl1pPr>
          </a:lstStyle>
          <a:p>
            <a:r>
              <a:t>COM O CRESCIMENTO DA EAD É COMUM ENCONTRARMOS PROFESSORES QUE ATUAM NA EDUCAÇÃO A DISTÂNCIA COMO UMA TRANSPOSIÇÃO DO MODELO PRESENCIAL.</a:t>
            </a:r>
          </a:p>
        </p:txBody>
      </p:sp>
      <p:pic>
        <p:nvPicPr>
          <p:cNvPr id="133" name="image2.png"/>
          <p:cNvPicPr>
            <a:picLocks noChangeAspect="1"/>
          </p:cNvPicPr>
          <p:nvPr/>
        </p:nvPicPr>
        <p:blipFill>
          <a:blip r:embed="rId4">
            <a:extLst/>
          </a:blip>
          <a:stretch>
            <a:fillRect/>
          </a:stretch>
        </p:blipFill>
        <p:spPr>
          <a:xfrm>
            <a:off x="6307365" y="3598652"/>
            <a:ext cx="2679426" cy="3297024"/>
          </a:xfrm>
          <a:prstGeom prst="rect">
            <a:avLst/>
          </a:prstGeom>
          <a:ln w="12700">
            <a:miter lim="400000"/>
          </a:ln>
        </p:spPr>
      </p:pic>
      <p:sp>
        <p:nvSpPr>
          <p:cNvPr id="134" name="Shape 134"/>
          <p:cNvSpPr/>
          <p:nvPr/>
        </p:nvSpPr>
        <p:spPr>
          <a:xfrm>
            <a:off x="2961019" y="1371790"/>
            <a:ext cx="3221965" cy="4343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300" b="1">
                <a:latin typeface="+mj-lt"/>
                <a:ea typeface="+mj-ea"/>
                <a:cs typeface="+mj-cs"/>
                <a:sym typeface="Calibri"/>
              </a:defRPr>
            </a:lvl1pPr>
          </a:lstStyle>
          <a:p>
            <a:r>
              <a:t>ABORDAGEM DO TEMA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
          </p:nvPr>
        </p:nvSpPr>
        <p:spPr>
          <a:xfrm>
            <a:off x="133498" y="1491006"/>
            <a:ext cx="8877004" cy="5156058"/>
          </a:xfrm>
          <a:prstGeom prst="rect">
            <a:avLst/>
          </a:prstGeom>
        </p:spPr>
        <p:txBody>
          <a:bodyPr/>
          <a:lstStyle/>
          <a:p>
            <a:pPr marL="0" indent="0" algn="ctr" defTabSz="301922">
              <a:lnSpc>
                <a:spcPct val="150000"/>
              </a:lnSpc>
              <a:spcBef>
                <a:spcPts val="0"/>
              </a:spcBef>
              <a:buSzTx/>
              <a:buNone/>
              <a:defRPr sz="1800" b="1">
                <a:uFill>
                  <a:solidFill>
                    <a:srgbClr val="000000"/>
                  </a:solidFill>
                </a:uFill>
              </a:defRPr>
            </a:pPr>
            <a:r>
              <a:t>Discussões para Mesa-Redonda</a:t>
            </a:r>
          </a:p>
          <a:p>
            <a:pPr marL="0" indent="0" defTabSz="301922">
              <a:lnSpc>
                <a:spcPct val="150000"/>
              </a:lnSpc>
              <a:spcBef>
                <a:spcPts val="0"/>
              </a:spcBef>
              <a:buSzTx/>
              <a:buNone/>
              <a:defRPr sz="11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r>
              <a:t>O PAPEL DO PROFESSOR NO AMBIENTE VIRTUAL DE APRENDIZAGEM (AVA)</a:t>
            </a: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r>
              <a:t>QUAL O COMPORTAMENTO DO PROFESSOR FRENTE A UM AMBIENTE VIRTUAL INTERATIVO E COLABORATIVO</a:t>
            </a: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endParaRPr/>
          </a:p>
          <a:p>
            <a:pPr marL="0" indent="0" defTabSz="301922">
              <a:lnSpc>
                <a:spcPct val="150000"/>
              </a:lnSpc>
              <a:spcBef>
                <a:spcPts val="0"/>
              </a:spcBef>
              <a:buSzTx/>
              <a:buNone/>
              <a:defRPr sz="1300">
                <a:uFill>
                  <a:solidFill>
                    <a:srgbClr val="000000"/>
                  </a:solidFill>
                </a:uFill>
                <a:latin typeface="+mn-lt"/>
                <a:ea typeface="+mn-ea"/>
                <a:cs typeface="+mn-cs"/>
                <a:sym typeface="Helvetica"/>
              </a:defRPr>
            </a:pPr>
            <a:r>
              <a:t>QUAL A IMPORTÂNCIA DE SE FORMAR PROFESSORES PARA ATUAR NA MODALIDADE EAD COM A CERTEZA DE GARANTIR A QUALIDADE NO ENSINO OFERTADO ASSEGURANDO O ACOMPANHAMENTO DOS ALUNOS.</a:t>
            </a:r>
          </a:p>
        </p:txBody>
      </p:sp>
      <p:pic>
        <p:nvPicPr>
          <p:cNvPr id="137"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pic>
        <p:nvPicPr>
          <p:cNvPr id="138" name="image4.png"/>
          <p:cNvPicPr>
            <a:picLocks noChangeAspect="1"/>
          </p:cNvPicPr>
          <p:nvPr/>
        </p:nvPicPr>
        <p:blipFill>
          <a:blip r:embed="rId3">
            <a:extLst/>
          </a:blip>
          <a:stretch>
            <a:fillRect/>
          </a:stretch>
        </p:blipFill>
        <p:spPr>
          <a:xfrm>
            <a:off x="6379980" y="1771956"/>
            <a:ext cx="1678126" cy="1559473"/>
          </a:xfrm>
          <a:prstGeom prst="rect">
            <a:avLst/>
          </a:prstGeom>
          <a:ln w="12700">
            <a:miter lim="400000"/>
          </a:ln>
        </p:spPr>
      </p:pic>
      <p:pic>
        <p:nvPicPr>
          <p:cNvPr id="139" name="image5.png"/>
          <p:cNvPicPr>
            <a:picLocks noChangeAspect="1"/>
          </p:cNvPicPr>
          <p:nvPr/>
        </p:nvPicPr>
        <p:blipFill>
          <a:blip r:embed="rId4">
            <a:extLst/>
          </a:blip>
          <a:stretch>
            <a:fillRect/>
          </a:stretch>
        </p:blipFill>
        <p:spPr>
          <a:xfrm>
            <a:off x="1779734" y="3788304"/>
            <a:ext cx="1755899" cy="1278146"/>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1.jpeg"/>
          <p:cNvPicPr>
            <a:picLocks noChangeAspect="1"/>
          </p:cNvPicPr>
          <p:nvPr/>
        </p:nvPicPr>
        <p:blipFill>
          <a:blip r:embed="rId2">
            <a:extLst/>
          </a:blip>
          <a:stretch>
            <a:fillRect/>
          </a:stretch>
        </p:blipFill>
        <p:spPr>
          <a:xfrm>
            <a:off x="-2413" y="5938"/>
            <a:ext cx="9144001" cy="1345424"/>
          </a:xfrm>
          <a:prstGeom prst="rect">
            <a:avLst/>
          </a:prstGeom>
          <a:ln w="12700">
            <a:miter lim="400000"/>
          </a:ln>
        </p:spPr>
      </p:pic>
      <p:pic>
        <p:nvPicPr>
          <p:cNvPr id="142" name="image6.png"/>
          <p:cNvPicPr>
            <a:picLocks noChangeAspect="1"/>
          </p:cNvPicPr>
          <p:nvPr/>
        </p:nvPicPr>
        <p:blipFill>
          <a:blip r:embed="rId3">
            <a:extLst/>
          </a:blip>
          <a:stretch>
            <a:fillRect/>
          </a:stretch>
        </p:blipFill>
        <p:spPr>
          <a:xfrm>
            <a:off x="960783" y="1336515"/>
            <a:ext cx="6979751" cy="5341752"/>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Apresentação na tela (4:3)</PresentationFormat>
  <Paragraphs>52</Paragraphs>
  <Slides>8</Slides>
  <Notes>0</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Tema do Office</vt:lpstr>
      <vt:lpstr>Mesa Redonda</vt:lpstr>
      <vt:lpstr>Apresentação do PowerPoint</vt:lpstr>
      <vt:lpstr>Apresentação do PowerPoint</vt:lpstr>
      <vt:lpstr>Apresentação do PowerPoint</vt:lpstr>
      <vt:lpstr>Apresentação do PowerPoint</vt:lpstr>
      <vt:lpstr>COM O CRESCIMENTO DA EAD É COMUM ENCONTRARMOS PROFESSORES QUE ATUAM NA EDUCAÇÃO A DISTÂNCIA COMO UMA TRANSPOSIÇÃO DO MODELO PRESENCIAL.</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Redonda</dc:title>
  <dc:creator>ABED</dc:creator>
  <cp:lastModifiedBy>Dragon</cp:lastModifiedBy>
  <cp:revision>2</cp:revision>
  <dcterms:modified xsi:type="dcterms:W3CDTF">2016-10-06T19:15:21Z</dcterms:modified>
</cp:coreProperties>
</file>