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1"/>
  </p:notesMasterIdLst>
  <p:sldIdLst>
    <p:sldId id="256" r:id="rId2"/>
    <p:sldId id="257" r:id="rId3"/>
    <p:sldId id="301" r:id="rId4"/>
    <p:sldId id="303" r:id="rId5"/>
    <p:sldId id="306" r:id="rId6"/>
    <p:sldId id="304" r:id="rId7"/>
    <p:sldId id="305" r:id="rId8"/>
    <p:sldId id="258" r:id="rId9"/>
    <p:sldId id="259" r:id="rId10"/>
    <p:sldId id="261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95" r:id="rId21"/>
    <p:sldId id="282" r:id="rId22"/>
    <p:sldId id="283" r:id="rId23"/>
    <p:sldId id="287" r:id="rId24"/>
    <p:sldId id="284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297" r:id="rId36"/>
    <p:sldId id="298" r:id="rId37"/>
    <p:sldId id="276" r:id="rId38"/>
    <p:sldId id="277" r:id="rId39"/>
    <p:sldId id="307" r:id="rId40"/>
    <p:sldId id="279" r:id="rId41"/>
    <p:sldId id="280" r:id="rId42"/>
    <p:sldId id="281" r:id="rId43"/>
    <p:sldId id="271" r:id="rId44"/>
    <p:sldId id="275" r:id="rId45"/>
    <p:sldId id="272" r:id="rId46"/>
    <p:sldId id="274" r:id="rId47"/>
    <p:sldId id="309" r:id="rId48"/>
    <p:sldId id="308" r:id="rId49"/>
    <p:sldId id="310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2" autoAdjust="0"/>
  </p:normalViewPr>
  <p:slideViewPr>
    <p:cSldViewPr>
      <p:cViewPr>
        <p:scale>
          <a:sx n="50" d="100"/>
          <a:sy n="50" d="100"/>
        </p:scale>
        <p:origin x="-2046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Plan1!$A$1:$A$4</c:f>
              <c:strCache>
                <c:ptCount val="4"/>
                <c:pt idx="0">
                  <c:v>WhatsApp</c:v>
                </c:pt>
                <c:pt idx="1">
                  <c:v>Canvas</c:v>
                </c:pt>
                <c:pt idx="2">
                  <c:v>Webconferências</c:v>
                </c:pt>
                <c:pt idx="3">
                  <c:v>AVA</c:v>
                </c:pt>
              </c:strCache>
            </c:strRef>
          </c:cat>
          <c:val>
            <c:numRef>
              <c:f>Plan1!$B$1:$B$4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0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EA81-71CB-4018-8244-77B63F3C6365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1AB66-C6BF-499D-9D65-AD6B95C6B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15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que nos chama a atenção aqui é que a maioria dos</a:t>
            </a:r>
            <a:r>
              <a:rPr lang="pt-BR" baseline="0" dirty="0" smtClean="0"/>
              <a:t> participantes não se enquadra na geração chamada de NATIVOS DIGITAIS, ao contrário, podem ser considerados como IMIGRANTES DIGITAIS... Uma vez que se encontram etária de 37 a 47 anos...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1AB66-C6BF-499D-9D65-AD6B95C6BE0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73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que comprova que a maioria pode ser caracteriza mais como IMIGRANTE</a:t>
            </a:r>
            <a:r>
              <a:rPr lang="pt-BR" baseline="0" dirty="0" smtClean="0"/>
              <a:t> DIGITAL é que 87,5 deles sinalizam que não tinham ainda participado de um grupo de estudos online.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1AB66-C6BF-499D-9D65-AD6B95C6BE0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41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AA71A-E051-4455-8037-D3D85D6E1C0E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7C4D888-A863-4423-9482-853AB74247A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mailto:atercariol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sites.unoeste.br/gepec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446449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MESA REDONDA: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PESQUISAS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E PRÁTICAS EM EDUCAÇÃO: A FORMAÇÃO DE PROFESSORES E PESQUISADORES EM AMBIENTES VIRTUAIS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m 3" descr="http://www.abed.org.br/hotsite/22-ciaed/images/logotip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2952750" cy="1219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6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pt-BR" b="1" dirty="0" smtClean="0"/>
              <a:t>Objetivo do Grupo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2" y="1196752"/>
            <a:ext cx="8424936" cy="50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24500" cy="413489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Quem participa do grupo?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615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/>
              <a:t>Recursos Utilizados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8" y="1671856"/>
            <a:ext cx="8545358" cy="36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215" y="41379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Como as primeiras ações foram organizadas? 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81099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r>
              <a:rPr lang="pt-BR" b="1" dirty="0" smtClean="0"/>
              <a:t>Proposta de Trabalho para 2016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23728"/>
            <a:ext cx="5131688" cy="30178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1755274"/>
            <a:ext cx="3764280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048" y="-99392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/>
              <a:t>Proposta de </a:t>
            </a:r>
            <a:r>
              <a:rPr lang="pt-BR" b="1" dirty="0" err="1" smtClean="0"/>
              <a:t>Webnários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74999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56" y="332656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/>
              <a:t>Organização dos </a:t>
            </a:r>
            <a:r>
              <a:rPr lang="pt-BR" b="1" dirty="0" err="1" smtClean="0"/>
              <a:t>Webnários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916832"/>
            <a:ext cx="8604448" cy="37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8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Ações das Equipes de Trabalho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496944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800" dirty="0" smtClean="0"/>
              <a:t>Atividade </a:t>
            </a:r>
            <a:r>
              <a:rPr lang="pt-BR" sz="2800" dirty="0"/>
              <a:t>ZERO – abrir uma DISCUSSÃO na página central do grupo de pesquisa, convidando os colegas pesquisadores a dialogarem, conhecerem e/ou aprofundarem os conhecimentos a respeito da temática, sob a responsabilidade da equipe. Pensar em uma chamada bem criativa e instigante! Em uma problematização ou algo do gênero. </a:t>
            </a:r>
            <a:r>
              <a:rPr lang="pt-BR" sz="2800" dirty="0" smtClean="0"/>
              <a:t>Buscar </a:t>
            </a:r>
            <a:r>
              <a:rPr lang="pt-BR" sz="2800" dirty="0"/>
              <a:t>um recurso diferenciado para isso! Inovem, criem!!!! Aqui devemos chamar a atenção dos colegas para o tema, a ser discutido, durante umas duas semanas. </a:t>
            </a:r>
          </a:p>
        </p:txBody>
      </p:sp>
    </p:spTree>
    <p:extLst>
      <p:ext uri="{BB962C8B-B14F-4D97-AF65-F5344CB8AC3E}">
        <p14:creationId xmlns:p14="http://schemas.microsoft.com/office/powerpoint/2010/main" val="30988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5192" y="692696"/>
            <a:ext cx="8363272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800" b="1" dirty="0"/>
              <a:t>Atividade 1: </a:t>
            </a:r>
            <a:r>
              <a:rPr lang="pt-BR" sz="2800" dirty="0"/>
              <a:t>compartilhar materiais diversos sobre a temática escolhida (ex. vídeos, entrevistas de especialistas na área, artigos de periódicos qualificados, links de livros </a:t>
            </a:r>
            <a:r>
              <a:rPr lang="pt-BR" sz="2800" dirty="0" err="1"/>
              <a:t>etc</a:t>
            </a:r>
            <a:r>
              <a:rPr lang="pt-BR" sz="2800" dirty="0"/>
              <a:t>). 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b="1" dirty="0" smtClean="0"/>
              <a:t>Atividade </a:t>
            </a:r>
            <a:r>
              <a:rPr lang="pt-BR" sz="2800" b="1" dirty="0"/>
              <a:t>2: </a:t>
            </a:r>
            <a:r>
              <a:rPr lang="pt-BR" sz="2800" dirty="0"/>
              <a:t>Pesquisar e socializar relatos de experiências que envolvam o tema em discussão pelo grupo, retratando boas práticas no processo de ensino e aprendizagem. 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b="1" dirty="0" smtClean="0"/>
              <a:t>Atividade </a:t>
            </a:r>
            <a:r>
              <a:rPr lang="pt-BR" sz="2800" b="1" dirty="0"/>
              <a:t>3: </a:t>
            </a:r>
            <a:r>
              <a:rPr lang="pt-BR" sz="2800" dirty="0"/>
              <a:t>A partir da socialização dos materiais relativos às atividades anteriores, a equipe deverá realizar de forma compartilhada a mediação dos diálogos desencadeados pelos colegas. </a:t>
            </a:r>
          </a:p>
        </p:txBody>
      </p:sp>
    </p:spTree>
    <p:extLst>
      <p:ext uri="{BB962C8B-B14F-4D97-AF65-F5344CB8AC3E}">
        <p14:creationId xmlns:p14="http://schemas.microsoft.com/office/powerpoint/2010/main" val="19111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91264" cy="3816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800" b="1" dirty="0"/>
              <a:t>Atividade 4</a:t>
            </a:r>
            <a:r>
              <a:rPr lang="pt-BR" sz="2800" dirty="0"/>
              <a:t>: Avaliação do WEBNÁRIO que será criada pelas líderes do grupo (Adriana </a:t>
            </a:r>
            <a:r>
              <a:rPr lang="pt-BR" sz="2800" dirty="0" err="1"/>
              <a:t>Terçariol</a:t>
            </a:r>
            <a:r>
              <a:rPr lang="pt-BR" sz="2800" dirty="0"/>
              <a:t> e Raquel </a:t>
            </a:r>
            <a:r>
              <a:rPr lang="pt-BR" sz="2800" dirty="0" err="1"/>
              <a:t>Gitahy</a:t>
            </a:r>
            <a:r>
              <a:rPr lang="pt-BR" sz="2800" dirty="0"/>
              <a:t>), a ser registrada no </a:t>
            </a:r>
            <a:r>
              <a:rPr lang="pt-BR" sz="2800" dirty="0" err="1"/>
              <a:t>Padlet</a:t>
            </a:r>
            <a:r>
              <a:rPr lang="pt-BR" sz="2800" dirty="0"/>
              <a:t>. </a:t>
            </a:r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b="1" dirty="0" smtClean="0"/>
              <a:t>Atividade </a:t>
            </a:r>
            <a:r>
              <a:rPr lang="pt-BR" sz="2800" b="1" dirty="0"/>
              <a:t>5</a:t>
            </a:r>
            <a:r>
              <a:rPr lang="pt-BR" sz="2800" dirty="0"/>
              <a:t>: Como produto final, a equipe terá como desafio construir, de forma colaborativa, um artigo de 20 a 25 páginas, a ser </a:t>
            </a:r>
            <a:r>
              <a:rPr lang="pt-BR" sz="2800" dirty="0" smtClean="0"/>
              <a:t>encaminhado </a:t>
            </a:r>
            <a:r>
              <a:rPr lang="pt-BR" sz="2800" dirty="0"/>
              <a:t>para um periódico </a:t>
            </a:r>
            <a:r>
              <a:rPr lang="pt-BR" sz="2800" dirty="0" smtClean="0"/>
              <a:t>qualificado e/ou </a:t>
            </a:r>
            <a:r>
              <a:rPr lang="pt-BR" sz="2800" u="sng" dirty="0" smtClean="0"/>
              <a:t>livro. 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2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0" y="836712"/>
            <a:ext cx="7659342" cy="59046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444208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 smtClean="0">
                <a:solidFill>
                  <a:schemeClr val="tx1"/>
                </a:solidFill>
              </a:rPr>
              <a:t>O FACEBOOK COMO ESPAÇO FORMATIVO DE PROFESSORES/PESQUISADORES: EXPERIÊNCIAS NO GRUPO DE PESQUISA – </a:t>
            </a:r>
            <a:r>
              <a:rPr lang="pt-BR" b="1" dirty="0" err="1" smtClean="0">
                <a:solidFill>
                  <a:schemeClr val="tx1"/>
                </a:solidFill>
              </a:rPr>
              <a:t>GEPECeT</a:t>
            </a:r>
            <a:r>
              <a:rPr lang="pt-BR" b="1" dirty="0" smtClean="0">
                <a:solidFill>
                  <a:schemeClr val="tx1"/>
                </a:solidFill>
              </a:rPr>
              <a:t>...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 "</a:t>
            </a:r>
            <a:r>
              <a:rPr lang="pt-BR" b="1" dirty="0" err="1">
                <a:solidFill>
                  <a:schemeClr val="tx1"/>
                </a:solidFill>
              </a:rPr>
              <a:t>GEPECeT</a:t>
            </a:r>
            <a:r>
              <a:rPr lang="pt-BR" b="1" dirty="0">
                <a:solidFill>
                  <a:schemeClr val="tx1"/>
                </a:solidFill>
              </a:rPr>
              <a:t> - Grupo de Estudos e Pesquisas em Educação, Currículo e Tecnologias" </a:t>
            </a: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sz="3100" b="1" dirty="0">
                <a:solidFill>
                  <a:schemeClr val="tx1"/>
                </a:solidFill>
              </a:rPr>
              <a:t>Adriana Aparecida de Lima </a:t>
            </a:r>
            <a:r>
              <a:rPr lang="pt-BR" sz="3100" b="1" dirty="0" err="1">
                <a:solidFill>
                  <a:schemeClr val="tx1"/>
                </a:solidFill>
              </a:rPr>
              <a:t>Terçariol</a:t>
            </a:r>
            <a:r>
              <a:rPr lang="pt-BR" sz="3100" b="1" dirty="0">
                <a:solidFill>
                  <a:schemeClr val="tx1"/>
                </a:solidFill>
              </a:rPr>
              <a:t> (</a:t>
            </a:r>
            <a:r>
              <a:rPr lang="pt-BR" sz="3100" b="1" i="1" dirty="0">
                <a:solidFill>
                  <a:schemeClr val="tx1"/>
                </a:solidFill>
              </a:rPr>
              <a:t>líder)</a:t>
            </a:r>
            <a:r>
              <a:rPr lang="pt-BR" sz="3100" b="1" dirty="0">
                <a:solidFill>
                  <a:schemeClr val="tx1"/>
                </a:solidFill>
              </a:rPr>
              <a:t/>
            </a:r>
            <a:br>
              <a:rPr lang="pt-BR" sz="3100" b="1" dirty="0">
                <a:solidFill>
                  <a:schemeClr val="tx1"/>
                </a:solidFill>
              </a:rPr>
            </a:br>
            <a:r>
              <a:rPr lang="pt-BR" sz="3100" b="1" dirty="0">
                <a:solidFill>
                  <a:schemeClr val="tx1"/>
                </a:solidFill>
              </a:rPr>
              <a:t>Raquel </a:t>
            </a:r>
            <a:r>
              <a:rPr lang="pt-BR" sz="3100" b="1" dirty="0" err="1">
                <a:solidFill>
                  <a:schemeClr val="tx1"/>
                </a:solidFill>
              </a:rPr>
              <a:t>Rosan</a:t>
            </a:r>
            <a:r>
              <a:rPr lang="pt-BR" sz="3100" b="1" dirty="0">
                <a:solidFill>
                  <a:schemeClr val="tx1"/>
                </a:solidFill>
              </a:rPr>
              <a:t> </a:t>
            </a:r>
            <a:r>
              <a:rPr lang="pt-BR" sz="3100" b="1" dirty="0" err="1">
                <a:solidFill>
                  <a:schemeClr val="tx1"/>
                </a:solidFill>
              </a:rPr>
              <a:t>Christino</a:t>
            </a:r>
            <a:r>
              <a:rPr lang="pt-BR" sz="3100" b="1" dirty="0">
                <a:solidFill>
                  <a:schemeClr val="tx1"/>
                </a:solidFill>
              </a:rPr>
              <a:t> </a:t>
            </a:r>
            <a:r>
              <a:rPr lang="pt-BR" sz="3100" b="1" dirty="0" err="1">
                <a:solidFill>
                  <a:schemeClr val="tx1"/>
                </a:solidFill>
              </a:rPr>
              <a:t>Gitahy</a:t>
            </a:r>
            <a:r>
              <a:rPr lang="pt-BR" sz="3100" b="1" dirty="0">
                <a:solidFill>
                  <a:schemeClr val="tx1"/>
                </a:solidFill>
              </a:rPr>
              <a:t> ( </a:t>
            </a:r>
            <a:r>
              <a:rPr lang="pt-BR" sz="3100" b="1" i="1" dirty="0">
                <a:solidFill>
                  <a:schemeClr val="tx1"/>
                </a:solidFill>
              </a:rPr>
              <a:t>vice-líder</a:t>
            </a:r>
            <a:r>
              <a:rPr lang="pt-BR" sz="3100" b="1" dirty="0" smtClean="0">
                <a:solidFill>
                  <a:schemeClr val="tx1"/>
                </a:solidFill>
              </a:rPr>
              <a:t>) </a:t>
            </a:r>
            <a:endParaRPr lang="pt-BR" sz="3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88" y="2276872"/>
            <a:ext cx="5051336" cy="252028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Avaliação Geral ...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(Google Form...)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87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85211" cy="4234770"/>
          </a:xfrm>
        </p:spPr>
      </p:pic>
    </p:spTree>
    <p:extLst>
      <p:ext uri="{BB962C8B-B14F-4D97-AF65-F5344CB8AC3E}">
        <p14:creationId xmlns:p14="http://schemas.microsoft.com/office/powerpoint/2010/main" val="32613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0" y="1268760"/>
            <a:ext cx="8509090" cy="41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4" y="1556792"/>
            <a:ext cx="85525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2" y="1378496"/>
            <a:ext cx="8757166" cy="38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68706" cy="36004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2808312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988424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Que </a:t>
            </a:r>
            <a:r>
              <a:rPr lang="pt-BR" dirty="0" smtClean="0"/>
              <a:t>potencialidade </a:t>
            </a:r>
            <a:r>
              <a:rPr lang="pt-BR" dirty="0"/>
              <a:t>(ou vantagem) você destacaria em relação ao uso do </a:t>
            </a:r>
            <a:r>
              <a:rPr lang="pt-BR" dirty="0" err="1"/>
              <a:t>Facebook</a:t>
            </a:r>
            <a:r>
              <a:rPr lang="pt-BR" dirty="0"/>
              <a:t> como espaço virtual para este grupo de pesquisa?(12 respostas)</a:t>
            </a:r>
          </a:p>
        </p:txBody>
      </p:sp>
    </p:spTree>
    <p:extLst>
      <p:ext uri="{BB962C8B-B14F-4D97-AF65-F5344CB8AC3E}">
        <p14:creationId xmlns:p14="http://schemas.microsoft.com/office/powerpoint/2010/main" val="22262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22667"/>
              </p:ext>
            </p:extLst>
          </p:nvPr>
        </p:nvGraphicFramePr>
        <p:xfrm>
          <a:off x="251520" y="476672"/>
          <a:ext cx="8568952" cy="604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372"/>
                <a:gridCol w="6213580"/>
              </a:tblGrid>
              <a:tr h="6048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Compartilhamento de Informações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No </a:t>
                      </a:r>
                      <a:r>
                        <a:rPr lang="pt-BR" sz="2600" i="1" dirty="0" err="1">
                          <a:effectLst/>
                        </a:rPr>
                        <a:t>Facebook</a:t>
                      </a:r>
                      <a:r>
                        <a:rPr lang="pt-BR" sz="2600" i="1" dirty="0">
                          <a:effectLst/>
                        </a:rPr>
                        <a:t>, diferente de ambientes virtuais de aprendizagem, podemos compartilhar informações contidas na nossa </a:t>
                      </a:r>
                      <a:r>
                        <a:rPr lang="pt-BR" sz="2600" i="1" dirty="0" err="1">
                          <a:effectLst/>
                        </a:rPr>
                        <a:t>timeline</a:t>
                      </a:r>
                      <a:r>
                        <a:rPr lang="pt-BR" sz="2600" i="1" dirty="0">
                          <a:effectLst/>
                        </a:rPr>
                        <a:t> para dentro do nosso grupo favorecendo assim mais discussões. Sem falar que é a rede social mais utilizada no tempo atual.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Com a ferramenta podemos compartilhar [...].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Acesso à informação através de todas as plataformas online, celular, </a:t>
                      </a:r>
                      <a:r>
                        <a:rPr lang="pt-BR" sz="2600" i="1" dirty="0" err="1">
                          <a:effectLst/>
                        </a:rPr>
                        <a:t>tablet</a:t>
                      </a:r>
                      <a:r>
                        <a:rPr lang="pt-BR" sz="2600" i="1" dirty="0">
                          <a:effectLst/>
                        </a:rPr>
                        <a:t>, notebook, </a:t>
                      </a:r>
                      <a:r>
                        <a:rPr lang="pt-BR" sz="2600" i="1" dirty="0" err="1">
                          <a:effectLst/>
                        </a:rPr>
                        <a:t>etc</a:t>
                      </a:r>
                      <a:r>
                        <a:rPr lang="pt-BR" sz="2600" i="1" dirty="0">
                          <a:effectLst/>
                        </a:rPr>
                        <a:t>, o que gera rapidez na resposta e interação entre os membros do grupo.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0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04907"/>
              </p:ext>
            </p:extLst>
          </p:nvPr>
        </p:nvGraphicFramePr>
        <p:xfrm>
          <a:off x="395536" y="476672"/>
          <a:ext cx="8352928" cy="612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992"/>
                <a:gridCol w="6056936"/>
              </a:tblGrid>
              <a:tr h="612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Agilidade/Flexibilidade no Tempo/Espaço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Agilidade.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Rapidez na troca de informações.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Agilidade em comunicação com as pessoas do grupo [...].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Acesso rápido, fácil. Flexibilidade no tempo.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[...] discutir temas sem a preocupação de estarmos fisicamente juntos num mesmo lugar.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Eliminação do fator distância geográfica.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35069"/>
              </p:ext>
            </p:extLst>
          </p:nvPr>
        </p:nvGraphicFramePr>
        <p:xfrm>
          <a:off x="251520" y="692696"/>
          <a:ext cx="8568952" cy="18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370"/>
                <a:gridCol w="6213582"/>
              </a:tblGrid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Registro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Uma grande vantagem é o registro das discussões realizadas. Por meio dos registros é possível refletir com mais profundidade sobre os conceitos.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98488"/>
              </p:ext>
            </p:extLst>
          </p:nvPr>
        </p:nvGraphicFramePr>
        <p:xfrm>
          <a:off x="323528" y="3284984"/>
          <a:ext cx="8496944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5578"/>
                <a:gridCol w="6161366"/>
              </a:tblGrid>
              <a:tr h="3312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Aprendizagem em Espaços Não Formais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600" i="1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600" i="1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600" i="1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 smtClean="0">
                          <a:effectLst/>
                        </a:rPr>
                        <a:t>Capacidade </a:t>
                      </a:r>
                      <a:r>
                        <a:rPr lang="pt-BR" sz="2600" i="1" dirty="0">
                          <a:effectLst/>
                        </a:rPr>
                        <a:t>de gerar ensino a partir de situações não formais de aprendizagem.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3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Grupo de Estudos e Pesquisas em Educação, Currículo e Tecnologias 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348880"/>
            <a:ext cx="8424936" cy="2304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/>
              <a:t>O </a:t>
            </a:r>
            <a:r>
              <a:rPr lang="pt-BR" sz="2800" dirty="0"/>
              <a:t>grupo realiza </a:t>
            </a:r>
            <a:r>
              <a:rPr lang="pt-BR" sz="2800" dirty="0" smtClean="0"/>
              <a:t>estudos e pesquisas voltadas </a:t>
            </a:r>
            <a:r>
              <a:rPr lang="pt-BR" sz="2800" dirty="0"/>
              <a:t>para investigações articuladas a projetos e/ou ações que integram as Tecnologias Digitais de Informação e Comunicação (TDIC) ao Currículo, de forma contextualizada na realidade de ambientes educacionais estruturados na modalidade presencial, a distância e híbridos. </a:t>
            </a:r>
          </a:p>
        </p:txBody>
      </p:sp>
    </p:spTree>
    <p:extLst>
      <p:ext uri="{BB962C8B-B14F-4D97-AF65-F5344CB8AC3E}">
        <p14:creationId xmlns:p14="http://schemas.microsoft.com/office/powerpoint/2010/main" val="24417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57337"/>
              </p:ext>
            </p:extLst>
          </p:nvPr>
        </p:nvGraphicFramePr>
        <p:xfrm>
          <a:off x="395536" y="836712"/>
          <a:ext cx="8280920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290"/>
                <a:gridCol w="6043630"/>
              </a:tblGrid>
              <a:tr h="518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Familiaridade/Novos Conhecimentos Tecnológicos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600" i="1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600" i="1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 smtClean="0">
                          <a:effectLst/>
                        </a:rPr>
                        <a:t>Familiaridade </a:t>
                      </a:r>
                      <a:r>
                        <a:rPr lang="pt-BR" sz="2600" i="1" dirty="0">
                          <a:effectLst/>
                        </a:rPr>
                        <a:t>para utilizar a rede como ferramenta pedagógica.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Fácil acessibilidade.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Descobrir novas tecnologias.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Enriquecimento quanto ao uso da Web 2.0 como ferramenta de pesquisa.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5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51071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pt-BR" dirty="0"/>
              <a:t>Caso a sua resposta tenha sido Sim (na questão acima) indique qual e os motivos da troca:(8 respostas)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479111"/>
              </p:ext>
            </p:extLst>
          </p:nvPr>
        </p:nvGraphicFramePr>
        <p:xfrm>
          <a:off x="395536" y="2049780"/>
          <a:ext cx="8568952" cy="440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6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772400" cy="1143000"/>
          </a:xfrm>
        </p:spPr>
        <p:txBody>
          <a:bodyPr/>
          <a:lstStyle/>
          <a:p>
            <a:pPr algn="ctr"/>
            <a:r>
              <a:rPr lang="pt-BR" b="1" dirty="0" err="1" smtClean="0"/>
              <a:t>Webnários</a:t>
            </a:r>
            <a:r>
              <a:rPr lang="pt-BR" b="1" dirty="0" smtClean="0"/>
              <a:t>...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623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8640960" cy="413315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29899" y="4209140"/>
            <a:ext cx="34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Compartilhamento de </a:t>
            </a:r>
            <a:r>
              <a:rPr lang="pt-BR" dirty="0" smtClean="0"/>
              <a:t>Informações = 9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29899" y="4643004"/>
            <a:ext cx="3093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Relato de Minhas </a:t>
            </a:r>
            <a:r>
              <a:rPr lang="pt-BR" dirty="0" smtClean="0"/>
              <a:t>Experiências = 9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29899" y="5031310"/>
            <a:ext cx="210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Indicações </a:t>
            </a:r>
            <a:r>
              <a:rPr lang="pt-BR" dirty="0" smtClean="0"/>
              <a:t>Teóricas = 6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67544" y="5453506"/>
            <a:ext cx="4732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Indicações de Materiais Complementares </a:t>
            </a:r>
            <a:r>
              <a:rPr lang="pt-BR" dirty="0" smtClean="0"/>
              <a:t>Diversos = 8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15664" y="5899338"/>
            <a:ext cx="349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Postagem de Comentários </a:t>
            </a:r>
            <a:r>
              <a:rPr lang="pt-BR" dirty="0" smtClean="0"/>
              <a:t>Diversos = 7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29899" y="6305966"/>
            <a:ext cx="258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Não Consegui </a:t>
            </a:r>
            <a:r>
              <a:rPr lang="pt-BR" dirty="0" smtClean="0"/>
              <a:t>Participar =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14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24176"/>
            <a:ext cx="7625514" cy="38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9640"/>
            <a:ext cx="8179943" cy="34815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4104456" cy="27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772400" cy="29432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A partir das ações e diálogos já desencadeados aqui no grupo indique quais foram seus avanços, ou seja, o que você considera ter aprendido até o presente momento?(15 respostas</a:t>
            </a:r>
            <a:r>
              <a:rPr lang="pt-BR" b="1" dirty="0" smtClean="0"/>
              <a:t>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909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73724"/>
              </p:ext>
            </p:extLst>
          </p:nvPr>
        </p:nvGraphicFramePr>
        <p:xfrm>
          <a:off x="395536" y="692696"/>
          <a:ext cx="8424936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6408712"/>
              </a:tblGrid>
              <a:tr h="5544616"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 </a:t>
                      </a:r>
                      <a:r>
                        <a:rPr lang="pt-BR" sz="3600" dirty="0" smtClean="0">
                          <a:effectLst/>
                        </a:rPr>
                        <a:t>Impactos </a:t>
                      </a:r>
                      <a:r>
                        <a:rPr lang="pt-BR" sz="3600" dirty="0">
                          <a:effectLst/>
                        </a:rPr>
                        <a:t>na formação/pesquisas</a:t>
                      </a:r>
                      <a:r>
                        <a:rPr lang="pt-BR" sz="3600" dirty="0" smtClean="0">
                          <a:effectLst/>
                        </a:rPr>
                        <a:t>/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dirty="0" smtClean="0">
                          <a:effectLst/>
                        </a:rPr>
                        <a:t>atuação </a:t>
                      </a:r>
                      <a:r>
                        <a:rPr lang="pt-BR" sz="3600" dirty="0">
                          <a:effectLst/>
                        </a:rPr>
                        <a:t>profissional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9" marR="57539" marT="0" marB="0" vert="vert27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600" i="1" dirty="0" smtClean="0">
                        <a:effectLst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600" i="1" dirty="0" smtClean="0">
                        <a:effectLst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i="1" dirty="0" smtClean="0">
                          <a:effectLst/>
                        </a:rPr>
                        <a:t>Acredito que os </a:t>
                      </a:r>
                      <a:r>
                        <a:rPr lang="pt-BR" sz="2600" i="1" dirty="0" err="1" smtClean="0">
                          <a:effectLst/>
                        </a:rPr>
                        <a:t>webnários</a:t>
                      </a:r>
                      <a:r>
                        <a:rPr lang="pt-BR" sz="2600" i="1" dirty="0" smtClean="0">
                          <a:effectLst/>
                        </a:rPr>
                        <a:t> foram essenciais para as discussões das temáticas apresentadas. Todas as discussões foram de grande representação na minha formação e colaboram muito com as minhas pesquisas.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i="1" dirty="0" smtClean="0">
                          <a:effectLst/>
                        </a:rPr>
                        <a:t> 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i="1" dirty="0" smtClean="0">
                          <a:effectLst/>
                        </a:rPr>
                        <a:t>O conhecimento em outras áreas diferente da que estou pesquisado e, principalmente, acesso a material para enriquecimento do meu projeto de pesquisa para o mestrado.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 </a:t>
                      </a:r>
                    </a:p>
                  </a:txBody>
                  <a:tcPr marL="57539" marR="575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8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31560"/>
              </p:ext>
            </p:extLst>
          </p:nvPr>
        </p:nvGraphicFramePr>
        <p:xfrm>
          <a:off x="251520" y="764704"/>
          <a:ext cx="8640960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6552728"/>
              </a:tblGrid>
              <a:tr h="5400600"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r>
                        <a:rPr lang="pt-BR" sz="3600" dirty="0" smtClean="0">
                          <a:effectLst/>
                        </a:rPr>
                        <a:t>Impactos </a:t>
                      </a:r>
                      <a:r>
                        <a:rPr lang="pt-BR" sz="3600" dirty="0">
                          <a:effectLst/>
                        </a:rPr>
                        <a:t>na formação/pesquisas</a:t>
                      </a:r>
                      <a:r>
                        <a:rPr lang="pt-BR" sz="3600" dirty="0" smtClean="0">
                          <a:effectLst/>
                        </a:rPr>
                        <a:t>/</a:t>
                      </a:r>
                    </a:p>
                    <a:p>
                      <a:pPr marL="0" marR="7175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dirty="0" smtClean="0">
                          <a:effectLst/>
                        </a:rPr>
                        <a:t>atuação </a:t>
                      </a:r>
                      <a:r>
                        <a:rPr lang="pt-BR" sz="3600" dirty="0">
                          <a:effectLst/>
                        </a:rPr>
                        <a:t>profissional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39" marR="57539" marT="0" marB="0" vert="vert27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600" i="1" dirty="0">
                        <a:effectLst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i="1" dirty="0" smtClean="0">
                          <a:effectLst/>
                        </a:rPr>
                        <a:t>O </a:t>
                      </a:r>
                      <a:r>
                        <a:rPr lang="pt-BR" sz="2600" i="1" dirty="0">
                          <a:effectLst/>
                        </a:rPr>
                        <a:t>uso e o conhecimento das diferentes ferramentas virtuais, o uso da web 2.0, proporcionaram situações que nos impulsionaram a desenvolver projetos em nossas disciplinas que ministro na faculdade que leciono, bem como, atividades em minha área de pesquisa, a partir do uso das redes sociais. Isso certamente alavancou, no meu potencial, ideias e novas práticas pedagógicas, e que também já posso orientar aos futuros profissionais da educação que passam por minhas aulas nos cursos de formação de professores que leciono</a:t>
                      </a:r>
                      <a:r>
                        <a:rPr lang="pt-BR" sz="2600" i="1" dirty="0" smtClean="0">
                          <a:effectLst/>
                        </a:rPr>
                        <a:t>.</a:t>
                      </a:r>
                    </a:p>
                  </a:txBody>
                  <a:tcPr marL="57539" marR="575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7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1379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As vertentes de investigação em foco no grupo de pesquisa são: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5256584" cy="4389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dirty="0" smtClean="0"/>
              <a:t>mudanças </a:t>
            </a:r>
            <a:r>
              <a:rPr lang="pt-BR" dirty="0"/>
              <a:t>nas práticas pedagógicas e nos contextos educacionais diante de práticas voltadas para uma Pedagogia Ativa, articulada às TDIC; </a:t>
            </a:r>
            <a:endParaRPr lang="pt-BR" dirty="0" smtClean="0"/>
          </a:p>
          <a:p>
            <a:pPr algn="just"/>
            <a:r>
              <a:rPr lang="pt-BR" dirty="0" smtClean="0"/>
              <a:t>criação </a:t>
            </a:r>
            <a:r>
              <a:rPr lang="pt-BR" dirty="0"/>
              <a:t>de espaços educativos colaborativos, por meio dos Ambientes Virtuais de Aprendizagem (AVA); </a:t>
            </a:r>
            <a:endParaRPr lang="pt-BR" dirty="0" smtClean="0"/>
          </a:p>
          <a:p>
            <a:pPr algn="just"/>
            <a:r>
              <a:rPr lang="pt-BR" dirty="0" smtClean="0"/>
              <a:t>integração </a:t>
            </a:r>
            <a:r>
              <a:rPr lang="pt-BR" dirty="0"/>
              <a:t>de tecnologias ao currículo e na gestão escolar; </a:t>
            </a:r>
            <a:endParaRPr lang="pt-BR" dirty="0" smtClean="0"/>
          </a:p>
          <a:p>
            <a:pPr algn="just"/>
            <a:r>
              <a:rPr lang="pt-BR" dirty="0" smtClean="0"/>
              <a:t>currículo </a:t>
            </a:r>
            <a:r>
              <a:rPr lang="pt-BR" dirty="0"/>
              <a:t>e mobilidade </a:t>
            </a:r>
            <a:r>
              <a:rPr lang="pt-BR" dirty="0" smtClean="0"/>
              <a:t>digital...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00" y="1916832"/>
            <a:ext cx="3048000" cy="20330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88" y="4272880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78414"/>
              </p:ext>
            </p:extLst>
          </p:nvPr>
        </p:nvGraphicFramePr>
        <p:xfrm>
          <a:off x="323528" y="980728"/>
          <a:ext cx="8424936" cy="4771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6552728"/>
              </a:tblGrid>
              <a:tr h="477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Trabalho Colaborativo/Online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600" i="1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 smtClean="0">
                          <a:effectLst/>
                        </a:rPr>
                        <a:t>Trabalho </a:t>
                      </a:r>
                      <a:r>
                        <a:rPr lang="pt-BR" sz="2600" i="1" dirty="0">
                          <a:effectLst/>
                        </a:rPr>
                        <a:t>em equipe sempre nos propicia crescimento e o trabalho online permite o contato com pessoas diversas e o aprendizado é sempre eficaz.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Alta capacidade de compartilhamento dos colegas do grupo.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Reflexões quanto a percepções diferentes das minhas.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50964"/>
              </p:ext>
            </p:extLst>
          </p:nvPr>
        </p:nvGraphicFramePr>
        <p:xfrm>
          <a:off x="395536" y="260648"/>
          <a:ext cx="8280920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6552728"/>
              </a:tblGrid>
              <a:tr h="6264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Articulação das Tecnologias à Educação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 smtClean="0">
                          <a:effectLst/>
                        </a:rPr>
                        <a:t>Novas </a:t>
                      </a:r>
                      <a:r>
                        <a:rPr lang="pt-BR" sz="2600" i="1" dirty="0">
                          <a:effectLst/>
                        </a:rPr>
                        <a:t>tecnologias para educação, diferente métodos e processos.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Básico ainda, a importância da tecnologia e os acréscimos que promove na educação.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Aprendi que o uso de grupos no </a:t>
                      </a:r>
                      <a:r>
                        <a:rPr lang="pt-BR" sz="2600" i="1" dirty="0" err="1">
                          <a:effectLst/>
                        </a:rPr>
                        <a:t>Facebook</a:t>
                      </a:r>
                      <a:r>
                        <a:rPr lang="pt-BR" sz="2600" i="1" dirty="0">
                          <a:effectLst/>
                        </a:rPr>
                        <a:t> é um importante repositório de arquivos e informações sobre uma temática específica. Além disso, o uso de uma rede social para fins acadêmicos está alinhado com os hábitos das pessoas na contemporaneidade.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Conhecimentos sobre novas tecnologias, metodologias de ensino [...]. </a:t>
                      </a:r>
                      <a:endParaRPr lang="pt-BR" sz="2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0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01968"/>
              </p:ext>
            </p:extLst>
          </p:nvPr>
        </p:nvGraphicFramePr>
        <p:xfrm>
          <a:off x="323528" y="1052736"/>
          <a:ext cx="8496944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163"/>
                <a:gridCol w="6021781"/>
              </a:tblGrid>
              <a:tr h="504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Acesso a materiais, dicas de eventos e informações gerais sobre a área...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 smtClean="0">
                          <a:effectLst/>
                        </a:rPr>
                        <a:t>Os </a:t>
                      </a:r>
                      <a:r>
                        <a:rPr lang="pt-BR" sz="2600" i="1" dirty="0">
                          <a:effectLst/>
                        </a:rPr>
                        <a:t>materiais e indicações de eventos me auxiliam, além disso o acesso às informações é mais rápido e instantâneo.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Conhecimentos sobre [...] literatura e livros online.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600" i="1" dirty="0">
                          <a:effectLst/>
                        </a:rPr>
                        <a:t>[...] recebimento de materiais, indicações de aplicativos, artigos, páginas da web, etc.</a:t>
                      </a:r>
                      <a:endParaRPr lang="pt-BR" sz="2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0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Deixe aqui outros comentários e/ou sugestões para o prosseguimento de nossas ações...(12 respostas</a:t>
            </a:r>
            <a:r>
              <a:rPr lang="pt-BR" sz="2800" b="1" dirty="0" smtClean="0"/>
              <a:t>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027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48959"/>
              </p:ext>
            </p:extLst>
          </p:nvPr>
        </p:nvGraphicFramePr>
        <p:xfrm>
          <a:off x="179512" y="218648"/>
          <a:ext cx="8784976" cy="652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7776864"/>
              </a:tblGrid>
              <a:tr h="6454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i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i="1" dirty="0" smtClean="0">
                          <a:effectLst/>
                        </a:rPr>
                        <a:t>SUGESTÕES </a:t>
                      </a:r>
                      <a:endParaRPr lang="pt-BR" sz="3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 vert="vert27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Poderíamos deixar os </a:t>
                      </a:r>
                      <a:r>
                        <a:rPr lang="pt-BR" sz="2400" i="1" dirty="0" err="1" smtClean="0">
                          <a:effectLst/>
                        </a:rPr>
                        <a:t>webnários</a:t>
                      </a:r>
                      <a:r>
                        <a:rPr lang="pt-BR" sz="2400" i="1" dirty="0" smtClean="0">
                          <a:effectLst/>
                        </a:rPr>
                        <a:t> </a:t>
                      </a:r>
                      <a:r>
                        <a:rPr lang="pt-BR" sz="2400" i="1" dirty="0">
                          <a:effectLst/>
                        </a:rPr>
                        <a:t>mais interativos e atrativos com a inserção de vídeos dos próprios apresentadores da temática. Agora no face tem a opção do Ao Vivo acredito que podemos explorar esse recurso.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 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Como me falta habilidade eu acho que se houvesse comentários sobre publicações no face que tudo seguisse abaixo da postagem. Mistura </a:t>
                      </a:r>
                      <a:r>
                        <a:rPr lang="pt-BR" sz="2400" i="1" dirty="0" err="1">
                          <a:effectLst/>
                        </a:rPr>
                        <a:t>whats</a:t>
                      </a:r>
                      <a:r>
                        <a:rPr lang="pt-BR" sz="2400" i="1" dirty="0">
                          <a:effectLst/>
                        </a:rPr>
                        <a:t> e face com conversas intercaladas onde informações podem se perder.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 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Gostaria de sugerir que os </a:t>
                      </a:r>
                      <a:r>
                        <a:rPr lang="pt-BR" sz="2400" i="1" dirty="0" err="1" smtClean="0">
                          <a:effectLst/>
                        </a:rPr>
                        <a:t>webnários</a:t>
                      </a:r>
                      <a:r>
                        <a:rPr lang="pt-BR" sz="2400" i="1" dirty="0" smtClean="0">
                          <a:effectLst/>
                        </a:rPr>
                        <a:t> </a:t>
                      </a:r>
                      <a:r>
                        <a:rPr lang="pt-BR" sz="2400" i="1" dirty="0">
                          <a:effectLst/>
                        </a:rPr>
                        <a:t>se concentrassem em duas temáticas apenas. Essas temáticas poderiam ser escolhidas a partir de várias opções. Penso que o nível de aprofundamento científico seria potencializado se o </a:t>
                      </a:r>
                      <a:r>
                        <a:rPr lang="pt-BR" sz="2400" i="1" dirty="0" err="1">
                          <a:effectLst/>
                        </a:rPr>
                        <a:t>webnário</a:t>
                      </a:r>
                      <a:r>
                        <a:rPr lang="pt-BR" sz="2400" i="1" dirty="0">
                          <a:effectLst/>
                        </a:rPr>
                        <a:t> contemplasse poucas temáticas.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 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Criar outros temas para o próximo livro.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i="1" dirty="0">
                          <a:effectLst/>
                        </a:rPr>
                        <a:t> </a:t>
                      </a:r>
                      <a:endParaRPr lang="pt-BR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9" marR="593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01982"/>
              </p:ext>
            </p:extLst>
          </p:nvPr>
        </p:nvGraphicFramePr>
        <p:xfrm>
          <a:off x="323528" y="260648"/>
          <a:ext cx="8568952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7776864"/>
              </a:tblGrid>
              <a:tr h="6336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</a:rPr>
                        <a:t>Comentários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48" marR="59348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 smtClean="0">
                          <a:effectLst/>
                        </a:rPr>
                        <a:t>Ações </a:t>
                      </a:r>
                      <a:r>
                        <a:rPr lang="pt-BR" sz="2400" i="1" dirty="0">
                          <a:effectLst/>
                        </a:rPr>
                        <a:t>como </a:t>
                      </a:r>
                      <a:r>
                        <a:rPr lang="pt-BR" sz="2400" i="1" dirty="0" err="1">
                          <a:effectLst/>
                        </a:rPr>
                        <a:t>webnário</a:t>
                      </a:r>
                      <a:r>
                        <a:rPr lang="pt-BR" sz="2400" i="1" dirty="0">
                          <a:effectLst/>
                        </a:rPr>
                        <a:t> e também os documentos online, através da plataforma </a:t>
                      </a:r>
                      <a:r>
                        <a:rPr lang="pt-BR" sz="2400" i="1" dirty="0" err="1">
                          <a:effectLst/>
                        </a:rPr>
                        <a:t>google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docs</a:t>
                      </a:r>
                      <a:r>
                        <a:rPr lang="pt-BR" sz="2400" i="1" dirty="0">
                          <a:effectLst/>
                        </a:rPr>
                        <a:t> por exemplo, utilizados pelo grupo de pesquisa, tem contribuído e muito para o meu conhecimento. A troca de informações, através dos diversos temas propostos pelos professores, também nos leva a uma profunda reflexão, além dos temas que estamos inseridos no projeto, abrindo assim, um leque maior de informações, que serve para nosso enriquecimento profissional e pessoal.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Sendo um grupo fechado de pesquisa, alguns demonstram dificuldade em expor suas ideias, talvez por medo de rejeição ou não disposição em compartilharem o que sabem - uma incógnita??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</a:rPr>
                        <a:t>O único problema que vejo no </a:t>
                      </a:r>
                      <a:r>
                        <a:rPr lang="pt-BR" sz="2400" i="1" dirty="0" err="1">
                          <a:effectLst/>
                        </a:rPr>
                        <a:t>Facebook</a:t>
                      </a:r>
                      <a:r>
                        <a:rPr lang="pt-BR" sz="2400" i="1" dirty="0">
                          <a:effectLst/>
                        </a:rPr>
                        <a:t> é sua linha do tempo, em que temos dificuldades de organização e localização dos posts</a:t>
                      </a:r>
                      <a:r>
                        <a:rPr lang="pt-BR" sz="2400" i="1" dirty="0" smtClean="0">
                          <a:effectLst/>
                        </a:rPr>
                        <a:t>.</a:t>
                      </a:r>
                      <a:endParaRPr lang="pt-BR" sz="2000" i="1" dirty="0" smtClean="0">
                        <a:effectLst/>
                      </a:endParaRPr>
                    </a:p>
                  </a:txBody>
                  <a:tcPr marL="59348" marR="593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8606545"/>
              </p:ext>
            </p:extLst>
          </p:nvPr>
        </p:nvGraphicFramePr>
        <p:xfrm>
          <a:off x="323528" y="188640"/>
          <a:ext cx="8568952" cy="841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7704856"/>
              </a:tblGrid>
              <a:tr h="65527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 smtClean="0">
                          <a:effectLst/>
                        </a:rPr>
                        <a:t>     Comentários</a:t>
                      </a:r>
                      <a:endParaRPr lang="pt-BR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48" marR="59348" marT="0" marB="0"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i="1" dirty="0" smtClean="0">
                          <a:effectLst/>
                        </a:rPr>
                        <a:t>Acredito muito no potencial das redes sociais, no </a:t>
                      </a:r>
                      <a:r>
                        <a:rPr lang="pt-BR" sz="2400" i="1" dirty="0" err="1" smtClean="0">
                          <a:effectLst/>
                        </a:rPr>
                        <a:t>Facebook</a:t>
                      </a:r>
                      <a:r>
                        <a:rPr lang="pt-BR" sz="2400" i="1" dirty="0" smtClean="0">
                          <a:effectLst/>
                        </a:rPr>
                        <a:t>. Penso que novas ideias a partir do potencial das redes sociais, como ambiente de pesquisa, formação e educação, irão a cada dia se tornar mais amplo, até que se torne uma prática comum.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400" i="1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 smtClean="0"/>
                        <a:t>O uso das redes sociais tem favorecido grandemente o aprendizado e a troca de informações. As pesquisas são enriquecidas e agilizadas!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 smtClean="0"/>
                        <a:t>Acredito que essa forma de grupo de estudos usando a rede social </a:t>
                      </a:r>
                      <a:r>
                        <a:rPr lang="pt-BR" sz="2400" i="1" dirty="0" err="1" smtClean="0"/>
                        <a:t>Facebook</a:t>
                      </a:r>
                      <a:r>
                        <a:rPr lang="pt-BR" sz="2400" i="1" dirty="0" smtClean="0"/>
                        <a:t>, foi uma ideia bem original e certeira, pois não temos desculpas de não participar das discussões do grupo, visto que atualmente todos estamos conectados o tempo todo.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i="1" dirty="0" smtClean="0"/>
                        <a:t>Só tenho a agradecer, sempre com ótimas contribuições.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4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i="1" dirty="0" smtClean="0">
                          <a:effectLst/>
                        </a:rPr>
                        <a:t>Continuemos firmes em nossos propósitos!</a:t>
                      </a:r>
                    </a:p>
                  </a:txBody>
                  <a:tcPr marL="59348" marR="593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1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772400" cy="1143000"/>
          </a:xfrm>
        </p:spPr>
        <p:txBody>
          <a:bodyPr/>
          <a:lstStyle/>
          <a:p>
            <a:r>
              <a:rPr lang="pt-BR" b="1" dirty="0" smtClean="0"/>
              <a:t>Dificuldades....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496944" cy="4246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Mobilização do grupo para a pesquisa – Atividades Profissionais x Pesquisa. </a:t>
            </a:r>
          </a:p>
          <a:p>
            <a:endParaRPr lang="pt-BR" dirty="0" smtClean="0"/>
          </a:p>
          <a:p>
            <a:r>
              <a:rPr lang="pt-BR" dirty="0" smtClean="0"/>
              <a:t>Apoiá-los no aprendizado colaborativo – Como desencadear uma ação colaborativa?</a:t>
            </a:r>
          </a:p>
          <a:p>
            <a:endParaRPr lang="pt-BR" dirty="0" smtClean="0"/>
          </a:p>
          <a:p>
            <a:r>
              <a:rPr lang="pt-BR" dirty="0" smtClean="0"/>
              <a:t>Avanços na escrita científica e devidas normas.</a:t>
            </a:r>
          </a:p>
          <a:p>
            <a:endParaRPr lang="pt-BR" dirty="0"/>
          </a:p>
          <a:p>
            <a:r>
              <a:rPr lang="pt-BR" dirty="0" smtClean="0"/>
              <a:t>Superar as limitações do </a:t>
            </a:r>
            <a:r>
              <a:rPr lang="pt-BR" dirty="0" err="1" smtClean="0"/>
              <a:t>Facebook</a:t>
            </a:r>
            <a:r>
              <a:rPr lang="pt-BR" dirty="0" smtClean="0"/>
              <a:t>, enquanto um ambiente virtual de aprendizagem.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9481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14400"/>
            <a:ext cx="7772400" cy="810344"/>
          </a:xfrm>
        </p:spPr>
        <p:txBody>
          <a:bodyPr/>
          <a:lstStyle/>
          <a:p>
            <a:r>
              <a:rPr lang="pt-BR" b="1" dirty="0" smtClean="0"/>
              <a:t>Desafios....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dirty="0" smtClean="0"/>
              <a:t>Publicar nosso primeiro livro e artigos relatando a experiência vivida, com coleta e análise de dados! </a:t>
            </a:r>
            <a:endParaRPr lang="pt-BR" dirty="0"/>
          </a:p>
          <a:p>
            <a:r>
              <a:rPr lang="pt-BR" dirty="0" smtClean="0"/>
              <a:t>Incentivar o desenvolvimento de pesquisas de Mestrado sobre o grupo. Ex. Cecília. </a:t>
            </a:r>
          </a:p>
          <a:p>
            <a:r>
              <a:rPr lang="pt-BR" dirty="0" smtClean="0"/>
              <a:t>Organizar um evento específico na IES relacionado à temática do grupo, envolvendo a colaboração dos membros do grupo.</a:t>
            </a:r>
          </a:p>
          <a:p>
            <a:r>
              <a:rPr lang="pt-BR" dirty="0" smtClean="0"/>
              <a:t>Continuar aperfeiçoando o uso do </a:t>
            </a:r>
            <a:r>
              <a:rPr lang="pt-BR" dirty="0" err="1" smtClean="0"/>
              <a:t>Facebook</a:t>
            </a:r>
            <a:r>
              <a:rPr lang="pt-BR" dirty="0" smtClean="0"/>
              <a:t> como espaço de estudos e pesquisas.</a:t>
            </a:r>
          </a:p>
          <a:p>
            <a:r>
              <a:rPr lang="pt-BR" dirty="0" smtClean="0"/>
              <a:t>Desenvolver novos experimentos que nos auxiliem a visualizar potencialidades dessa rede social aliada a outras tecnologias. Ex. </a:t>
            </a:r>
            <a:r>
              <a:rPr lang="pt-BR" dirty="0" err="1" smtClean="0"/>
              <a:t>Canvas</a:t>
            </a:r>
            <a:r>
              <a:rPr lang="pt-BR" dirty="0" smtClean="0"/>
              <a:t> x </a:t>
            </a:r>
            <a:r>
              <a:rPr lang="pt-BR" dirty="0" err="1" smtClean="0"/>
              <a:t>Facebook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635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/>
              <a:t>Obrigada!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Adriana </a:t>
            </a:r>
            <a:r>
              <a:rPr lang="pt-BR" dirty="0" err="1" smtClean="0"/>
              <a:t>Terçariol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smtClean="0">
                <a:hlinkClick r:id="rId2"/>
              </a:rPr>
              <a:t>atercariol@gmail.com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26625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3908" y="1268760"/>
            <a:ext cx="5150180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dirty="0"/>
              <a:t>o trabalho com as TDIC, o desenvolvimento de competências, saberes e formação de professores; </a:t>
            </a:r>
          </a:p>
          <a:p>
            <a:pPr algn="just"/>
            <a:r>
              <a:rPr lang="pt-BR" dirty="0"/>
              <a:t>à produção e análise de materiais didáticos e recursos educacionais abertos; </a:t>
            </a:r>
          </a:p>
          <a:p>
            <a:pPr algn="just"/>
            <a:r>
              <a:rPr lang="pt-BR" dirty="0"/>
              <a:t>incluindo o uso pedagógico de tecnologias na construção do conhecimento e viabilização de espaços educativos acessíveis, voltados à inclusão educacional, social, cultural e digital de Estudantes Público-Alvo da Educação Especial (EPAEE). 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As vertentes de investigação em foco no grupo de pesquisa são: </a:t>
            </a:r>
          </a:p>
        </p:txBody>
      </p:sp>
      <p:pic>
        <p:nvPicPr>
          <p:cNvPr id="1026" name="Picture 2" descr="https://tse3.mm.bing.net/th?id=OIP.M42bc823a0526296541b7acf0b8e28dd1o0&amp;pid=15.1&amp;P=0&amp;w=335&amp;h=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03" y="4509120"/>
            <a:ext cx="3167336" cy="15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3.mm.bing.net/th?id=OIP.Mab63553c85dabb453391b01f29f909ceo0&amp;pid=15.1&amp;P=0&amp;w=240&amp;h=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29" y="1988840"/>
            <a:ext cx="32867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5805264"/>
            <a:ext cx="8640960" cy="934616"/>
          </a:xfrm>
        </p:spPr>
        <p:txBody>
          <a:bodyPr>
            <a:normAutofit fontScale="92500"/>
          </a:bodyPr>
          <a:lstStyle/>
          <a:p>
            <a:pPr algn="ctr"/>
            <a:r>
              <a:rPr lang="pt-BR" b="1" dirty="0"/>
              <a:t>Link do Espelho do Grupo no CNPq: </a:t>
            </a:r>
            <a:r>
              <a:rPr lang="pt-BR" sz="2800" b="1" dirty="0"/>
              <a:t>http://dgp.cnpq.br/dgp/espelhorh/2550466423628629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80" y="55172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 smtClean="0"/>
              <a:t>Página/Blog </a:t>
            </a:r>
            <a:r>
              <a:rPr lang="pt-BR" sz="2600" b="1" dirty="0"/>
              <a:t>do Grupo</a:t>
            </a:r>
            <a:br>
              <a:rPr lang="pt-BR" sz="2600" b="1" dirty="0"/>
            </a:br>
            <a:r>
              <a:rPr lang="pt-BR" sz="2600" b="1" dirty="0">
                <a:hlinkClick r:id="rId2"/>
              </a:rPr>
              <a:t>http://sites.unoeste.br/gepecet</a:t>
            </a:r>
            <a:r>
              <a:rPr lang="pt-BR" sz="2600" b="1" dirty="0" smtClean="0">
                <a:hlinkClick r:id="rId2"/>
              </a:rPr>
              <a:t>/</a:t>
            </a:r>
            <a:r>
              <a:rPr lang="pt-BR" sz="2600" b="1" dirty="0" smtClean="0"/>
              <a:t> </a:t>
            </a:r>
            <a:endParaRPr lang="pt-BR" sz="2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0" y="-35416"/>
            <a:ext cx="9144000" cy="57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048" y="5013176"/>
            <a:ext cx="7772400" cy="65767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https://www.facebook.com/groups/441153689407887/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0" y="1556792"/>
            <a:ext cx="7658100" cy="34213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7544" y="34485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Página do Grupo no </a:t>
            </a:r>
            <a:r>
              <a:rPr lang="pt-BR" sz="4000" b="1" dirty="0" err="1" smtClean="0">
                <a:latin typeface="+mj-lt"/>
              </a:rPr>
              <a:t>Facebook</a:t>
            </a:r>
            <a:r>
              <a:rPr lang="pt-BR" sz="4000" b="1" dirty="0" smtClean="0">
                <a:latin typeface="+mj-lt"/>
              </a:rPr>
              <a:t> </a:t>
            </a:r>
            <a:endParaRPr lang="pt-BR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9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892" y="188640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/>
              <a:t>Quando tudo começou?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71" y="1412294"/>
            <a:ext cx="4459285" cy="51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924</TotalTime>
  <Words>1348</Words>
  <Application>Microsoft Office PowerPoint</Application>
  <PresentationFormat>Apresentação na tela (4:3)</PresentationFormat>
  <Paragraphs>181</Paragraphs>
  <Slides>49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Capital Próprio</vt:lpstr>
      <vt:lpstr>MESA REDONDA:  PESQUISAS E PRÁTICAS EM EDUCAÇÃO: A FORMAÇÃO DE PROFESSORES E PESQUISADORES EM AMBIENTES VIRTUAIS </vt:lpstr>
      <vt:lpstr>O FACEBOOK COMO ESPAÇO FORMATIVO DE PROFESSORES/PESQUISADORES: EXPERIÊNCIAS NO GRUPO DE PESQUISA – GEPECeT...     "GEPECeT - Grupo de Estudos e Pesquisas em Educação, Currículo e Tecnologias"   Adriana Aparecida de Lima Terçariol (líder) Raquel Rosan Christino Gitahy ( vice-líder) </vt:lpstr>
      <vt:lpstr>Grupo de Estudos e Pesquisas em Educação, Currículo e Tecnologias </vt:lpstr>
      <vt:lpstr>As vertentes de investigação em foco no grupo de pesquisa são: </vt:lpstr>
      <vt:lpstr>As vertentes de investigação em foco no grupo de pesquisa são: </vt:lpstr>
      <vt:lpstr>Apresentação do PowerPoint</vt:lpstr>
      <vt:lpstr>Página/Blog do Grupo http://sites.unoeste.br/gepecet/ </vt:lpstr>
      <vt:lpstr>https://www.facebook.com/groups/441153689407887/</vt:lpstr>
      <vt:lpstr>Quando tudo começou?</vt:lpstr>
      <vt:lpstr>Objetivo do Grupo</vt:lpstr>
      <vt:lpstr>Quem participa do grupo?</vt:lpstr>
      <vt:lpstr>Recursos Utilizados</vt:lpstr>
      <vt:lpstr>Como as primeiras ações foram organizadas? </vt:lpstr>
      <vt:lpstr>Proposta de Trabalho para 2016</vt:lpstr>
      <vt:lpstr>Proposta de Webnários</vt:lpstr>
      <vt:lpstr>Organização dos Webnários</vt:lpstr>
      <vt:lpstr>Ações das Equipes de Trabalho</vt:lpstr>
      <vt:lpstr>Apresentação do PowerPoint</vt:lpstr>
      <vt:lpstr>Apresentação do PowerPoint</vt:lpstr>
      <vt:lpstr>Avaliação Geral ...  (Google Form...)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 potencialidade (ou vantagem) você destacaria em relação ao uso do Facebook como espaço virtual para este grupo de pesquisa?(12 respostas)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Caso a sua resposta tenha sido Sim (na questão acima) indique qual e os motivos da troca:(8 respostas)</vt:lpstr>
      <vt:lpstr>Webnários... </vt:lpstr>
      <vt:lpstr>Apresentação do PowerPoint</vt:lpstr>
      <vt:lpstr>Apresentação do PowerPoint</vt:lpstr>
      <vt:lpstr>Apresentação do PowerPoint</vt:lpstr>
      <vt:lpstr>A partir das ações e diálogos já desencadeados aqui no grupo indique quais foram seus avanços, ou seja, o que você considera ter aprendido até o presente momento?(15 respostas)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Deixe aqui outros comentários e/ou sugestões para o prosseguimento de nossas ações...(12 respostas)</vt:lpstr>
      <vt:lpstr>Apresentação do PowerPoint</vt:lpstr>
      <vt:lpstr>Apresentação do PowerPoint</vt:lpstr>
      <vt:lpstr>Apresentação do PowerPoint</vt:lpstr>
      <vt:lpstr>Dificuldades....</vt:lpstr>
      <vt:lpstr>Desafios....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REDONDA:  PESQUISAS E PRÁTICAS EM EDUCAÇÃO: A FORMAÇÃO DE PROFESSORES E PESQUISADORES EM AMBIENTES VIRTUAIS</dc:title>
  <dc:creator>ADRIANA</dc:creator>
  <cp:lastModifiedBy>Dragon</cp:lastModifiedBy>
  <cp:revision>68</cp:revision>
  <dcterms:created xsi:type="dcterms:W3CDTF">2016-09-17T21:20:55Z</dcterms:created>
  <dcterms:modified xsi:type="dcterms:W3CDTF">2016-10-19T13:13:37Z</dcterms:modified>
</cp:coreProperties>
</file>