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4" r:id="rId2"/>
    <p:sldId id="340" r:id="rId3"/>
    <p:sldId id="297" r:id="rId4"/>
    <p:sldId id="335" r:id="rId5"/>
    <p:sldId id="336" r:id="rId6"/>
    <p:sldId id="330" r:id="rId7"/>
    <p:sldId id="338" r:id="rId8"/>
    <p:sldId id="337" r:id="rId9"/>
    <p:sldId id="331" r:id="rId10"/>
    <p:sldId id="312" r:id="rId11"/>
    <p:sldId id="319" r:id="rId12"/>
    <p:sldId id="313" r:id="rId13"/>
    <p:sldId id="339" r:id="rId14"/>
    <p:sldId id="346" r:id="rId15"/>
    <p:sldId id="315" r:id="rId16"/>
    <p:sldId id="342" r:id="rId17"/>
    <p:sldId id="343" r:id="rId18"/>
    <p:sldId id="314" r:id="rId19"/>
    <p:sldId id="344" r:id="rId20"/>
    <p:sldId id="345" r:id="rId21"/>
    <p:sldId id="374" r:id="rId22"/>
    <p:sldId id="347" r:id="rId23"/>
    <p:sldId id="320" r:id="rId24"/>
    <p:sldId id="349" r:id="rId25"/>
    <p:sldId id="352" r:id="rId26"/>
    <p:sldId id="348" r:id="rId27"/>
    <p:sldId id="298" r:id="rId28"/>
    <p:sldId id="360" r:id="rId29"/>
    <p:sldId id="366" r:id="rId30"/>
    <p:sldId id="367" r:id="rId31"/>
    <p:sldId id="368" r:id="rId32"/>
    <p:sldId id="369" r:id="rId33"/>
    <p:sldId id="370" r:id="rId34"/>
    <p:sldId id="371" r:id="rId35"/>
    <p:sldId id="373" r:id="rId36"/>
    <p:sldId id="372" r:id="rId37"/>
    <p:sldId id="296" r:id="rId38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T Sans" panose="020B05030202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T Sans" panose="020B05030202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T Sans" panose="020B05030202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T Sans" panose="020B05030202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T Sans" panose="020B05030202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T Sans" panose="020B05030202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T Sans" panose="020B05030202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T Sans" panose="020B05030202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T Sans" panose="020B05030202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F0"/>
    <a:srgbClr val="0E5EE0"/>
    <a:srgbClr val="135DAB"/>
    <a:srgbClr val="3D83CF"/>
    <a:srgbClr val="007CA8"/>
    <a:srgbClr val="44546A"/>
    <a:srgbClr val="189BD6"/>
    <a:srgbClr val="6B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5" autoAdjust="0"/>
    <p:restoredTop sz="94700" autoAdjust="0"/>
  </p:normalViewPr>
  <p:slideViewPr>
    <p:cSldViewPr>
      <p:cViewPr varScale="1">
        <p:scale>
          <a:sx n="88" d="100"/>
          <a:sy n="88" d="100"/>
        </p:scale>
        <p:origin x="-84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srvdocnas\SAS\DAB\Coordenacoes\CGAD\Perfil%20de%20Cobertura%20Munic&#237;pios%20Implantados_PMC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11879239843542701"/>
          <c:w val="1"/>
          <c:h val="0.824942006817112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Plan2!$C$3</c:f>
              <c:strCache>
                <c:ptCount val="1"/>
                <c:pt idx="0">
                  <c:v>Equipes implantadas 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07-4BE3-A4F4-C9D99797EB9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07-4BE3-A4F4-C9D99797EB9B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30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07-4BE3-A4F4-C9D99797EB9B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07-4BE3-A4F4-C9D99797EB9B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07-4BE3-A4F4-C9D99797EB9B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30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07-4BE3-A4F4-C9D99797EB9B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29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E07-4BE3-A4F4-C9D99797EB9B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59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07-4BE3-A4F4-C9D99797EB9B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E07-4BE3-A4F4-C9D99797EB9B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39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E07-4BE3-A4F4-C9D99797EB9B}"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E07-4BE3-A4F4-C9D99797EB9B}"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/>
                      <a:t>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E07-4BE3-A4F4-C9D99797EB9B}"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E07-4BE3-A4F4-C9D99797EB9B}"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12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E07-4BE3-A4F4-C9D99797EB9B}"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E07-4BE3-A4F4-C9D99797EB9B}"/>
                </c:ext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/>
                      <a:t>66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E07-4BE3-A4F4-C9D99797EB9B}"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/>
                      <a:t>78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E07-4BE3-A4F4-C9D99797EB9B}"/>
                </c:ext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r>
                      <a:rPr lang="en-US"/>
                      <a:t>166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E07-4BE3-A4F4-C9D99797EB9B}"/>
                </c:ext>
              </c:extLst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/>
                      <a:t>24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E07-4BE3-A4F4-C9D99797EB9B}"/>
                </c:ext>
              </c:extLst>
            </c:dLbl>
            <c:dLbl>
              <c:idx val="20"/>
              <c:layout/>
              <c:tx>
                <c:rich>
                  <a:bodyPr/>
                  <a:lstStyle/>
                  <a:p>
                    <a:r>
                      <a:rPr lang="en-US"/>
                      <a:t>12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E07-4BE3-A4F4-C9D99797EB9B}"/>
                </c:ext>
              </c:extLst>
            </c:dLbl>
            <c:dLbl>
              <c:idx val="21"/>
              <c:layout/>
              <c:tx>
                <c:rich>
                  <a:bodyPr/>
                  <a:lstStyle/>
                  <a:p>
                    <a:r>
                      <a:rPr lang="en-US"/>
                      <a:t>14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E07-4BE3-A4F4-C9D99797EB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Plan2!$B$4:$B$25</c:f>
              <c:strCache>
                <c:ptCount val="22"/>
                <c:pt idx="0">
                  <c:v>MA</c:v>
                </c:pt>
                <c:pt idx="1">
                  <c:v>PI</c:v>
                </c:pt>
                <c:pt idx="2">
                  <c:v>CE</c:v>
                </c:pt>
                <c:pt idx="3">
                  <c:v>RN</c:v>
                </c:pt>
                <c:pt idx="4">
                  <c:v>PB</c:v>
                </c:pt>
                <c:pt idx="5">
                  <c:v>PE</c:v>
                </c:pt>
                <c:pt idx="6">
                  <c:v>AL</c:v>
                </c:pt>
                <c:pt idx="7">
                  <c:v>BA</c:v>
                </c:pt>
                <c:pt idx="8">
                  <c:v>MS</c:v>
                </c:pt>
                <c:pt idx="9">
                  <c:v>GO</c:v>
                </c:pt>
                <c:pt idx="10">
                  <c:v>DF</c:v>
                </c:pt>
                <c:pt idx="11">
                  <c:v>RO</c:v>
                </c:pt>
                <c:pt idx="12">
                  <c:v>AC</c:v>
                </c:pt>
                <c:pt idx="13">
                  <c:v>AM</c:v>
                </c:pt>
                <c:pt idx="14">
                  <c:v>PA</c:v>
                </c:pt>
                <c:pt idx="15">
                  <c:v>TO</c:v>
                </c:pt>
                <c:pt idx="16">
                  <c:v>MG</c:v>
                </c:pt>
                <c:pt idx="17">
                  <c:v>RJ</c:v>
                </c:pt>
                <c:pt idx="18">
                  <c:v>SP</c:v>
                </c:pt>
                <c:pt idx="19">
                  <c:v>PR</c:v>
                </c:pt>
                <c:pt idx="20">
                  <c:v>SC</c:v>
                </c:pt>
                <c:pt idx="21">
                  <c:v>RS</c:v>
                </c:pt>
              </c:strCache>
            </c:strRef>
          </c:cat>
          <c:val>
            <c:numRef>
              <c:f>Plan2!$C$4:$C$25</c:f>
              <c:numCache>
                <c:formatCode>General</c:formatCode>
                <c:ptCount val="22"/>
                <c:pt idx="0">
                  <c:v>7</c:v>
                </c:pt>
                <c:pt idx="1">
                  <c:v>4</c:v>
                </c:pt>
                <c:pt idx="2">
                  <c:v>13</c:v>
                </c:pt>
                <c:pt idx="3">
                  <c:v>9</c:v>
                </c:pt>
                <c:pt idx="4">
                  <c:v>10</c:v>
                </c:pt>
                <c:pt idx="5">
                  <c:v>19</c:v>
                </c:pt>
                <c:pt idx="6">
                  <c:v>13</c:v>
                </c:pt>
                <c:pt idx="7">
                  <c:v>28</c:v>
                </c:pt>
                <c:pt idx="8">
                  <c:v>4</c:v>
                </c:pt>
                <c:pt idx="9">
                  <c:v>17</c:v>
                </c:pt>
                <c:pt idx="10">
                  <c:v>11</c:v>
                </c:pt>
                <c:pt idx="11">
                  <c:v>6</c:v>
                </c:pt>
                <c:pt idx="12">
                  <c:v>2</c:v>
                </c:pt>
                <c:pt idx="13">
                  <c:v>5</c:v>
                </c:pt>
                <c:pt idx="14">
                  <c:v>5</c:v>
                </c:pt>
                <c:pt idx="15">
                  <c:v>1</c:v>
                </c:pt>
                <c:pt idx="16">
                  <c:v>38</c:v>
                </c:pt>
                <c:pt idx="17">
                  <c:v>47</c:v>
                </c:pt>
                <c:pt idx="18">
                  <c:v>105</c:v>
                </c:pt>
                <c:pt idx="19">
                  <c:v>17</c:v>
                </c:pt>
                <c:pt idx="20">
                  <c:v>5</c:v>
                </c:pt>
                <c:pt idx="21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DE07-4BE3-A4F4-C9D99797EB9B}"/>
            </c:ext>
          </c:extLst>
        </c:ser>
        <c:ser>
          <c:idx val="1"/>
          <c:order val="1"/>
          <c:tx>
            <c:strRef>
              <c:f>Plan2!$D$3</c:f>
              <c:strCache>
                <c:ptCount val="1"/>
                <c:pt idx="0">
                  <c:v>Municípios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E07-4BE3-A4F4-C9D99797EB9B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E07-4BE3-A4F4-C9D99797EB9B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E07-4BE3-A4F4-C9D99797EB9B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E07-4BE3-A4F4-C9D99797EB9B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DE07-4BE3-A4F4-C9D99797EB9B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16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E07-4BE3-A4F4-C9D99797EB9B}"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DE07-4BE3-A4F4-C9D99797EB9B}"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DE07-4BE3-A4F4-C9D99797EB9B}"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DE07-4BE3-A4F4-C9D99797EB9B}"/>
                </c:ext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/>
                      <a:t>19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DE07-4BE3-A4F4-C9D99797EB9B}"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/>
                      <a:t>21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DE07-4BE3-A4F4-C9D99797EB9B}"/>
                </c:ext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r>
                      <a:rPr lang="en-US"/>
                      <a:t>60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DE07-4BE3-A4F4-C9D99797EB9B}"/>
                </c:ext>
              </c:extLst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DE07-4BE3-A4F4-C9D99797EB9B}"/>
                </c:ext>
              </c:extLst>
            </c:dLbl>
            <c:dLbl>
              <c:idx val="20"/>
              <c:layout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DE07-4BE3-A4F4-C9D99797EB9B}"/>
                </c:ext>
              </c:extLst>
            </c:dLbl>
            <c:dLbl>
              <c:idx val="21"/>
              <c:layout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DE07-4BE3-A4F4-C9D99797EB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Plan2!$B$4:$B$25</c:f>
              <c:strCache>
                <c:ptCount val="22"/>
                <c:pt idx="0">
                  <c:v>MA</c:v>
                </c:pt>
                <c:pt idx="1">
                  <c:v>PI</c:v>
                </c:pt>
                <c:pt idx="2">
                  <c:v>CE</c:v>
                </c:pt>
                <c:pt idx="3">
                  <c:v>RN</c:v>
                </c:pt>
                <c:pt idx="4">
                  <c:v>PB</c:v>
                </c:pt>
                <c:pt idx="5">
                  <c:v>PE</c:v>
                </c:pt>
                <c:pt idx="6">
                  <c:v>AL</c:v>
                </c:pt>
                <c:pt idx="7">
                  <c:v>BA</c:v>
                </c:pt>
                <c:pt idx="8">
                  <c:v>MS</c:v>
                </c:pt>
                <c:pt idx="9">
                  <c:v>GO</c:v>
                </c:pt>
                <c:pt idx="10">
                  <c:v>DF</c:v>
                </c:pt>
                <c:pt idx="11">
                  <c:v>RO</c:v>
                </c:pt>
                <c:pt idx="12">
                  <c:v>AC</c:v>
                </c:pt>
                <c:pt idx="13">
                  <c:v>AM</c:v>
                </c:pt>
                <c:pt idx="14">
                  <c:v>PA</c:v>
                </c:pt>
                <c:pt idx="15">
                  <c:v>TO</c:v>
                </c:pt>
                <c:pt idx="16">
                  <c:v>MG</c:v>
                </c:pt>
                <c:pt idx="17">
                  <c:v>RJ</c:v>
                </c:pt>
                <c:pt idx="18">
                  <c:v>SP</c:v>
                </c:pt>
                <c:pt idx="19">
                  <c:v>PR</c:v>
                </c:pt>
                <c:pt idx="20">
                  <c:v>SC</c:v>
                </c:pt>
                <c:pt idx="21">
                  <c:v>RS</c:v>
                </c:pt>
              </c:strCache>
            </c:strRef>
          </c:cat>
          <c:val>
            <c:numRef>
              <c:f>Plan2!$D$4:$D$25</c:f>
              <c:numCache>
                <c:formatCode>General</c:formatCode>
                <c:ptCount val="22"/>
                <c:pt idx="0">
                  <c:v>6</c:v>
                </c:pt>
                <c:pt idx="1">
                  <c:v>4</c:v>
                </c:pt>
                <c:pt idx="2">
                  <c:v>10</c:v>
                </c:pt>
                <c:pt idx="3">
                  <c:v>4</c:v>
                </c:pt>
                <c:pt idx="4">
                  <c:v>4</c:v>
                </c:pt>
                <c:pt idx="5">
                  <c:v>17</c:v>
                </c:pt>
                <c:pt idx="6">
                  <c:v>6</c:v>
                </c:pt>
                <c:pt idx="7">
                  <c:v>18</c:v>
                </c:pt>
                <c:pt idx="8">
                  <c:v>3</c:v>
                </c:pt>
                <c:pt idx="9">
                  <c:v>9</c:v>
                </c:pt>
                <c:pt idx="10">
                  <c:v>1</c:v>
                </c:pt>
                <c:pt idx="11">
                  <c:v>3</c:v>
                </c:pt>
                <c:pt idx="12">
                  <c:v>2</c:v>
                </c:pt>
                <c:pt idx="13">
                  <c:v>1</c:v>
                </c:pt>
                <c:pt idx="14">
                  <c:v>5</c:v>
                </c:pt>
                <c:pt idx="15">
                  <c:v>1</c:v>
                </c:pt>
                <c:pt idx="16">
                  <c:v>14</c:v>
                </c:pt>
                <c:pt idx="17">
                  <c:v>18</c:v>
                </c:pt>
                <c:pt idx="18">
                  <c:v>51</c:v>
                </c:pt>
                <c:pt idx="19">
                  <c:v>5</c:v>
                </c:pt>
                <c:pt idx="20">
                  <c:v>4</c:v>
                </c:pt>
                <c:pt idx="2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5-DE07-4BE3-A4F4-C9D99797EB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9247616"/>
        <c:axId val="142020608"/>
      </c:barChart>
      <c:catAx>
        <c:axId val="1392476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42020608"/>
        <c:crosses val="autoZero"/>
        <c:auto val="1"/>
        <c:lblAlgn val="ctr"/>
        <c:lblOffset val="100"/>
        <c:noMultiLvlLbl val="0"/>
      </c:catAx>
      <c:valAx>
        <c:axId val="142020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3924761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8366381513165203"/>
          <c:y val="0.37000312722454815"/>
          <c:w val="0.46256440167201412"/>
          <c:h val="7.1089843200220576E-2"/>
        </c:manualLayout>
      </c:layout>
      <c:overlay val="0"/>
      <c:txPr>
        <a:bodyPr/>
        <a:lstStyle/>
        <a:p>
          <a:pPr>
            <a:defRPr sz="2000" b="1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E56A083-2C07-442E-973D-2D90C8447025}" type="datetimeFigureOut">
              <a:rPr lang="pt-BR"/>
              <a:pPr>
                <a:defRPr/>
              </a:pPr>
              <a:t>06/10/2016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1AF5002-4E75-4DE8-A2B1-CF6411C049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26640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T Sans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T Sans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T Sans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T Sans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T San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itchFamily="34" charset="0"/>
                <a:cs typeface="Arial" pitchFamily="34" charset="0"/>
              </a:defRPr>
            </a:lvl9pPr>
          </a:lstStyle>
          <a:p>
            <a:pPr eaLnBrk="1" hangingPunct="1"/>
            <a:fld id="{ED312C71-2CC9-4D9E-9944-C70A8FAE5207}" type="slidenum">
              <a:rPr lang="pt-BR" smtClean="0">
                <a:latin typeface="Calibri" pitchFamily="34" charset="0"/>
              </a:rPr>
              <a:pPr eaLnBrk="1" hangingPunct="1"/>
              <a:t>1</a:t>
            </a:fld>
            <a:endParaRPr lang="pt-B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439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T Sans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T Sans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T Sans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T Sans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T San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itchFamily="34" charset="0"/>
                <a:cs typeface="Arial" pitchFamily="34" charset="0"/>
              </a:defRPr>
            </a:lvl9pPr>
          </a:lstStyle>
          <a:p>
            <a:pPr eaLnBrk="1" hangingPunct="1"/>
            <a:fld id="{ED312C71-2CC9-4D9E-9944-C70A8FAE5207}" type="slidenum">
              <a:rPr lang="pt-BR" smtClean="0">
                <a:latin typeface="Calibri" pitchFamily="34" charset="0"/>
              </a:rPr>
              <a:pPr eaLnBrk="1" hangingPunct="1"/>
              <a:t>37</a:t>
            </a:fld>
            <a:endParaRPr lang="pt-B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2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1052513"/>
            <a:ext cx="4311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>
            <a:spLocks noChangeArrowheads="1"/>
          </p:cNvSpPr>
          <p:nvPr userDrawn="1"/>
        </p:nvSpPr>
        <p:spPr bwMode="auto">
          <a:xfrm>
            <a:off x="3586163" y="5775325"/>
            <a:ext cx="197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400" b="1">
                <a:solidFill>
                  <a:srgbClr val="00B1F0"/>
                </a:solidFill>
              </a:rPr>
              <a:t>unasus.gov.br</a:t>
            </a:r>
          </a:p>
        </p:txBody>
      </p:sp>
      <p:sp>
        <p:nvSpPr>
          <p:cNvPr id="7" name="Retângulo 6"/>
          <p:cNvSpPr>
            <a:spLocks noChangeArrowheads="1"/>
          </p:cNvSpPr>
          <p:nvPr userDrawn="1"/>
        </p:nvSpPr>
        <p:spPr bwMode="auto">
          <a:xfrm>
            <a:off x="1908175" y="4570413"/>
            <a:ext cx="23574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000">
                <a:solidFill>
                  <a:srgbClr val="007CA8"/>
                </a:solidFill>
              </a:rPr>
              <a:t>Responsável:</a:t>
            </a:r>
            <a:r>
              <a:rPr lang="pt-BR" altLang="pt-BR">
                <a:solidFill>
                  <a:srgbClr val="007CA8"/>
                </a:solidFill>
              </a:rPr>
              <a:t>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90056"/>
            <a:ext cx="8229600" cy="782960"/>
          </a:xfrm>
        </p:spPr>
        <p:txBody>
          <a:bodyPr anchor="t"/>
          <a:lstStyle>
            <a:lvl1pPr>
              <a:defRPr baseline="0"/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3"/>
          </p:nvPr>
        </p:nvSpPr>
        <p:spPr>
          <a:xfrm>
            <a:off x="468313" y="3429447"/>
            <a:ext cx="8207375" cy="575617"/>
          </a:xfrm>
        </p:spPr>
        <p:txBody>
          <a:bodyPr>
            <a:noAutofit/>
          </a:bodyPr>
          <a:lstStyle>
            <a:lvl1pPr marL="0" indent="0" algn="ctr">
              <a:buNone/>
              <a:defRPr sz="4000">
                <a:solidFill>
                  <a:srgbClr val="00B1F0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4"/>
          </p:nvPr>
        </p:nvSpPr>
        <p:spPr>
          <a:xfrm>
            <a:off x="4499992" y="4569693"/>
            <a:ext cx="4644008" cy="5544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rgbClr val="007CA8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817649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í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8"/>
          <p:cNvCxnSpPr/>
          <p:nvPr userDrawn="1"/>
        </p:nvCxnSpPr>
        <p:spPr>
          <a:xfrm>
            <a:off x="250825" y="1052513"/>
            <a:ext cx="8642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33337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>
            <a:spLocks noChangeArrowheads="1"/>
          </p:cNvSpPr>
          <p:nvPr userDrawn="1"/>
        </p:nvSpPr>
        <p:spPr bwMode="auto">
          <a:xfrm>
            <a:off x="250825" y="6381750"/>
            <a:ext cx="1376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00" b="1">
                <a:solidFill>
                  <a:schemeClr val="bg1"/>
                </a:solidFill>
              </a:rPr>
              <a:t>unasus.gov.br</a:t>
            </a:r>
          </a:p>
        </p:txBody>
      </p:sp>
      <p:sp>
        <p:nvSpPr>
          <p:cNvPr id="7" name="Espaço Reservado para Texto 10"/>
          <p:cNvSpPr>
            <a:spLocks noGrp="1"/>
          </p:cNvSpPr>
          <p:nvPr>
            <p:ph type="body" sz="quarter" idx="13"/>
          </p:nvPr>
        </p:nvSpPr>
        <p:spPr>
          <a:xfrm>
            <a:off x="191138" y="693143"/>
            <a:ext cx="4398114" cy="35959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00B1F0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3886" y="424916"/>
            <a:ext cx="4398114" cy="432048"/>
          </a:xfrm>
        </p:spPr>
        <p:txBody>
          <a:bodyPr anchor="t">
            <a:normAutofit/>
          </a:bodyPr>
          <a:lstStyle>
            <a:lvl1pPr algn="l">
              <a:defRPr sz="2000"/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5"/>
          </p:nvPr>
        </p:nvSpPr>
        <p:spPr>
          <a:xfrm>
            <a:off x="250825" y="5732463"/>
            <a:ext cx="8642350" cy="360362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Mídia 3"/>
          <p:cNvSpPr>
            <a:spLocks noGrp="1"/>
          </p:cNvSpPr>
          <p:nvPr>
            <p:ph type="media" sz="quarter" idx="16"/>
          </p:nvPr>
        </p:nvSpPr>
        <p:spPr>
          <a:xfrm>
            <a:off x="250825" y="1268413"/>
            <a:ext cx="8642350" cy="4321175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pt-BR" noProof="0"/>
              <a:t>Clique no ícone para adicionar mídia</a:t>
            </a:r>
            <a:endParaRPr lang="pt-BR" noProof="0" dirty="0"/>
          </a:p>
        </p:txBody>
      </p:sp>
      <p:sp>
        <p:nvSpPr>
          <p:cNvPr id="12" name="Espaço Reservado para Número de Slid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F2C3C-A77F-4F4F-8564-F57C6C9D437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590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986"/>
            <a:ext cx="21336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PT Sans" charset="0"/>
                <a:cs typeface="Arial" pitchFamily="34" charset="0"/>
              </a:defRPr>
            </a:lvl1pPr>
          </a:lstStyle>
          <a:p>
            <a:pPr>
              <a:defRPr/>
            </a:pPr>
            <a:fld id="{41A38AA0-C0AA-44DA-BB91-7FACA9AD39E2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06/10/2016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986"/>
            <a:ext cx="28956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PT Sans" charset="0"/>
                <a:cs typeface="Arial" pitchFamily="34" charset="0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PT Sans" charset="0"/>
                <a:cs typeface="Arial" pitchFamily="34" charset="0"/>
              </a:defRPr>
            </a:lvl1pPr>
          </a:lstStyle>
          <a:p>
            <a:pPr>
              <a:defRPr/>
            </a:pPr>
            <a:fld id="{0972A934-BC6D-474F-A3E6-AC0A6E16F170}" type="slidenum">
              <a:rPr 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/>
          <p:cNvCxnSpPr/>
          <p:nvPr userDrawn="1"/>
        </p:nvCxnSpPr>
        <p:spPr>
          <a:xfrm>
            <a:off x="250825" y="1052513"/>
            <a:ext cx="8642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33337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>
            <a:spLocks noChangeArrowheads="1"/>
          </p:cNvSpPr>
          <p:nvPr userDrawn="1"/>
        </p:nvSpPr>
        <p:spPr bwMode="auto">
          <a:xfrm>
            <a:off x="250825" y="6381750"/>
            <a:ext cx="1376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00" b="1">
                <a:solidFill>
                  <a:schemeClr val="bg1"/>
                </a:solidFill>
              </a:rPr>
              <a:t>unasus.gov.br</a:t>
            </a:r>
          </a:p>
        </p:txBody>
      </p:sp>
      <p:sp>
        <p:nvSpPr>
          <p:cNvPr id="7" name="Espaço Reservado para Texto 10"/>
          <p:cNvSpPr>
            <a:spLocks noGrp="1"/>
          </p:cNvSpPr>
          <p:nvPr>
            <p:ph type="body" sz="quarter" idx="13"/>
          </p:nvPr>
        </p:nvSpPr>
        <p:spPr>
          <a:xfrm>
            <a:off x="191138" y="693143"/>
            <a:ext cx="4884918" cy="359593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rgbClr val="00B1F0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3886" y="424916"/>
            <a:ext cx="4398114" cy="432048"/>
          </a:xfrm>
        </p:spPr>
        <p:txBody>
          <a:bodyPr anchor="t">
            <a:normAutofit/>
          </a:bodyPr>
          <a:lstStyle>
            <a:lvl1pPr algn="l">
              <a:defRPr sz="2000"/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9" name="Espaço Reservado para Número de Slid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276E1-4207-438D-9507-674D7D693EF2}" type="slidenum">
              <a:rPr lang="pt-BR"/>
              <a:pPr>
                <a:defRPr/>
              </a:pPr>
              <a:t>‹nº›</a:t>
            </a:fld>
            <a:r>
              <a:rPr lang="pt-BR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228652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á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 userDrawn="1"/>
        </p:nvCxnSpPr>
        <p:spPr>
          <a:xfrm>
            <a:off x="250825" y="1052513"/>
            <a:ext cx="8642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33337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>
            <a:spLocks noChangeArrowheads="1"/>
          </p:cNvSpPr>
          <p:nvPr userDrawn="1"/>
        </p:nvSpPr>
        <p:spPr bwMode="auto">
          <a:xfrm>
            <a:off x="250825" y="6381750"/>
            <a:ext cx="1376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00" b="1">
                <a:solidFill>
                  <a:schemeClr val="bg1"/>
                </a:solidFill>
              </a:rPr>
              <a:t>unasus.gov.br</a:t>
            </a:r>
          </a:p>
        </p:txBody>
      </p:sp>
      <p:sp>
        <p:nvSpPr>
          <p:cNvPr id="6" name="Retângulo 5"/>
          <p:cNvSpPr>
            <a:spLocks noChangeArrowheads="1"/>
          </p:cNvSpPr>
          <p:nvPr userDrawn="1"/>
        </p:nvSpPr>
        <p:spPr bwMode="auto">
          <a:xfrm>
            <a:off x="263525" y="547688"/>
            <a:ext cx="15414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000" b="1">
                <a:solidFill>
                  <a:srgbClr val="135DAB"/>
                </a:solidFill>
              </a:rPr>
              <a:t>Sumário</a:t>
            </a:r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4"/>
          </p:nvPr>
        </p:nvSpPr>
        <p:spPr>
          <a:xfrm>
            <a:off x="250825" y="1268413"/>
            <a:ext cx="8642350" cy="4752975"/>
          </a:xfrm>
        </p:spPr>
        <p:txBody>
          <a:bodyPr/>
          <a:lstStyle>
            <a:lvl1pPr>
              <a:defRPr>
                <a:solidFill>
                  <a:srgbClr val="007CA8"/>
                </a:solidFill>
                <a:sym typeface="Wingdings" pitchFamily="2" charset="2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7" name="Espaço Reservado para Número de Slide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C0661-7EEA-47A9-B6CD-7FCA3FEC1FC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000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/>
          <p:cNvCxnSpPr/>
          <p:nvPr userDrawn="1"/>
        </p:nvCxnSpPr>
        <p:spPr>
          <a:xfrm>
            <a:off x="250825" y="1052513"/>
            <a:ext cx="8642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33337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>
            <a:spLocks noChangeArrowheads="1"/>
          </p:cNvSpPr>
          <p:nvPr userDrawn="1"/>
        </p:nvSpPr>
        <p:spPr bwMode="auto">
          <a:xfrm>
            <a:off x="250825" y="6381750"/>
            <a:ext cx="1376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00" b="1">
                <a:solidFill>
                  <a:schemeClr val="bg1"/>
                </a:solidFill>
              </a:rPr>
              <a:t>unasus.gov.br</a:t>
            </a:r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4"/>
          </p:nvPr>
        </p:nvSpPr>
        <p:spPr>
          <a:xfrm>
            <a:off x="250825" y="1268413"/>
            <a:ext cx="8642350" cy="4752975"/>
          </a:xfrm>
        </p:spPr>
        <p:txBody>
          <a:bodyPr/>
          <a:lstStyle>
            <a:lvl1pPr>
              <a:defRPr>
                <a:solidFill>
                  <a:srgbClr val="007CA8"/>
                </a:solidFill>
                <a:sym typeface="Wingdings" pitchFamily="2" charset="2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262800" y="547200"/>
            <a:ext cx="6418512" cy="562034"/>
          </a:xfrm>
        </p:spPr>
        <p:txBody>
          <a:bodyPr rtlCol="0" anchor="t">
            <a:noAutofit/>
          </a:bodyPr>
          <a:lstStyle>
            <a:lvl1pPr algn="l">
              <a:defRPr lang="pt-BR" sz="3000" dirty="0"/>
            </a:lvl1pPr>
          </a:lstStyle>
          <a:p>
            <a:pPr lv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7" name="Espaço Reservado para Número de Slide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F0D83-149F-4D3F-983A-66DC56488AC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7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 (Tex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 userDrawn="1"/>
        </p:nvCxnSpPr>
        <p:spPr>
          <a:xfrm>
            <a:off x="250825" y="1052513"/>
            <a:ext cx="8642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33337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>
            <a:spLocks noChangeArrowheads="1"/>
          </p:cNvSpPr>
          <p:nvPr userDrawn="1"/>
        </p:nvSpPr>
        <p:spPr bwMode="auto">
          <a:xfrm>
            <a:off x="250825" y="6381750"/>
            <a:ext cx="1376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00" b="1">
                <a:solidFill>
                  <a:schemeClr val="bg1"/>
                </a:solidFill>
              </a:rPr>
              <a:t>unasus.gov.br</a:t>
            </a:r>
          </a:p>
        </p:txBody>
      </p:sp>
      <p:sp>
        <p:nvSpPr>
          <p:cNvPr id="7" name="Espaço Reservado para Texto 10"/>
          <p:cNvSpPr>
            <a:spLocks noGrp="1"/>
          </p:cNvSpPr>
          <p:nvPr>
            <p:ph type="body" sz="quarter" idx="13"/>
          </p:nvPr>
        </p:nvSpPr>
        <p:spPr>
          <a:xfrm>
            <a:off x="173886" y="693143"/>
            <a:ext cx="4398114" cy="35959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00B1F0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3886" y="424916"/>
            <a:ext cx="4398114" cy="432048"/>
          </a:xfrm>
        </p:spPr>
        <p:txBody>
          <a:bodyPr anchor="t">
            <a:normAutofit/>
          </a:bodyPr>
          <a:lstStyle>
            <a:lvl1pPr algn="l">
              <a:defRPr sz="2000"/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4"/>
          </p:nvPr>
        </p:nvSpPr>
        <p:spPr>
          <a:xfrm>
            <a:off x="250825" y="1268413"/>
            <a:ext cx="8642350" cy="4752975"/>
          </a:xfrm>
        </p:spPr>
        <p:txBody>
          <a:bodyPr/>
          <a:lstStyle>
            <a:lvl1pPr>
              <a:defRPr>
                <a:solidFill>
                  <a:srgbClr val="007CA8"/>
                </a:solidFill>
              </a:defRPr>
            </a:lvl1pPr>
            <a:lvl2pPr>
              <a:defRPr>
                <a:solidFill>
                  <a:srgbClr val="007CA8"/>
                </a:solidFill>
              </a:defRPr>
            </a:lvl2pPr>
            <a:lvl3pPr>
              <a:defRPr>
                <a:solidFill>
                  <a:srgbClr val="007CA8"/>
                </a:solidFill>
              </a:defRPr>
            </a:lvl3pPr>
            <a:lvl4pPr>
              <a:defRPr>
                <a:solidFill>
                  <a:srgbClr val="007CA8"/>
                </a:solidFill>
              </a:defRPr>
            </a:lvl4pPr>
            <a:lvl5pPr>
              <a:defRPr>
                <a:solidFill>
                  <a:srgbClr val="007CA8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Número de Slide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77C0-3412-486B-B0E8-ED852AA37DC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9757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 (Texto e Conteúd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/>
          <p:cNvCxnSpPr/>
          <p:nvPr userDrawn="1"/>
        </p:nvCxnSpPr>
        <p:spPr>
          <a:xfrm>
            <a:off x="250825" y="1052513"/>
            <a:ext cx="8642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33337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>
            <a:spLocks noChangeArrowheads="1"/>
          </p:cNvSpPr>
          <p:nvPr userDrawn="1"/>
        </p:nvSpPr>
        <p:spPr bwMode="auto">
          <a:xfrm>
            <a:off x="250825" y="6381750"/>
            <a:ext cx="1376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00" b="1">
                <a:solidFill>
                  <a:schemeClr val="bg1"/>
                </a:solidFill>
              </a:rPr>
              <a:t>unasus.gov.br</a:t>
            </a:r>
          </a:p>
        </p:txBody>
      </p:sp>
      <p:sp>
        <p:nvSpPr>
          <p:cNvPr id="7" name="Espaço Reservado para Texto 10"/>
          <p:cNvSpPr>
            <a:spLocks noGrp="1"/>
          </p:cNvSpPr>
          <p:nvPr>
            <p:ph type="body" sz="quarter" idx="13"/>
          </p:nvPr>
        </p:nvSpPr>
        <p:spPr>
          <a:xfrm>
            <a:off x="191138" y="693143"/>
            <a:ext cx="4398114" cy="35959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00B1F0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3886" y="424916"/>
            <a:ext cx="4398114" cy="432048"/>
          </a:xfrm>
        </p:spPr>
        <p:txBody>
          <a:bodyPr anchor="t">
            <a:normAutofit/>
          </a:bodyPr>
          <a:lstStyle>
            <a:lvl1pPr algn="l">
              <a:defRPr sz="2000"/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4"/>
          </p:nvPr>
        </p:nvSpPr>
        <p:spPr>
          <a:xfrm>
            <a:off x="250825" y="1268413"/>
            <a:ext cx="4321175" cy="4752975"/>
          </a:xfrm>
        </p:spPr>
        <p:txBody>
          <a:bodyPr/>
          <a:lstStyle>
            <a:lvl1pPr>
              <a:defRPr>
                <a:solidFill>
                  <a:srgbClr val="007CA8"/>
                </a:solidFill>
              </a:defRPr>
            </a:lvl1pPr>
            <a:lvl2pPr>
              <a:defRPr>
                <a:solidFill>
                  <a:srgbClr val="007CA8"/>
                </a:solidFill>
              </a:defRPr>
            </a:lvl2pPr>
            <a:lvl3pPr>
              <a:defRPr>
                <a:solidFill>
                  <a:srgbClr val="007CA8"/>
                </a:solidFill>
              </a:defRPr>
            </a:lvl3pPr>
            <a:lvl4pPr>
              <a:defRPr>
                <a:solidFill>
                  <a:srgbClr val="007CA8"/>
                </a:solidFill>
              </a:defRPr>
            </a:lvl4pPr>
            <a:lvl5pPr>
              <a:defRPr>
                <a:solidFill>
                  <a:srgbClr val="007CA8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5"/>
          </p:nvPr>
        </p:nvSpPr>
        <p:spPr>
          <a:xfrm>
            <a:off x="4716463" y="1268413"/>
            <a:ext cx="4176712" cy="4752875"/>
          </a:xfrm>
        </p:spPr>
        <p:txBody>
          <a:bodyPr/>
          <a:lstStyle>
            <a:lvl1pPr>
              <a:defRPr>
                <a:solidFill>
                  <a:srgbClr val="007CA8"/>
                </a:solidFill>
              </a:defRPr>
            </a:lvl1pPr>
            <a:lvl2pPr>
              <a:defRPr>
                <a:solidFill>
                  <a:srgbClr val="007CA8"/>
                </a:solidFill>
              </a:defRPr>
            </a:lvl2pPr>
            <a:lvl3pPr>
              <a:defRPr>
                <a:solidFill>
                  <a:srgbClr val="007CA8"/>
                </a:solidFill>
              </a:defRPr>
            </a:lvl3pPr>
            <a:lvl4pPr>
              <a:defRPr>
                <a:solidFill>
                  <a:srgbClr val="007CA8"/>
                </a:solidFill>
              </a:defRPr>
            </a:lvl4pPr>
            <a:lvl5pPr>
              <a:defRPr>
                <a:solidFill>
                  <a:srgbClr val="007CA8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2" name="Espaço Reservado para Número de Slid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DA21C-80F6-488A-9C04-BF4134A157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0599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8"/>
          <p:cNvCxnSpPr/>
          <p:nvPr userDrawn="1"/>
        </p:nvCxnSpPr>
        <p:spPr>
          <a:xfrm>
            <a:off x="250825" y="1052513"/>
            <a:ext cx="8642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33337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>
            <a:spLocks noChangeArrowheads="1"/>
          </p:cNvSpPr>
          <p:nvPr userDrawn="1"/>
        </p:nvSpPr>
        <p:spPr bwMode="auto">
          <a:xfrm>
            <a:off x="250825" y="6381750"/>
            <a:ext cx="1376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00" b="1">
                <a:solidFill>
                  <a:schemeClr val="bg1"/>
                </a:solidFill>
              </a:rPr>
              <a:t>unasus.gov.br</a:t>
            </a:r>
          </a:p>
        </p:txBody>
      </p:sp>
      <p:sp>
        <p:nvSpPr>
          <p:cNvPr id="7" name="Espaço Reservado para Texto 10"/>
          <p:cNvSpPr>
            <a:spLocks noGrp="1"/>
          </p:cNvSpPr>
          <p:nvPr>
            <p:ph type="body" sz="quarter" idx="13"/>
          </p:nvPr>
        </p:nvSpPr>
        <p:spPr>
          <a:xfrm>
            <a:off x="191138" y="693143"/>
            <a:ext cx="4398114" cy="35959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00B1F0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3886" y="424916"/>
            <a:ext cx="4398114" cy="432048"/>
          </a:xfrm>
        </p:spPr>
        <p:txBody>
          <a:bodyPr anchor="t">
            <a:normAutofit/>
          </a:bodyPr>
          <a:lstStyle>
            <a:lvl1pPr algn="l">
              <a:defRPr sz="2000"/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4"/>
          </p:nvPr>
        </p:nvSpPr>
        <p:spPr>
          <a:xfrm>
            <a:off x="250825" y="1268413"/>
            <a:ext cx="8642350" cy="4321175"/>
          </a:xfrm>
        </p:spPr>
        <p:txBody>
          <a:bodyPr rtlCol="0">
            <a:normAutofit/>
          </a:bodyPr>
          <a:lstStyle>
            <a:lvl1pPr marL="0" indent="0" algn="ctr">
              <a:buNone/>
              <a:defRPr>
                <a:solidFill>
                  <a:srgbClr val="007CA8"/>
                </a:solidFill>
              </a:defRPr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5"/>
          </p:nvPr>
        </p:nvSpPr>
        <p:spPr>
          <a:xfrm>
            <a:off x="250825" y="5732463"/>
            <a:ext cx="8642350" cy="360362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Espaço Reservado para Número de Slid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667BD-D549-4F1E-9368-B8312F4875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856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8"/>
          <p:cNvCxnSpPr/>
          <p:nvPr userDrawn="1"/>
        </p:nvCxnSpPr>
        <p:spPr>
          <a:xfrm>
            <a:off x="250825" y="1052513"/>
            <a:ext cx="8642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33337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>
            <a:spLocks noChangeArrowheads="1"/>
          </p:cNvSpPr>
          <p:nvPr userDrawn="1"/>
        </p:nvSpPr>
        <p:spPr bwMode="auto">
          <a:xfrm>
            <a:off x="250825" y="6381750"/>
            <a:ext cx="1376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00" b="1">
                <a:solidFill>
                  <a:schemeClr val="bg1"/>
                </a:solidFill>
              </a:rPr>
              <a:t>unasus.gov.br</a:t>
            </a:r>
          </a:p>
        </p:txBody>
      </p:sp>
      <p:sp>
        <p:nvSpPr>
          <p:cNvPr id="7" name="Espaço Reservado para Texto 10"/>
          <p:cNvSpPr>
            <a:spLocks noGrp="1"/>
          </p:cNvSpPr>
          <p:nvPr>
            <p:ph type="body" sz="quarter" idx="13"/>
          </p:nvPr>
        </p:nvSpPr>
        <p:spPr>
          <a:xfrm>
            <a:off x="191138" y="693143"/>
            <a:ext cx="4398114" cy="35959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00B1F0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3886" y="424916"/>
            <a:ext cx="4398114" cy="432048"/>
          </a:xfrm>
        </p:spPr>
        <p:txBody>
          <a:bodyPr anchor="t">
            <a:normAutofit/>
          </a:bodyPr>
          <a:lstStyle>
            <a:lvl1pPr algn="l">
              <a:defRPr sz="2000"/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5"/>
          </p:nvPr>
        </p:nvSpPr>
        <p:spPr>
          <a:xfrm>
            <a:off x="250825" y="5732463"/>
            <a:ext cx="8642350" cy="360362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Gráfico 3"/>
          <p:cNvSpPr>
            <a:spLocks noGrp="1"/>
          </p:cNvSpPr>
          <p:nvPr>
            <p:ph type="chart" sz="quarter" idx="16"/>
          </p:nvPr>
        </p:nvSpPr>
        <p:spPr>
          <a:xfrm>
            <a:off x="250825" y="1268413"/>
            <a:ext cx="8642350" cy="4321175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pt-BR" noProof="0"/>
              <a:t>Clique no ícone para adicionar gráfico</a:t>
            </a:r>
            <a:endParaRPr lang="pt-BR" noProof="0" dirty="0"/>
          </a:p>
        </p:txBody>
      </p:sp>
      <p:sp>
        <p:nvSpPr>
          <p:cNvPr id="12" name="Espaço Reservado para Número de Slid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E5570-F7E6-40DF-B1AF-8E076487909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387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8"/>
          <p:cNvCxnSpPr/>
          <p:nvPr userDrawn="1"/>
        </p:nvCxnSpPr>
        <p:spPr>
          <a:xfrm>
            <a:off x="250825" y="1052513"/>
            <a:ext cx="8642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33337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>
            <a:spLocks noChangeArrowheads="1"/>
          </p:cNvSpPr>
          <p:nvPr userDrawn="1"/>
        </p:nvSpPr>
        <p:spPr bwMode="auto">
          <a:xfrm>
            <a:off x="250825" y="6381750"/>
            <a:ext cx="1376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T Sans" panose="020B0503020203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00" b="1">
                <a:solidFill>
                  <a:schemeClr val="bg1"/>
                </a:solidFill>
              </a:rPr>
              <a:t>unasus.gov.br</a:t>
            </a:r>
          </a:p>
        </p:txBody>
      </p:sp>
      <p:sp>
        <p:nvSpPr>
          <p:cNvPr id="7" name="Espaço Reservado para Texto 10"/>
          <p:cNvSpPr>
            <a:spLocks noGrp="1"/>
          </p:cNvSpPr>
          <p:nvPr>
            <p:ph type="body" sz="quarter" idx="13"/>
          </p:nvPr>
        </p:nvSpPr>
        <p:spPr>
          <a:xfrm>
            <a:off x="191138" y="693143"/>
            <a:ext cx="4398114" cy="35959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00B1F0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3886" y="424916"/>
            <a:ext cx="4398114" cy="432048"/>
          </a:xfrm>
        </p:spPr>
        <p:txBody>
          <a:bodyPr anchor="t">
            <a:normAutofit/>
          </a:bodyPr>
          <a:lstStyle>
            <a:lvl1pPr algn="l">
              <a:defRPr sz="2000"/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5"/>
          </p:nvPr>
        </p:nvSpPr>
        <p:spPr>
          <a:xfrm>
            <a:off x="250825" y="5732463"/>
            <a:ext cx="8642350" cy="360362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sz="quarter" idx="16"/>
          </p:nvPr>
        </p:nvSpPr>
        <p:spPr>
          <a:xfrm>
            <a:off x="250825" y="1268413"/>
            <a:ext cx="8642350" cy="4321175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pt-BR" noProof="0"/>
              <a:t>Clique no ícone para adicionar tabela</a:t>
            </a:r>
            <a:endParaRPr lang="pt-BR" noProof="0" dirty="0"/>
          </a:p>
        </p:txBody>
      </p:sp>
      <p:sp>
        <p:nvSpPr>
          <p:cNvPr id="12" name="Espaço Reservado para Número de Slid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76BF3-348D-4BD3-BAFA-807634A3AF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0782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250825" y="274638"/>
            <a:ext cx="8642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250825" y="1700213"/>
            <a:ext cx="864235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75957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PT Sans" pitchFamily="34" charset="0"/>
              </a:defRPr>
            </a:lvl1pPr>
          </a:lstStyle>
          <a:p>
            <a:pPr>
              <a:defRPr/>
            </a:pPr>
            <a:fld id="{9079D673-072F-46F4-927D-8A51E48690D1}" type="slidenum">
              <a:rPr lang="pt-BR"/>
              <a:pPr>
                <a:defRPr/>
              </a:pPr>
              <a:t>‹nº›</a:t>
            </a:fld>
            <a:r>
              <a:rPr lang="pt-BR"/>
              <a:t> </a:t>
            </a:r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2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135DAB"/>
          </a:solidFill>
          <a:latin typeface="PT Sans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35DAB"/>
          </a:solidFill>
          <a:latin typeface="PT Sans" panose="020B05030202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35DAB"/>
          </a:solidFill>
          <a:latin typeface="PT Sans" panose="020B05030202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35DAB"/>
          </a:solidFill>
          <a:latin typeface="PT Sans" panose="020B05030202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35DAB"/>
          </a:solidFill>
          <a:latin typeface="PT Sans" panose="020B0503020203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135DAB"/>
          </a:solidFill>
          <a:latin typeface="PT Sans" panose="020B0503020203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135DAB"/>
          </a:solidFill>
          <a:latin typeface="PT Sans" panose="020B0503020203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135DAB"/>
          </a:solidFill>
          <a:latin typeface="PT Sans" panose="020B0503020203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135DAB"/>
          </a:solidFill>
          <a:latin typeface="PT Sans" panose="020B0503020203020204" pitchFamily="34" charset="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7CA8"/>
          </a:solidFill>
          <a:latin typeface="PT Sans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PT Sans" panose="020B0503020203020204" pitchFamily="34" charset="0"/>
        <a:buChar char="−"/>
        <a:defRPr sz="2000" kern="1200">
          <a:solidFill>
            <a:srgbClr val="007CA8"/>
          </a:solidFill>
          <a:latin typeface="PT Sans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7CA8"/>
          </a:solidFill>
          <a:latin typeface="PT Sans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rgbClr val="007CA8"/>
          </a:solidFill>
          <a:latin typeface="PT Sans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007CA8"/>
          </a:solidFill>
          <a:latin typeface="PT San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F:\Artigos\2016%20CIAED%20ABED\Apresenta&#231;&#227;o%20CIAED\Concluintes%20AD%20-%2014SET16.mp4" TargetMode="External"/><Relationship Id="rId1" Type="http://schemas.microsoft.com/office/2007/relationships/media" Target="file:///F:\Artigos\2016%20CIAED%20ABED\Apresenta&#231;&#227;o%20CIAED\Concluintes%20AD%20-%2014SET16.mp4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6.jpe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Imagem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17" y="908720"/>
            <a:ext cx="4114800" cy="10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0" y="2780928"/>
            <a:ext cx="9144000" cy="587375"/>
          </a:xfrm>
        </p:spPr>
        <p:txBody>
          <a:bodyPr/>
          <a:lstStyle/>
          <a:p>
            <a:pPr eaLnBrk="1" hangingPunct="1"/>
            <a:r>
              <a:rPr lang="pt-BR" altLang="pt-BR" sz="2600" dirty="0"/>
              <a:t>Experiências na validação de recursos educacionais: </a:t>
            </a:r>
            <a:br>
              <a:rPr lang="pt-BR" altLang="pt-BR" sz="2600" dirty="0"/>
            </a:br>
            <a:r>
              <a:rPr lang="en-US" sz="2600" dirty="0" err="1"/>
              <a:t>Programa</a:t>
            </a:r>
            <a:r>
              <a:rPr lang="en-US" sz="2600" dirty="0"/>
              <a:t> </a:t>
            </a:r>
            <a:r>
              <a:rPr lang="en-US" sz="2600" dirty="0" err="1"/>
              <a:t>Multicêntrico</a:t>
            </a:r>
            <a:r>
              <a:rPr lang="en-US" sz="2600" dirty="0"/>
              <a:t> de </a:t>
            </a:r>
            <a:r>
              <a:rPr lang="en-US" sz="2600" dirty="0" err="1"/>
              <a:t>Qualificação</a:t>
            </a:r>
            <a:r>
              <a:rPr lang="en-US" sz="2600" dirty="0"/>
              <a:t> </a:t>
            </a:r>
            <a:br>
              <a:rPr lang="en-US" sz="2600" dirty="0"/>
            </a:br>
            <a:r>
              <a:rPr lang="en-US" sz="2600" dirty="0" err="1"/>
              <a:t>em</a:t>
            </a:r>
            <a:r>
              <a:rPr lang="en-US" sz="2600" dirty="0"/>
              <a:t> </a:t>
            </a:r>
            <a:r>
              <a:rPr lang="en-US" sz="2600" dirty="0" err="1"/>
              <a:t>Atenção</a:t>
            </a:r>
            <a:r>
              <a:rPr lang="en-US" sz="2600" dirty="0"/>
              <a:t> </a:t>
            </a:r>
            <a:r>
              <a:rPr lang="en-US" sz="2600" dirty="0" err="1"/>
              <a:t>Domiciliar</a:t>
            </a:r>
            <a:r>
              <a:rPr lang="en-US" sz="2600" dirty="0"/>
              <a:t> a </a:t>
            </a:r>
            <a:r>
              <a:rPr lang="en-US" sz="2600" dirty="0" err="1"/>
              <a:t>distância</a:t>
            </a:r>
            <a:endParaRPr lang="en-US" altLang="pt-BR" sz="2600" dirty="0"/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1438275" y="4181475"/>
            <a:ext cx="6156325" cy="431800"/>
          </a:xfrm>
          <a:prstGeom prst="rect">
            <a:avLst/>
          </a:prstGeom>
        </p:spPr>
        <p:txBody>
          <a:bodyPr rtlCol="0"/>
          <a:lstStyle>
            <a:lvl1pPr marL="2667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7CA8"/>
                </a:solidFill>
                <a:latin typeface="PT Sans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PT Sans" panose="020B0503020203020204" pitchFamily="34" charset="0"/>
              <a:buChar char="−"/>
              <a:defRPr sz="2000" kern="1200">
                <a:solidFill>
                  <a:srgbClr val="007CA8"/>
                </a:solidFill>
                <a:latin typeface="PT Sans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007CA8"/>
                </a:solidFill>
                <a:latin typeface="PT Sans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rgbClr val="007CA8"/>
                </a:solidFill>
                <a:latin typeface="PT Sans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007CA8"/>
                </a:solidFill>
                <a:latin typeface="PT San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1500" b="1" dirty="0"/>
              <a:t>Leonardo </a:t>
            </a:r>
            <a:r>
              <a:rPr lang="en-US" sz="1500" b="1" dirty="0" err="1"/>
              <a:t>Cançado</a:t>
            </a:r>
            <a:r>
              <a:rPr lang="en-US" sz="1500" b="1" dirty="0"/>
              <a:t> </a:t>
            </a:r>
            <a:r>
              <a:rPr lang="en-US" sz="1500" b="1" dirty="0" err="1"/>
              <a:t>Monteiro</a:t>
            </a:r>
            <a:r>
              <a:rPr lang="en-US" sz="1500" b="1" dirty="0"/>
              <a:t> Savassi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1500" b="1" dirty="0"/>
              <a:t>Editor do </a:t>
            </a:r>
            <a:r>
              <a:rPr lang="en-US" sz="1500" b="1" dirty="0" err="1"/>
              <a:t>Programa</a:t>
            </a:r>
            <a:r>
              <a:rPr lang="en-US" sz="1500" b="1" dirty="0"/>
              <a:t> </a:t>
            </a:r>
            <a:r>
              <a:rPr lang="en-US" sz="1500" b="1" dirty="0" err="1"/>
              <a:t>Multicêntrico</a:t>
            </a:r>
            <a:r>
              <a:rPr lang="en-US" sz="1500" b="1" dirty="0"/>
              <a:t> de </a:t>
            </a:r>
            <a:r>
              <a:rPr lang="en-US" sz="1500" b="1" dirty="0" err="1"/>
              <a:t>Qualificação</a:t>
            </a:r>
            <a:r>
              <a:rPr lang="en-US" sz="1500" b="1" dirty="0"/>
              <a:t> </a:t>
            </a:r>
            <a:br>
              <a:rPr lang="en-US" sz="1500" b="1" dirty="0"/>
            </a:br>
            <a:r>
              <a:rPr lang="en-US" sz="1500" b="1" dirty="0" err="1"/>
              <a:t>em</a:t>
            </a:r>
            <a:r>
              <a:rPr lang="en-US" sz="1500" b="1" dirty="0"/>
              <a:t> </a:t>
            </a:r>
            <a:r>
              <a:rPr lang="en-US" sz="1500" b="1" dirty="0" err="1"/>
              <a:t>Atenção</a:t>
            </a:r>
            <a:r>
              <a:rPr lang="en-US" sz="1500" b="1" dirty="0"/>
              <a:t> </a:t>
            </a:r>
            <a:r>
              <a:rPr lang="en-US" sz="1500" b="1" dirty="0" err="1"/>
              <a:t>Domiciliar</a:t>
            </a:r>
            <a:r>
              <a:rPr lang="en-US" sz="1500" b="1" dirty="0"/>
              <a:t> a </a:t>
            </a:r>
            <a:r>
              <a:rPr lang="en-US" sz="1500" b="1" dirty="0" err="1"/>
              <a:t>distância</a:t>
            </a:r>
            <a:r>
              <a:rPr lang="en-US" sz="1500" b="1" dirty="0"/>
              <a:t> (PMQ-</a:t>
            </a:r>
            <a:r>
              <a:rPr lang="en-US" sz="1500" b="1" dirty="0" err="1"/>
              <a:t>ADd</a:t>
            </a:r>
            <a:r>
              <a:rPr lang="en-US" sz="1500" b="1" dirty="0"/>
              <a:t>)</a:t>
            </a:r>
            <a:endParaRPr lang="pt-BR" sz="1500" b="1" dirty="0"/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pt-BR" sz="1500" b="1" dirty="0"/>
              <a:t>Universidade Aberta do SUS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sz="1050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373216"/>
            <a:ext cx="171147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76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O que é 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68719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Experiência do </a:t>
            </a:r>
            <a:r>
              <a:rPr lang="pt-BR" dirty="0" err="1">
                <a:solidFill>
                  <a:srgbClr val="007CA8"/>
                </a:solidFill>
              </a:rPr>
              <a:t>PMQADd</a:t>
            </a:r>
            <a:r>
              <a:rPr lang="pt-BR" dirty="0">
                <a:solidFill>
                  <a:srgbClr val="007CA8"/>
                </a:solidFill>
              </a:rPr>
              <a:t>: dos ineditismos </a:t>
            </a:r>
          </a:p>
          <a:p>
            <a:r>
              <a:rPr lang="pt-BR" dirty="0" err="1">
                <a:solidFill>
                  <a:srgbClr val="007CA8"/>
                </a:solidFill>
              </a:rPr>
              <a:t>Multi-atores</a:t>
            </a:r>
            <a:r>
              <a:rPr lang="pt-BR" dirty="0">
                <a:solidFill>
                  <a:srgbClr val="007CA8"/>
                </a:solidFill>
              </a:rPr>
              <a:t> e suas multitarefas (CGAD, UNASUS, IES)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r>
              <a:rPr lang="pt-BR" b="1" dirty="0">
                <a:solidFill>
                  <a:srgbClr val="007CA8"/>
                </a:solidFill>
              </a:rPr>
              <a:t>Nas produções em geral para o MS:</a:t>
            </a:r>
          </a:p>
          <a:p>
            <a:endParaRPr lang="pt-BR" sz="1400" dirty="0">
              <a:solidFill>
                <a:srgbClr val="007CA8"/>
              </a:solidFill>
            </a:endParaRPr>
          </a:p>
          <a:p>
            <a:r>
              <a:rPr lang="pt-BR" dirty="0">
                <a:solidFill>
                  <a:srgbClr val="007CA8"/>
                </a:solidFill>
              </a:rPr>
              <a:t>01 ator ministerial          x         01 ator SE UNASUS          x        01 IES produtora </a:t>
            </a:r>
          </a:p>
          <a:p>
            <a:endParaRPr lang="pt-BR" dirty="0">
              <a:solidFill>
                <a:srgbClr val="007CA8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51520" y="4005064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02 atores ministeriais 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pPr algn="ctr"/>
            <a:r>
              <a:rPr lang="pt-BR" dirty="0">
                <a:solidFill>
                  <a:srgbClr val="007CA8"/>
                </a:solidFill>
              </a:rPr>
              <a:t>(4 anos evolução,</a:t>
            </a:r>
            <a:br>
              <a:rPr lang="pt-BR" dirty="0">
                <a:solidFill>
                  <a:srgbClr val="007CA8"/>
                </a:solidFill>
              </a:rPr>
            </a:br>
            <a:r>
              <a:rPr lang="pt-BR" dirty="0">
                <a:solidFill>
                  <a:srgbClr val="007CA8"/>
                </a:solidFill>
              </a:rPr>
              <a:t>transição de governo, </a:t>
            </a:r>
            <a:br>
              <a:rPr lang="pt-BR" dirty="0">
                <a:solidFill>
                  <a:srgbClr val="007CA8"/>
                </a:solidFill>
              </a:rPr>
            </a:br>
            <a:r>
              <a:rPr lang="pt-BR" dirty="0">
                <a:solidFill>
                  <a:srgbClr val="007CA8"/>
                </a:solidFill>
              </a:rPr>
              <a:t>5 Ministros) </a:t>
            </a:r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203848" y="4012029"/>
            <a:ext cx="288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7CA8"/>
                </a:solidFill>
              </a:rPr>
              <a:t>Ao menos 3 </a:t>
            </a:r>
            <a:r>
              <a:rPr lang="pt-BR" dirty="0" err="1">
                <a:solidFill>
                  <a:srgbClr val="007CA8"/>
                </a:solidFill>
              </a:rPr>
              <a:t>D.I.</a:t>
            </a:r>
            <a:r>
              <a:rPr lang="pt-BR" dirty="0">
                <a:solidFill>
                  <a:srgbClr val="007CA8"/>
                </a:solidFill>
              </a:rPr>
              <a:t> </a:t>
            </a:r>
          </a:p>
          <a:p>
            <a:pPr algn="ctr"/>
            <a:endParaRPr lang="pt-BR" dirty="0">
              <a:solidFill>
                <a:srgbClr val="007CA8"/>
              </a:solidFill>
            </a:endParaRPr>
          </a:p>
          <a:p>
            <a:pPr algn="ctr"/>
            <a:r>
              <a:rPr lang="pt-BR" dirty="0">
                <a:solidFill>
                  <a:srgbClr val="007CA8"/>
                </a:solidFill>
              </a:rPr>
              <a:t>(reuniões múltiplas/ simultâneas / datas próximas por todo pais) </a:t>
            </a:r>
          </a:p>
          <a:p>
            <a:pPr algn="ctr"/>
            <a:r>
              <a:rPr lang="pt-BR" dirty="0">
                <a:solidFill>
                  <a:srgbClr val="007CA8"/>
                </a:solidFill>
              </a:rPr>
              <a:t>+ vontade de exercer a Expertise da SE UNASUS até o limite. 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6660232" y="4005064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7CA8"/>
                </a:solidFill>
              </a:rPr>
              <a:t>08 IES Produtoras</a:t>
            </a:r>
          </a:p>
          <a:p>
            <a:pPr algn="ctr"/>
            <a:endParaRPr lang="pt-BR" dirty="0">
              <a:solidFill>
                <a:srgbClr val="007CA8"/>
              </a:solidFill>
            </a:endParaRPr>
          </a:p>
          <a:p>
            <a:pPr algn="ctr"/>
            <a:r>
              <a:rPr lang="pt-BR" dirty="0">
                <a:solidFill>
                  <a:srgbClr val="007CA8"/>
                </a:solidFill>
              </a:rPr>
              <a:t>(Autonomia Universitária)</a:t>
            </a:r>
          </a:p>
          <a:p>
            <a:pPr algn="ctr"/>
            <a:r>
              <a:rPr lang="pt-BR" dirty="0">
                <a:solidFill>
                  <a:srgbClr val="007CA8"/>
                </a:solidFill>
              </a:rPr>
              <a:t>Especificidades</a:t>
            </a:r>
          </a:p>
          <a:p>
            <a:pPr algn="ctr"/>
            <a:r>
              <a:rPr lang="pt-BR" dirty="0">
                <a:solidFill>
                  <a:srgbClr val="007CA8"/>
                </a:solidFill>
              </a:rPr>
              <a:t>Visão de EAD</a:t>
            </a:r>
          </a:p>
          <a:p>
            <a:pPr algn="ctr"/>
            <a:r>
              <a:rPr lang="pt-BR" dirty="0">
                <a:solidFill>
                  <a:srgbClr val="007CA8"/>
                </a:solidFill>
              </a:rPr>
              <a:t>Caminhos institucionais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51520" y="3429000"/>
            <a:ext cx="871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7CA8"/>
                </a:solidFill>
              </a:rPr>
              <a:t>No </a:t>
            </a:r>
            <a:r>
              <a:rPr lang="pt-BR" b="1" dirty="0" err="1">
                <a:solidFill>
                  <a:srgbClr val="007CA8"/>
                </a:solidFill>
              </a:rPr>
              <a:t>PMQADd</a:t>
            </a:r>
            <a:r>
              <a:rPr lang="pt-BR" b="1" dirty="0">
                <a:solidFill>
                  <a:srgbClr val="007CA8"/>
                </a:solidFill>
              </a:rPr>
              <a:t> especificamente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r>
              <a:rPr lang="pt-BR" dirty="0">
                <a:solidFill>
                  <a:srgbClr val="007CA8"/>
                </a:solidFill>
              </a:rPr>
              <a:t>		         +				       +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O que é 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Experiência do </a:t>
            </a:r>
            <a:r>
              <a:rPr lang="pt-BR" dirty="0" err="1">
                <a:solidFill>
                  <a:srgbClr val="007CA8"/>
                </a:solidFill>
              </a:rPr>
              <a:t>PMQADd</a:t>
            </a:r>
            <a:r>
              <a:rPr lang="pt-BR" dirty="0">
                <a:solidFill>
                  <a:srgbClr val="007CA8"/>
                </a:solidFill>
              </a:rPr>
              <a:t>: dos ineditismos 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r>
              <a:rPr lang="pt-BR" b="1" dirty="0">
                <a:solidFill>
                  <a:srgbClr val="007CA8"/>
                </a:solidFill>
              </a:rPr>
              <a:t>Uma proposta...</a:t>
            </a:r>
          </a:p>
          <a:p>
            <a:endParaRPr lang="pt-BR" sz="1400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r>
              <a:rPr lang="pt-BR" dirty="0">
                <a:solidFill>
                  <a:srgbClr val="007CA8"/>
                </a:solidFill>
              </a:rPr>
              <a:t> </a:t>
            </a:r>
            <a:r>
              <a:rPr lang="pt-BR" dirty="0" err="1">
                <a:solidFill>
                  <a:srgbClr val="007CA8"/>
                </a:solidFill>
              </a:rPr>
              <a:t>MOOC-</a:t>
            </a:r>
            <a:r>
              <a:rPr lang="pt-BR" i="1" dirty="0" err="1">
                <a:solidFill>
                  <a:srgbClr val="007CA8"/>
                </a:solidFill>
              </a:rPr>
              <a:t>like</a:t>
            </a:r>
            <a:r>
              <a:rPr lang="pt-BR" dirty="0">
                <a:solidFill>
                  <a:srgbClr val="007CA8"/>
                </a:solidFill>
              </a:rPr>
              <a:t> centrado na Educação Permanente em Saúde (saber-fazer)</a:t>
            </a:r>
          </a:p>
          <a:p>
            <a:pPr>
              <a:buFontTx/>
              <a:buChar char="-"/>
            </a:pPr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r>
              <a:rPr lang="pt-BR" dirty="0">
                <a:solidFill>
                  <a:srgbClr val="007CA8"/>
                </a:solidFill>
              </a:rPr>
              <a:t> Formação em AD para profissionais do SUS no formato EAD</a:t>
            </a:r>
          </a:p>
          <a:p>
            <a:pPr>
              <a:buFontTx/>
              <a:buChar char="-"/>
            </a:pPr>
            <a:endParaRPr lang="pt-BR" sz="2400" dirty="0">
              <a:solidFill>
                <a:srgbClr val="007CA8"/>
              </a:solidFill>
            </a:endParaRPr>
          </a:p>
          <a:p>
            <a:r>
              <a:rPr lang="pt-BR" b="1" dirty="0">
                <a:solidFill>
                  <a:srgbClr val="007CA8"/>
                </a:solidFill>
              </a:rPr>
              <a:t>... em um cenário de:</a:t>
            </a:r>
          </a:p>
          <a:p>
            <a:pPr>
              <a:buFontTx/>
              <a:buChar char="-"/>
            </a:pPr>
            <a:endParaRPr lang="pt-BR" sz="1400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r>
              <a:rPr lang="pt-BR" dirty="0">
                <a:solidFill>
                  <a:srgbClr val="007CA8"/>
                </a:solidFill>
              </a:rPr>
              <a:t> Escassez de formação específica da AD na Graduação (base de competências)</a:t>
            </a:r>
          </a:p>
          <a:p>
            <a:pPr>
              <a:buFontTx/>
              <a:buChar char="-"/>
            </a:pPr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r>
              <a:rPr lang="pt-BR" dirty="0">
                <a:solidFill>
                  <a:srgbClr val="007CA8"/>
                </a:solidFill>
              </a:rPr>
              <a:t> Escassez destes profissionais na Academia (escassez de </a:t>
            </a:r>
            <a:r>
              <a:rPr lang="pt-BR" dirty="0" err="1">
                <a:solidFill>
                  <a:srgbClr val="007CA8"/>
                </a:solidFill>
              </a:rPr>
              <a:t>conteudistas</a:t>
            </a:r>
            <a:r>
              <a:rPr lang="pt-BR" dirty="0">
                <a:solidFill>
                  <a:srgbClr val="007CA8"/>
                </a:solidFill>
              </a:rPr>
              <a:t>)</a:t>
            </a:r>
          </a:p>
          <a:p>
            <a:pPr>
              <a:buFontTx/>
              <a:buChar char="-"/>
            </a:pPr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r>
              <a:rPr lang="pt-BR" dirty="0">
                <a:solidFill>
                  <a:srgbClr val="007CA8"/>
                </a:solidFill>
              </a:rPr>
              <a:t> Ausência da cultura de formação específica de Pós Graduação multiprofissional em AD (poucos cursos, em geral </a:t>
            </a:r>
            <a:r>
              <a:rPr lang="pt-BR" dirty="0" err="1">
                <a:solidFill>
                  <a:srgbClr val="007CA8"/>
                </a:solidFill>
              </a:rPr>
              <a:t>uniprofissionais</a:t>
            </a:r>
            <a:r>
              <a:rPr lang="pt-BR" dirty="0">
                <a:solidFill>
                  <a:srgbClr val="007CA8"/>
                </a:solidFill>
              </a:rPr>
              <a:t>, presenciais e privados)</a:t>
            </a:r>
          </a:p>
        </p:txBody>
      </p:sp>
      <p:sp>
        <p:nvSpPr>
          <p:cNvPr id="7" name="Retângulo 4"/>
          <p:cNvSpPr>
            <a:spLocks noChangeArrowheads="1"/>
          </p:cNvSpPr>
          <p:nvPr/>
        </p:nvSpPr>
        <p:spPr bwMode="auto">
          <a:xfrm>
            <a:off x="3059832" y="5949280"/>
            <a:ext cx="6084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SAVASSI; FRANCO; OLIVEIRA; 2015</a:t>
            </a: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554732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A construção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23528" y="1340768"/>
            <a:ext cx="8543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Experiência do </a:t>
            </a:r>
            <a:r>
              <a:rPr lang="pt-BR" dirty="0" err="1">
                <a:solidFill>
                  <a:srgbClr val="007CA8"/>
                </a:solidFill>
              </a:rPr>
              <a:t>PMQADd</a:t>
            </a:r>
            <a:r>
              <a:rPr lang="pt-BR" dirty="0">
                <a:solidFill>
                  <a:srgbClr val="007CA8"/>
                </a:solidFill>
              </a:rPr>
              <a:t> -  As estratégias pedagógicas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r>
              <a:rPr lang="pt-BR" dirty="0">
                <a:solidFill>
                  <a:srgbClr val="007CA8"/>
                </a:solidFill>
              </a:rPr>
              <a:t>Mapeamento de ações </a:t>
            </a:r>
          </a:p>
          <a:p>
            <a:endParaRPr lang="pt-BR" dirty="0">
              <a:solidFill>
                <a:srgbClr val="007CA8"/>
              </a:solidFill>
            </a:endParaRPr>
          </a:p>
        </p:txBody>
      </p:sp>
      <p:sp>
        <p:nvSpPr>
          <p:cNvPr id="8" name="Retângulo 4"/>
          <p:cNvSpPr>
            <a:spLocks noChangeArrowheads="1"/>
          </p:cNvSpPr>
          <p:nvPr/>
        </p:nvSpPr>
        <p:spPr bwMode="auto">
          <a:xfrm>
            <a:off x="3059832" y="5949280"/>
            <a:ext cx="6084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MOORE; 2008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5436096" y="2276872"/>
            <a:ext cx="3491880" cy="2232248"/>
            <a:chOff x="5220072" y="2132856"/>
            <a:chExt cx="3672408" cy="223224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36096" y="2780928"/>
              <a:ext cx="321945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tângulo de cantos arredondados 9"/>
            <p:cNvSpPr/>
            <p:nvPr/>
          </p:nvSpPr>
          <p:spPr>
            <a:xfrm>
              <a:off x="5220072" y="2132856"/>
              <a:ext cx="3672408" cy="2232248"/>
            </a:xfrm>
            <a:prstGeom prst="round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5508104" y="2276872"/>
              <a:ext cx="3096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accent6">
                      <a:lumMod val="50000"/>
                    </a:schemeClr>
                  </a:solidFill>
                </a:rPr>
                <a:t>Estrutura do curso</a:t>
              </a:r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395536" y="177281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rgbClr val="3D83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919" y="1772816"/>
            <a:ext cx="7070009" cy="444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A construção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23528" y="1340768"/>
            <a:ext cx="85431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Experiência do </a:t>
            </a:r>
            <a:r>
              <a:rPr lang="pt-BR" dirty="0" err="1">
                <a:solidFill>
                  <a:srgbClr val="007CA8"/>
                </a:solidFill>
              </a:rPr>
              <a:t>PMQADd</a:t>
            </a:r>
            <a:r>
              <a:rPr lang="pt-BR" dirty="0">
                <a:solidFill>
                  <a:srgbClr val="007CA8"/>
                </a:solidFill>
              </a:rPr>
              <a:t> -  As estratégias pedagógicas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sz="1000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r>
              <a:rPr lang="pt-BR" dirty="0">
                <a:solidFill>
                  <a:srgbClr val="007CA8"/>
                </a:solidFill>
              </a:rPr>
              <a:t>				Mapeamento de ações </a:t>
            </a:r>
          </a:p>
          <a:p>
            <a:endParaRPr lang="pt-BR" dirty="0">
              <a:solidFill>
                <a:srgbClr val="007CA8"/>
              </a:solidFill>
            </a:endParaRPr>
          </a:p>
        </p:txBody>
      </p:sp>
      <p:sp>
        <p:nvSpPr>
          <p:cNvPr id="8" name="Retângulo 4"/>
          <p:cNvSpPr>
            <a:spLocks noChangeArrowheads="1"/>
          </p:cNvSpPr>
          <p:nvPr/>
        </p:nvSpPr>
        <p:spPr bwMode="auto">
          <a:xfrm>
            <a:off x="3059832" y="5949280"/>
            <a:ext cx="6084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MOORE; 2008</a:t>
            </a: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A construção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23528" y="1340768"/>
            <a:ext cx="8543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Experiência do </a:t>
            </a:r>
            <a:r>
              <a:rPr lang="pt-BR" dirty="0" err="1">
                <a:solidFill>
                  <a:srgbClr val="007CA8"/>
                </a:solidFill>
              </a:rPr>
              <a:t>PMQADd</a:t>
            </a:r>
            <a:r>
              <a:rPr lang="pt-BR" dirty="0">
                <a:solidFill>
                  <a:srgbClr val="007CA8"/>
                </a:solidFill>
              </a:rPr>
              <a:t> -  As estratégias pedagógicas</a:t>
            </a:r>
          </a:p>
          <a:p>
            <a:r>
              <a:rPr lang="pt-BR" dirty="0">
                <a:solidFill>
                  <a:srgbClr val="007CA8"/>
                </a:solidFill>
              </a:rPr>
              <a:t>Mapeamento de ações </a:t>
            </a:r>
          </a:p>
          <a:p>
            <a:endParaRPr lang="pt-BR" dirty="0">
              <a:solidFill>
                <a:srgbClr val="007CA8"/>
              </a:solidFill>
            </a:endParaRPr>
          </a:p>
        </p:txBody>
      </p:sp>
      <p:sp>
        <p:nvSpPr>
          <p:cNvPr id="8" name="Retângulo 4"/>
          <p:cNvSpPr>
            <a:spLocks noChangeArrowheads="1"/>
          </p:cNvSpPr>
          <p:nvPr/>
        </p:nvSpPr>
        <p:spPr bwMode="auto">
          <a:xfrm>
            <a:off x="3059832" y="5949280"/>
            <a:ext cx="6084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MOORE; 2008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988840"/>
            <a:ext cx="9144000" cy="393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A construção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Experiência do </a:t>
            </a:r>
            <a:r>
              <a:rPr lang="pt-BR" dirty="0" err="1">
                <a:solidFill>
                  <a:srgbClr val="007CA8"/>
                </a:solidFill>
              </a:rPr>
              <a:t>PMQADd</a:t>
            </a:r>
            <a:r>
              <a:rPr lang="pt-BR" dirty="0">
                <a:solidFill>
                  <a:srgbClr val="007CA8"/>
                </a:solidFill>
              </a:rPr>
              <a:t> - As estratégias pedagógicas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r>
              <a:rPr lang="pt-BR" dirty="0" err="1">
                <a:solidFill>
                  <a:srgbClr val="007CA8"/>
                </a:solidFill>
              </a:rPr>
              <a:t>Mind</a:t>
            </a:r>
            <a:r>
              <a:rPr lang="pt-BR" dirty="0">
                <a:solidFill>
                  <a:srgbClr val="007CA8"/>
                </a:solidFill>
              </a:rPr>
              <a:t> </a:t>
            </a:r>
            <a:r>
              <a:rPr lang="pt-BR" dirty="0" err="1">
                <a:solidFill>
                  <a:srgbClr val="007CA8"/>
                </a:solidFill>
              </a:rPr>
              <a:t>Maps</a:t>
            </a:r>
            <a:r>
              <a:rPr lang="pt-BR" dirty="0">
                <a:solidFill>
                  <a:srgbClr val="007CA8"/>
                </a:solidFill>
              </a:rPr>
              <a:t>	 				        Construção Reversa </a:t>
            </a:r>
          </a:p>
          <a:p>
            <a:endParaRPr lang="pt-BR" dirty="0">
              <a:solidFill>
                <a:srgbClr val="007CA8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796136" y="2564904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135DAB"/>
                </a:solidFill>
              </a:rPr>
              <a:t>Objetivos de aprendizagem</a:t>
            </a:r>
          </a:p>
        </p:txBody>
      </p:sp>
      <p:sp>
        <p:nvSpPr>
          <p:cNvPr id="10" name="Seta para Baixo 11"/>
          <p:cNvSpPr/>
          <p:nvPr/>
        </p:nvSpPr>
        <p:spPr>
          <a:xfrm>
            <a:off x="7164288" y="3140968"/>
            <a:ext cx="410227" cy="703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5817238" y="3989258"/>
            <a:ext cx="331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135DAB"/>
                </a:solidFill>
              </a:rPr>
              <a:t>Atividades de aprendizagem</a:t>
            </a:r>
          </a:p>
        </p:txBody>
      </p:sp>
      <p:sp>
        <p:nvSpPr>
          <p:cNvPr id="12" name="Seta para Baixo 13"/>
          <p:cNvSpPr/>
          <p:nvPr/>
        </p:nvSpPr>
        <p:spPr>
          <a:xfrm>
            <a:off x="7164288" y="4581128"/>
            <a:ext cx="410227" cy="703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6156176" y="5373216"/>
            <a:ext cx="252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135DAB"/>
                </a:solidFill>
              </a:rPr>
              <a:t>Conteúdo teórico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420888"/>
            <a:ext cx="252028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2420888"/>
            <a:ext cx="295232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ângulo 4"/>
          <p:cNvSpPr>
            <a:spLocks noChangeArrowheads="1"/>
          </p:cNvSpPr>
          <p:nvPr/>
        </p:nvSpPr>
        <p:spPr bwMode="auto">
          <a:xfrm>
            <a:off x="3059832" y="5949280"/>
            <a:ext cx="6084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ALBUQUERQUE; 2014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79512" y="5723964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solidFill>
                  <a:srgbClr val="007CA8"/>
                </a:solidFill>
              </a:rPr>
              <a:t>Mind</a:t>
            </a:r>
            <a:r>
              <a:rPr lang="pt-BR" dirty="0">
                <a:solidFill>
                  <a:srgbClr val="007CA8"/>
                </a:solidFill>
              </a:rPr>
              <a:t> </a:t>
            </a:r>
            <a:r>
              <a:rPr lang="pt-BR" dirty="0" err="1">
                <a:solidFill>
                  <a:srgbClr val="007CA8"/>
                </a:solidFill>
              </a:rPr>
              <a:t>Maps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2348880"/>
            <a:ext cx="5868144" cy="374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A construção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Experiência do </a:t>
            </a:r>
            <a:r>
              <a:rPr lang="pt-BR" dirty="0" err="1">
                <a:solidFill>
                  <a:srgbClr val="007CA8"/>
                </a:solidFill>
              </a:rPr>
              <a:t>PMQADd</a:t>
            </a:r>
            <a:r>
              <a:rPr lang="pt-BR" dirty="0">
                <a:solidFill>
                  <a:srgbClr val="007CA8"/>
                </a:solidFill>
              </a:rPr>
              <a:t> - As estratégias pedagógicas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r>
              <a:rPr lang="pt-BR" dirty="0" err="1">
                <a:solidFill>
                  <a:srgbClr val="007CA8"/>
                </a:solidFill>
              </a:rPr>
              <a:t>Mind</a:t>
            </a:r>
            <a:r>
              <a:rPr lang="pt-BR" dirty="0">
                <a:solidFill>
                  <a:srgbClr val="007CA8"/>
                </a:solidFill>
              </a:rPr>
              <a:t> </a:t>
            </a:r>
            <a:r>
              <a:rPr lang="pt-BR" dirty="0" err="1">
                <a:solidFill>
                  <a:srgbClr val="007CA8"/>
                </a:solidFill>
              </a:rPr>
              <a:t>Maps</a:t>
            </a:r>
            <a:r>
              <a:rPr lang="pt-BR" dirty="0">
                <a:solidFill>
                  <a:srgbClr val="007CA8"/>
                </a:solidFill>
              </a:rPr>
              <a:t>	 				        Construção Reversa </a:t>
            </a:r>
          </a:p>
          <a:p>
            <a:endParaRPr lang="pt-BR" dirty="0">
              <a:solidFill>
                <a:srgbClr val="007CA8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796136" y="2564904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135DAB"/>
                </a:solidFill>
              </a:rPr>
              <a:t>Objetivos de aprendizagem</a:t>
            </a:r>
          </a:p>
        </p:txBody>
      </p:sp>
      <p:sp>
        <p:nvSpPr>
          <p:cNvPr id="10" name="Seta para Baixo 11"/>
          <p:cNvSpPr/>
          <p:nvPr/>
        </p:nvSpPr>
        <p:spPr>
          <a:xfrm>
            <a:off x="7164288" y="3140968"/>
            <a:ext cx="410227" cy="703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5817238" y="3989258"/>
            <a:ext cx="331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135DAB"/>
                </a:solidFill>
              </a:rPr>
              <a:t>Atividades de aprendizagem</a:t>
            </a:r>
          </a:p>
        </p:txBody>
      </p:sp>
      <p:sp>
        <p:nvSpPr>
          <p:cNvPr id="12" name="Seta para Baixo 13"/>
          <p:cNvSpPr/>
          <p:nvPr/>
        </p:nvSpPr>
        <p:spPr>
          <a:xfrm>
            <a:off x="7164288" y="4581128"/>
            <a:ext cx="410227" cy="703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6156176" y="5373216"/>
            <a:ext cx="252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135DAB"/>
                </a:solidFill>
              </a:rPr>
              <a:t>Conteúdo teórico</a:t>
            </a:r>
          </a:p>
        </p:txBody>
      </p:sp>
      <p:sp>
        <p:nvSpPr>
          <p:cNvPr id="16" name="Retângulo 4"/>
          <p:cNvSpPr>
            <a:spLocks noChangeArrowheads="1"/>
          </p:cNvSpPr>
          <p:nvPr/>
        </p:nvSpPr>
        <p:spPr bwMode="auto">
          <a:xfrm>
            <a:off x="3059832" y="5949280"/>
            <a:ext cx="6084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ALBUQUERQUE; 2014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79512" y="5723964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solidFill>
                  <a:srgbClr val="007CA8"/>
                </a:solidFill>
              </a:rPr>
              <a:t>Mind</a:t>
            </a:r>
            <a:r>
              <a:rPr lang="pt-BR" dirty="0">
                <a:solidFill>
                  <a:srgbClr val="007CA8"/>
                </a:solidFill>
              </a:rPr>
              <a:t> </a:t>
            </a:r>
            <a:r>
              <a:rPr lang="pt-BR" dirty="0" err="1">
                <a:solidFill>
                  <a:srgbClr val="007CA8"/>
                </a:solidFill>
              </a:rPr>
              <a:t>Maps</a:t>
            </a:r>
            <a:endParaRPr lang="pt-B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844824"/>
            <a:ext cx="2028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A construção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Experiência do </a:t>
            </a:r>
            <a:r>
              <a:rPr lang="pt-BR" dirty="0" err="1">
                <a:solidFill>
                  <a:srgbClr val="007CA8"/>
                </a:solidFill>
              </a:rPr>
              <a:t>PMQADd</a:t>
            </a:r>
            <a:r>
              <a:rPr lang="pt-BR" dirty="0">
                <a:solidFill>
                  <a:srgbClr val="007CA8"/>
                </a:solidFill>
              </a:rPr>
              <a:t>  - As estratégias de gestão: </a:t>
            </a:r>
            <a:r>
              <a:rPr lang="pt-BR" dirty="0" err="1">
                <a:solidFill>
                  <a:srgbClr val="007CA8"/>
                </a:solidFill>
              </a:rPr>
              <a:t>basecamp</a:t>
            </a:r>
            <a:r>
              <a:rPr lang="pt-BR" dirty="0">
                <a:solidFill>
                  <a:srgbClr val="007CA8"/>
                </a:solidFill>
              </a:rPr>
              <a:t>.					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0937"/>
            <a:ext cx="5725875" cy="575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3094" y="548680"/>
            <a:ext cx="4620906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4"/>
          <p:cNvSpPr>
            <a:spLocks noChangeArrowheads="1"/>
          </p:cNvSpPr>
          <p:nvPr/>
        </p:nvSpPr>
        <p:spPr bwMode="auto">
          <a:xfrm>
            <a:off x="3059832" y="6001543"/>
            <a:ext cx="6084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https://basecamp.com/</a:t>
            </a: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A construção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Experiência do </a:t>
            </a:r>
            <a:r>
              <a:rPr lang="pt-BR" dirty="0" err="1">
                <a:solidFill>
                  <a:srgbClr val="007CA8"/>
                </a:solidFill>
              </a:rPr>
              <a:t>PMQADd</a:t>
            </a:r>
            <a:r>
              <a:rPr lang="pt-BR" dirty="0">
                <a:solidFill>
                  <a:srgbClr val="007CA8"/>
                </a:solidFill>
              </a:rPr>
              <a:t>  - As estratégias de gestão : </a:t>
            </a:r>
            <a:r>
              <a:rPr lang="pt-BR" dirty="0" err="1">
                <a:solidFill>
                  <a:srgbClr val="007CA8"/>
                </a:solidFill>
              </a:rPr>
              <a:t>Trello</a:t>
            </a:r>
            <a:endParaRPr lang="pt-BR" dirty="0">
              <a:solidFill>
                <a:srgbClr val="007CA8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772815"/>
            <a:ext cx="8928000" cy="423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4"/>
          <p:cNvSpPr>
            <a:spLocks noChangeArrowheads="1"/>
          </p:cNvSpPr>
          <p:nvPr/>
        </p:nvSpPr>
        <p:spPr bwMode="auto">
          <a:xfrm>
            <a:off x="3059832" y="6001543"/>
            <a:ext cx="6084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https://trello.com/</a:t>
            </a: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A construção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Experiência do </a:t>
            </a:r>
            <a:r>
              <a:rPr lang="pt-BR" dirty="0" err="1">
                <a:solidFill>
                  <a:srgbClr val="007CA8"/>
                </a:solidFill>
              </a:rPr>
              <a:t>PMQADd</a:t>
            </a:r>
            <a:r>
              <a:rPr lang="pt-BR" dirty="0">
                <a:solidFill>
                  <a:srgbClr val="007CA8"/>
                </a:solidFill>
              </a:rPr>
              <a:t>  - As estratégias de gestão: </a:t>
            </a:r>
            <a:r>
              <a:rPr lang="pt-BR" dirty="0" err="1">
                <a:solidFill>
                  <a:srgbClr val="007CA8"/>
                </a:solidFill>
              </a:rPr>
              <a:t>MindMeister</a:t>
            </a:r>
            <a:r>
              <a:rPr lang="pt-BR" dirty="0">
                <a:solidFill>
                  <a:srgbClr val="007CA8"/>
                </a:solidFill>
              </a:rPr>
              <a:t>/ </a:t>
            </a:r>
            <a:r>
              <a:rPr lang="pt-BR" dirty="0" err="1">
                <a:solidFill>
                  <a:srgbClr val="007CA8"/>
                </a:solidFill>
              </a:rPr>
              <a:t>MeisterTask</a:t>
            </a:r>
            <a:endParaRPr lang="pt-BR" dirty="0">
              <a:solidFill>
                <a:srgbClr val="007CA8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16832"/>
            <a:ext cx="914400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4"/>
          <p:cNvSpPr>
            <a:spLocks noChangeArrowheads="1"/>
          </p:cNvSpPr>
          <p:nvPr/>
        </p:nvSpPr>
        <p:spPr bwMode="auto">
          <a:xfrm>
            <a:off x="3059832" y="6001543"/>
            <a:ext cx="6084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https://www.mindmeister.com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5175" y="5085184"/>
            <a:ext cx="2028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O que é 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7CA8"/>
                </a:solidFill>
              </a:rPr>
              <a:t>Objetivos de hoje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r>
              <a:rPr lang="pt-BR" dirty="0">
                <a:solidFill>
                  <a:srgbClr val="007CA8"/>
                </a:solidFill>
              </a:rPr>
              <a:t> Apresentar o </a:t>
            </a:r>
            <a:r>
              <a:rPr lang="pt-BR" dirty="0" err="1">
                <a:solidFill>
                  <a:srgbClr val="007CA8"/>
                </a:solidFill>
              </a:rPr>
              <a:t>PMQ-ADd</a:t>
            </a:r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r>
              <a:rPr lang="pt-BR" dirty="0">
                <a:solidFill>
                  <a:srgbClr val="007CA8"/>
                </a:solidFill>
              </a:rPr>
              <a:t> Apresentar o itinerário de construção do programa</a:t>
            </a:r>
          </a:p>
          <a:p>
            <a:pPr>
              <a:buFontTx/>
              <a:buChar char="-"/>
            </a:pPr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r>
              <a:rPr lang="pt-BR" dirty="0">
                <a:solidFill>
                  <a:srgbClr val="007CA8"/>
                </a:solidFill>
              </a:rPr>
              <a:t> Apresentar as estratégias de validação</a:t>
            </a:r>
          </a:p>
          <a:p>
            <a:pPr>
              <a:buFontTx/>
              <a:buChar char="-"/>
            </a:pPr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r>
              <a:rPr lang="pt-BR" dirty="0">
                <a:solidFill>
                  <a:srgbClr val="007CA8"/>
                </a:solidFill>
              </a:rPr>
              <a:t> Discutir os aprendizados a partir disto. </a:t>
            </a:r>
          </a:p>
          <a:p>
            <a:endParaRPr lang="pt-BR" dirty="0">
              <a:solidFill>
                <a:srgbClr val="007C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A construção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Experiência do </a:t>
            </a:r>
            <a:r>
              <a:rPr lang="pt-BR" dirty="0" err="1">
                <a:solidFill>
                  <a:srgbClr val="007CA8"/>
                </a:solidFill>
              </a:rPr>
              <a:t>PMQADd</a:t>
            </a:r>
            <a:r>
              <a:rPr lang="pt-BR" dirty="0">
                <a:solidFill>
                  <a:srgbClr val="007CA8"/>
                </a:solidFill>
              </a:rPr>
              <a:t>  - As estratégias de gestão: </a:t>
            </a:r>
            <a:r>
              <a:rPr lang="pt-BR" dirty="0" err="1">
                <a:solidFill>
                  <a:srgbClr val="007CA8"/>
                </a:solidFill>
              </a:rPr>
              <a:t>MindMeister</a:t>
            </a:r>
            <a:r>
              <a:rPr lang="pt-BR" dirty="0">
                <a:solidFill>
                  <a:srgbClr val="007CA8"/>
                </a:solidFill>
              </a:rPr>
              <a:t>/ </a:t>
            </a:r>
            <a:r>
              <a:rPr lang="pt-BR" dirty="0" err="1">
                <a:solidFill>
                  <a:srgbClr val="007CA8"/>
                </a:solidFill>
              </a:rPr>
              <a:t>MeisterTask</a:t>
            </a:r>
            <a:endParaRPr lang="pt-BR" dirty="0">
              <a:solidFill>
                <a:srgbClr val="007CA8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t="10322"/>
          <a:stretch>
            <a:fillRect/>
          </a:stretch>
        </p:blipFill>
        <p:spPr bwMode="auto">
          <a:xfrm>
            <a:off x="0" y="1916832"/>
            <a:ext cx="914400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4"/>
          <p:cNvSpPr>
            <a:spLocks noChangeArrowheads="1"/>
          </p:cNvSpPr>
          <p:nvPr/>
        </p:nvSpPr>
        <p:spPr bwMode="auto">
          <a:xfrm>
            <a:off x="3059832" y="6001543"/>
            <a:ext cx="6084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https://www.meistertask.com</a:t>
            </a: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A construção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Experiência do </a:t>
            </a:r>
            <a:r>
              <a:rPr lang="pt-BR" dirty="0" err="1">
                <a:solidFill>
                  <a:srgbClr val="007CA8"/>
                </a:solidFill>
              </a:rPr>
              <a:t>PMQADd</a:t>
            </a:r>
            <a:r>
              <a:rPr lang="pt-BR" dirty="0">
                <a:solidFill>
                  <a:srgbClr val="007CA8"/>
                </a:solidFill>
              </a:rPr>
              <a:t>  - As estratégias de gestão – Planilha geral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914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08920"/>
            <a:ext cx="9144000" cy="261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708920"/>
            <a:ext cx="9144000" cy="568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4"/>
          <p:cNvSpPr>
            <a:spLocks noChangeArrowheads="1"/>
          </p:cNvSpPr>
          <p:nvPr/>
        </p:nvSpPr>
        <p:spPr bwMode="auto">
          <a:xfrm>
            <a:off x="3059832" y="5949280"/>
            <a:ext cx="6084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UNASUS, 2014</a:t>
            </a:r>
          </a:p>
        </p:txBody>
      </p:sp>
    </p:spTree>
    <p:extLst>
      <p:ext uri="{BB962C8B-B14F-4D97-AF65-F5344CB8AC3E}">
        <p14:creationId xmlns:p14="http://schemas.microsoft.com/office/powerpoint/2010/main" val="347580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A validação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Experiência do </a:t>
            </a:r>
            <a:r>
              <a:rPr lang="pt-BR" dirty="0" err="1">
                <a:solidFill>
                  <a:srgbClr val="007CA8"/>
                </a:solidFill>
              </a:rPr>
              <a:t>PMQADd</a:t>
            </a:r>
            <a:r>
              <a:rPr lang="pt-BR" dirty="0">
                <a:solidFill>
                  <a:srgbClr val="007CA8"/>
                </a:solidFill>
              </a:rPr>
              <a:t>  - As estratégias de gestão – Planilha geral 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2896"/>
            <a:ext cx="9144000" cy="261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r="1113"/>
          <a:stretch>
            <a:fillRect/>
          </a:stretch>
        </p:blipFill>
        <p:spPr bwMode="auto">
          <a:xfrm>
            <a:off x="0" y="1988840"/>
            <a:ext cx="9144000" cy="49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0" y="2492896"/>
            <a:ext cx="216000" cy="262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359624" y="2492896"/>
            <a:ext cx="792000" cy="46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Conector de seta reta 14"/>
          <p:cNvCxnSpPr>
            <a:stCxn id="13" idx="3"/>
          </p:cNvCxnSpPr>
          <p:nvPr/>
        </p:nvCxnSpPr>
        <p:spPr>
          <a:xfrm flipV="1">
            <a:off x="1151624" y="2708920"/>
            <a:ext cx="4536592" cy="1797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7668344" y="2204864"/>
            <a:ext cx="68400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5652120" y="2204864"/>
            <a:ext cx="68400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6660232" y="2204864"/>
            <a:ext cx="68400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359624" y="2924944"/>
            <a:ext cx="79200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de seta reta 20"/>
          <p:cNvCxnSpPr/>
          <p:nvPr/>
        </p:nvCxnSpPr>
        <p:spPr>
          <a:xfrm>
            <a:off x="1151528" y="3068960"/>
            <a:ext cx="450059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/>
          <p:cNvSpPr/>
          <p:nvPr/>
        </p:nvSpPr>
        <p:spPr>
          <a:xfrm>
            <a:off x="359624" y="3140968"/>
            <a:ext cx="79200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4" name="Conector de seta reta 23"/>
          <p:cNvCxnSpPr/>
          <p:nvPr/>
        </p:nvCxnSpPr>
        <p:spPr>
          <a:xfrm>
            <a:off x="1151528" y="3284984"/>
            <a:ext cx="450059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/>
          <p:cNvSpPr/>
          <p:nvPr/>
        </p:nvSpPr>
        <p:spPr>
          <a:xfrm>
            <a:off x="359624" y="3356992"/>
            <a:ext cx="79200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6" name="Conector de seta reta 25"/>
          <p:cNvCxnSpPr/>
          <p:nvPr/>
        </p:nvCxnSpPr>
        <p:spPr>
          <a:xfrm>
            <a:off x="1151528" y="3501008"/>
            <a:ext cx="450059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26"/>
          <p:cNvSpPr/>
          <p:nvPr/>
        </p:nvSpPr>
        <p:spPr>
          <a:xfrm>
            <a:off x="359624" y="3645024"/>
            <a:ext cx="79200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8" name="Conector de seta reta 27"/>
          <p:cNvCxnSpPr/>
          <p:nvPr/>
        </p:nvCxnSpPr>
        <p:spPr>
          <a:xfrm>
            <a:off x="1151528" y="3789040"/>
            <a:ext cx="450059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28"/>
          <p:cNvSpPr/>
          <p:nvPr/>
        </p:nvSpPr>
        <p:spPr>
          <a:xfrm>
            <a:off x="359624" y="4005064"/>
            <a:ext cx="792000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0" name="Conector de seta reta 29"/>
          <p:cNvCxnSpPr/>
          <p:nvPr/>
        </p:nvCxnSpPr>
        <p:spPr>
          <a:xfrm>
            <a:off x="1151528" y="4149080"/>
            <a:ext cx="450059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ângulo 30"/>
          <p:cNvSpPr/>
          <p:nvPr/>
        </p:nvSpPr>
        <p:spPr>
          <a:xfrm>
            <a:off x="359624" y="4293096"/>
            <a:ext cx="792000" cy="18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2" name="Conector de seta reta 31"/>
          <p:cNvCxnSpPr/>
          <p:nvPr/>
        </p:nvCxnSpPr>
        <p:spPr>
          <a:xfrm>
            <a:off x="1151528" y="4437112"/>
            <a:ext cx="450059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 32"/>
          <p:cNvSpPr/>
          <p:nvPr/>
        </p:nvSpPr>
        <p:spPr>
          <a:xfrm>
            <a:off x="359624" y="4509120"/>
            <a:ext cx="79200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4" name="Conector de seta reta 33"/>
          <p:cNvCxnSpPr/>
          <p:nvPr/>
        </p:nvCxnSpPr>
        <p:spPr>
          <a:xfrm>
            <a:off x="1151528" y="4653136"/>
            <a:ext cx="450059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ângulo 34"/>
          <p:cNvSpPr/>
          <p:nvPr/>
        </p:nvSpPr>
        <p:spPr>
          <a:xfrm>
            <a:off x="359624" y="4725144"/>
            <a:ext cx="792000" cy="18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6" name="Conector de seta reta 35"/>
          <p:cNvCxnSpPr/>
          <p:nvPr/>
        </p:nvCxnSpPr>
        <p:spPr>
          <a:xfrm>
            <a:off x="1151528" y="4869160"/>
            <a:ext cx="450059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36"/>
          <p:cNvSpPr/>
          <p:nvPr/>
        </p:nvSpPr>
        <p:spPr>
          <a:xfrm>
            <a:off x="359624" y="4941168"/>
            <a:ext cx="792000" cy="1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8" name="Conector de seta reta 37"/>
          <p:cNvCxnSpPr/>
          <p:nvPr/>
        </p:nvCxnSpPr>
        <p:spPr>
          <a:xfrm>
            <a:off x="1151528" y="5013176"/>
            <a:ext cx="450059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ângulo 4"/>
          <p:cNvSpPr>
            <a:spLocks noChangeArrowheads="1"/>
          </p:cNvSpPr>
          <p:nvPr/>
        </p:nvSpPr>
        <p:spPr bwMode="auto">
          <a:xfrm>
            <a:off x="3059832" y="6001543"/>
            <a:ext cx="6084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UNASUS, 2014</a:t>
            </a: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500"/>
                            </p:stCondLst>
                            <p:childTnLst>
                              <p:par>
                                <p:cTn id="9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A validação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Processos </a:t>
            </a:r>
            <a:r>
              <a:rPr lang="pt-BR" dirty="0" err="1">
                <a:solidFill>
                  <a:srgbClr val="007CA8"/>
                </a:solidFill>
              </a:rPr>
              <a:t>validatórios</a:t>
            </a:r>
            <a:r>
              <a:rPr lang="pt-BR" dirty="0">
                <a:solidFill>
                  <a:srgbClr val="007CA8"/>
                </a:solidFill>
              </a:rPr>
              <a:t>: “Encontros de 3 atores” e os desafios para a validação</a:t>
            </a:r>
          </a:p>
          <a:p>
            <a:endParaRPr lang="pt-BR" dirty="0">
              <a:solidFill>
                <a:srgbClr val="007CA8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79512" y="1988840"/>
            <a:ext cx="2088232" cy="715089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Temática pouco explorada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411760" y="1988840"/>
            <a:ext cx="2088232" cy="715089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Pouca inserção na graduação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788024" y="1988840"/>
            <a:ext cx="2088232" cy="715089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Desafios inéditos da construção</a:t>
            </a:r>
          </a:p>
        </p:txBody>
      </p:sp>
      <p:sp>
        <p:nvSpPr>
          <p:cNvPr id="12" name="Chave direita 11"/>
          <p:cNvSpPr/>
          <p:nvPr/>
        </p:nvSpPr>
        <p:spPr>
          <a:xfrm rot="5400000">
            <a:off x="2195736" y="692696"/>
            <a:ext cx="288032" cy="432048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1043608" y="3068960"/>
            <a:ext cx="2592288" cy="715089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Escassez de </a:t>
            </a:r>
            <a:r>
              <a:rPr lang="pt-BR" dirty="0" err="1"/>
              <a:t>conteudistas</a:t>
            </a:r>
            <a:r>
              <a:rPr lang="pt-BR" dirty="0"/>
              <a:t> nas IES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948264" y="1988840"/>
            <a:ext cx="2088232" cy="715089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Desafios relativos  “</a:t>
            </a:r>
            <a:r>
              <a:rPr lang="pt-BR" dirty="0" err="1"/>
              <a:t>multi-multismo</a:t>
            </a:r>
            <a:r>
              <a:rPr lang="pt-BR" dirty="0"/>
              <a:t>”</a:t>
            </a:r>
          </a:p>
        </p:txBody>
      </p:sp>
      <p:sp>
        <p:nvSpPr>
          <p:cNvPr id="15" name="Chave direita 14"/>
          <p:cNvSpPr/>
          <p:nvPr/>
        </p:nvSpPr>
        <p:spPr>
          <a:xfrm rot="5400000">
            <a:off x="6732240" y="692696"/>
            <a:ext cx="288032" cy="432048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5580112" y="3068960"/>
            <a:ext cx="2592288" cy="715089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Perfil específico de produtores nas IES</a:t>
            </a:r>
          </a:p>
        </p:txBody>
      </p:sp>
      <p:cxnSp>
        <p:nvCxnSpPr>
          <p:cNvPr id="18" name="Conector de seta reta 17"/>
          <p:cNvCxnSpPr/>
          <p:nvPr/>
        </p:nvCxnSpPr>
        <p:spPr>
          <a:xfrm>
            <a:off x="2339752" y="3861048"/>
            <a:ext cx="0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>
            <a:off x="6876256" y="3861048"/>
            <a:ext cx="0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1043608" y="4293096"/>
            <a:ext cx="2592288" cy="715089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Papel da CGAD na construção dos cursos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5508104" y="4298087"/>
            <a:ext cx="2736304" cy="715089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Papel da SEUNASUS na produção dos cursos</a:t>
            </a:r>
          </a:p>
        </p:txBody>
      </p:sp>
      <p:sp>
        <p:nvSpPr>
          <p:cNvPr id="23" name="Chave direita 22"/>
          <p:cNvSpPr/>
          <p:nvPr/>
        </p:nvSpPr>
        <p:spPr>
          <a:xfrm rot="5400000">
            <a:off x="4535996" y="1520788"/>
            <a:ext cx="288032" cy="727280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2267744" y="5445224"/>
            <a:ext cx="4752528" cy="715089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Interseção + sobreposição funções 3 atores institucionais (SEUNASUS, CGAD, IES)</a:t>
            </a:r>
          </a:p>
        </p:txBody>
      </p:sp>
      <p:sp>
        <p:nvSpPr>
          <p:cNvPr id="25" name="Retângulo 4"/>
          <p:cNvSpPr>
            <a:spLocks noChangeArrowheads="1"/>
          </p:cNvSpPr>
          <p:nvPr/>
        </p:nvSpPr>
        <p:spPr bwMode="auto">
          <a:xfrm>
            <a:off x="3059832" y="6001543"/>
            <a:ext cx="6084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UNASUS, 2014</a:t>
            </a: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A validação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Processos </a:t>
            </a:r>
            <a:r>
              <a:rPr lang="pt-BR" dirty="0" err="1">
                <a:solidFill>
                  <a:srgbClr val="007CA8"/>
                </a:solidFill>
              </a:rPr>
              <a:t>validatórios</a:t>
            </a:r>
            <a:r>
              <a:rPr lang="pt-BR" dirty="0">
                <a:solidFill>
                  <a:srgbClr val="007CA8"/>
                </a:solidFill>
              </a:rPr>
              <a:t>: especificidades</a:t>
            </a:r>
          </a:p>
          <a:p>
            <a:endParaRPr lang="pt-BR" dirty="0">
              <a:solidFill>
                <a:srgbClr val="007CA8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3528" y="1988840"/>
            <a:ext cx="2088232" cy="715089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Produtos intermediários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059832" y="2948369"/>
            <a:ext cx="2592288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Roteiro Didático</a:t>
            </a:r>
          </a:p>
        </p:txBody>
      </p:sp>
      <p:sp>
        <p:nvSpPr>
          <p:cNvPr id="20" name="Chave esquerda 19"/>
          <p:cNvSpPr/>
          <p:nvPr/>
        </p:nvSpPr>
        <p:spPr>
          <a:xfrm>
            <a:off x="2555776" y="1916832"/>
            <a:ext cx="360040" cy="3528392"/>
          </a:xfrm>
          <a:prstGeom prst="leftBrace">
            <a:avLst>
              <a:gd name="adj1" fmla="val 8333"/>
              <a:gd name="adj2" fmla="val 123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3059832" y="3933056"/>
            <a:ext cx="2592288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“Protótipo”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3059832" y="3429000"/>
            <a:ext cx="2592288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Conteúdo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3059832" y="4437112"/>
            <a:ext cx="2592288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Módulo Navegável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3059832" y="4941168"/>
            <a:ext cx="2592288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Curso Navegável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3059832" y="1916832"/>
            <a:ext cx="2592288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Mapa de objetivos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3059832" y="2444313"/>
            <a:ext cx="2592288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Roteiro Midiático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323528" y="5589240"/>
            <a:ext cx="2088232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Final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3059832" y="5589240"/>
            <a:ext cx="2808312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Curso ajustado/ validado</a:t>
            </a:r>
          </a:p>
        </p:txBody>
      </p:sp>
      <p:cxnSp>
        <p:nvCxnSpPr>
          <p:cNvPr id="34" name="Conector angulado 33"/>
          <p:cNvCxnSpPr/>
          <p:nvPr/>
        </p:nvCxnSpPr>
        <p:spPr>
          <a:xfrm flipV="1">
            <a:off x="5868144" y="2205264"/>
            <a:ext cx="1080000" cy="3600000"/>
          </a:xfrm>
          <a:prstGeom prst="bent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/>
          <p:cNvSpPr txBox="1"/>
          <p:nvPr/>
        </p:nvSpPr>
        <p:spPr>
          <a:xfrm>
            <a:off x="6948264" y="2012265"/>
            <a:ext cx="2088232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Lançamento</a:t>
            </a:r>
          </a:p>
        </p:txBody>
      </p:sp>
      <p:cxnSp>
        <p:nvCxnSpPr>
          <p:cNvPr id="41" name="Conector de seta reta 40"/>
          <p:cNvCxnSpPr/>
          <p:nvPr/>
        </p:nvCxnSpPr>
        <p:spPr>
          <a:xfrm>
            <a:off x="7884368" y="2564904"/>
            <a:ext cx="0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/>
          <p:cNvSpPr txBox="1"/>
          <p:nvPr/>
        </p:nvSpPr>
        <p:spPr>
          <a:xfrm>
            <a:off x="6876256" y="2996952"/>
            <a:ext cx="2088232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Divulgação</a:t>
            </a:r>
          </a:p>
        </p:txBody>
      </p:sp>
      <p:cxnSp>
        <p:nvCxnSpPr>
          <p:cNvPr id="43" name="Conector de seta reta 42"/>
          <p:cNvCxnSpPr/>
          <p:nvPr/>
        </p:nvCxnSpPr>
        <p:spPr>
          <a:xfrm>
            <a:off x="7884368" y="3573016"/>
            <a:ext cx="0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/>
          <p:cNvSpPr txBox="1"/>
          <p:nvPr/>
        </p:nvSpPr>
        <p:spPr>
          <a:xfrm>
            <a:off x="6876256" y="4077072"/>
            <a:ext cx="2088232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Oferta</a:t>
            </a:r>
          </a:p>
        </p:txBody>
      </p:sp>
      <p:sp>
        <p:nvSpPr>
          <p:cNvPr id="46" name="Retângulo 4"/>
          <p:cNvSpPr>
            <a:spLocks noChangeArrowheads="1"/>
          </p:cNvSpPr>
          <p:nvPr/>
        </p:nvSpPr>
        <p:spPr bwMode="auto">
          <a:xfrm>
            <a:off x="3059832" y="6001543"/>
            <a:ext cx="6084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UNASUS, 2014</a:t>
            </a: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20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0" grpId="0" animBg="1"/>
      <p:bldP spid="42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A validação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Processos </a:t>
            </a:r>
            <a:r>
              <a:rPr lang="pt-BR" dirty="0" err="1">
                <a:solidFill>
                  <a:srgbClr val="007CA8"/>
                </a:solidFill>
              </a:rPr>
              <a:t>validatórios</a:t>
            </a:r>
            <a:r>
              <a:rPr lang="pt-BR" dirty="0">
                <a:solidFill>
                  <a:srgbClr val="007CA8"/>
                </a:solidFill>
              </a:rPr>
              <a:t>: apontamentos</a:t>
            </a:r>
          </a:p>
          <a:p>
            <a:endParaRPr lang="pt-BR" dirty="0">
              <a:solidFill>
                <a:srgbClr val="007CA8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3528" y="1988840"/>
            <a:ext cx="2088232" cy="715089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Produtos intermediários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059832" y="2948369"/>
            <a:ext cx="2592288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Roteiro Didático</a:t>
            </a:r>
          </a:p>
        </p:txBody>
      </p:sp>
      <p:sp>
        <p:nvSpPr>
          <p:cNvPr id="20" name="Chave esquerda 19"/>
          <p:cNvSpPr/>
          <p:nvPr/>
        </p:nvSpPr>
        <p:spPr>
          <a:xfrm>
            <a:off x="2555776" y="1916832"/>
            <a:ext cx="360040" cy="3528392"/>
          </a:xfrm>
          <a:prstGeom prst="leftBrace">
            <a:avLst>
              <a:gd name="adj1" fmla="val 8333"/>
              <a:gd name="adj2" fmla="val 123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3059832" y="3933056"/>
            <a:ext cx="2592288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“Protótipo”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3059832" y="3429000"/>
            <a:ext cx="2592288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Conteúdo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3059832" y="4437112"/>
            <a:ext cx="2592288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Módulo Navegável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3059832" y="4941168"/>
            <a:ext cx="2592288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Curso Navegável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3059832" y="1916832"/>
            <a:ext cx="2592288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Mapa de objetivos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3059832" y="2444313"/>
            <a:ext cx="2592288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Roteiro Midiático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323528" y="5589240"/>
            <a:ext cx="2088232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Final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3059832" y="5589240"/>
            <a:ext cx="2808312" cy="408623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Curso ajustado/ validado</a:t>
            </a:r>
          </a:p>
        </p:txBody>
      </p:sp>
      <p:sp>
        <p:nvSpPr>
          <p:cNvPr id="46" name="Retângulo 4"/>
          <p:cNvSpPr>
            <a:spLocks noChangeArrowheads="1"/>
          </p:cNvSpPr>
          <p:nvPr/>
        </p:nvSpPr>
        <p:spPr bwMode="auto">
          <a:xfrm>
            <a:off x="3059832" y="6001543"/>
            <a:ext cx="6084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UNASUS, 2014</a:t>
            </a:r>
          </a:p>
        </p:txBody>
      </p:sp>
      <p:cxnSp>
        <p:nvCxnSpPr>
          <p:cNvPr id="33" name="Conector de seta reta 32"/>
          <p:cNvCxnSpPr/>
          <p:nvPr/>
        </p:nvCxnSpPr>
        <p:spPr>
          <a:xfrm>
            <a:off x="5652120" y="2132856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ixaDeTexto 34"/>
          <p:cNvSpPr txBox="1"/>
          <p:nvPr/>
        </p:nvSpPr>
        <p:spPr>
          <a:xfrm>
            <a:off x="6228184" y="1700808"/>
            <a:ext cx="2592288" cy="715089"/>
          </a:xfrm>
          <a:prstGeom prst="flowChartAlternateProcess">
            <a:avLst/>
          </a:prstGeom>
          <a:noFill/>
          <a:ln w="28575">
            <a:solidFill>
              <a:srgbClr val="135D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solidFill>
                  <a:srgbClr val="0E5EE0"/>
                </a:solidFill>
              </a:rPr>
              <a:t>Pactuação</a:t>
            </a:r>
            <a:r>
              <a:rPr lang="pt-BR" dirty="0">
                <a:solidFill>
                  <a:srgbClr val="0E5EE0"/>
                </a:solidFill>
              </a:rPr>
              <a:t> Conjunta</a:t>
            </a:r>
          </a:p>
          <a:p>
            <a:pPr algn="ctr"/>
            <a:r>
              <a:rPr lang="pt-BR" dirty="0">
                <a:solidFill>
                  <a:srgbClr val="0E5EE0"/>
                </a:solidFill>
              </a:rPr>
              <a:t>3 atores(Oficina)</a:t>
            </a:r>
          </a:p>
        </p:txBody>
      </p:sp>
      <p:cxnSp>
        <p:nvCxnSpPr>
          <p:cNvPr id="36" name="Conector de seta reta 35"/>
          <p:cNvCxnSpPr/>
          <p:nvPr/>
        </p:nvCxnSpPr>
        <p:spPr>
          <a:xfrm>
            <a:off x="5724128" y="3645024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/>
          <p:cNvSpPr txBox="1"/>
          <p:nvPr/>
        </p:nvSpPr>
        <p:spPr>
          <a:xfrm>
            <a:off x="6228184" y="3284984"/>
            <a:ext cx="2592288" cy="715089"/>
          </a:xfrm>
          <a:prstGeom prst="flowChartAlternateProcess">
            <a:avLst/>
          </a:prstGeom>
          <a:noFill/>
          <a:ln w="28575">
            <a:solidFill>
              <a:srgbClr val="135D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E5EE0"/>
                </a:solidFill>
              </a:rPr>
              <a:t>Discussão contínua</a:t>
            </a:r>
          </a:p>
          <a:p>
            <a:pPr algn="ctr"/>
            <a:r>
              <a:rPr lang="pt-BR" dirty="0">
                <a:solidFill>
                  <a:srgbClr val="0E5EE0"/>
                </a:solidFill>
              </a:rPr>
              <a:t>3 atores (</a:t>
            </a:r>
            <a:r>
              <a:rPr lang="pt-BR" dirty="0" err="1">
                <a:solidFill>
                  <a:srgbClr val="0E5EE0"/>
                </a:solidFill>
              </a:rPr>
              <a:t>Basecamp</a:t>
            </a:r>
            <a:r>
              <a:rPr lang="pt-BR" dirty="0">
                <a:solidFill>
                  <a:srgbClr val="0E5EE0"/>
                </a:solidFill>
              </a:rPr>
              <a:t>)</a:t>
            </a:r>
          </a:p>
        </p:txBody>
      </p:sp>
      <p:sp>
        <p:nvSpPr>
          <p:cNvPr id="38" name="Chave direita 37"/>
          <p:cNvSpPr/>
          <p:nvPr/>
        </p:nvSpPr>
        <p:spPr>
          <a:xfrm>
            <a:off x="5724128" y="2348880"/>
            <a:ext cx="432048" cy="108012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aixaDeTexto 38"/>
          <p:cNvSpPr txBox="1"/>
          <p:nvPr/>
        </p:nvSpPr>
        <p:spPr>
          <a:xfrm>
            <a:off x="6228184" y="2492896"/>
            <a:ext cx="2592288" cy="715089"/>
          </a:xfrm>
          <a:prstGeom prst="flowChartAlternateProcess">
            <a:avLst/>
          </a:prstGeom>
          <a:noFill/>
          <a:ln w="28575">
            <a:solidFill>
              <a:srgbClr val="135D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E5EE0"/>
                </a:solidFill>
              </a:rPr>
              <a:t>Entrega de arquivo na SE UNASUS</a:t>
            </a:r>
          </a:p>
        </p:txBody>
      </p:sp>
      <p:sp>
        <p:nvSpPr>
          <p:cNvPr id="45" name="Chave direita 44"/>
          <p:cNvSpPr/>
          <p:nvPr/>
        </p:nvSpPr>
        <p:spPr>
          <a:xfrm>
            <a:off x="5652120" y="3861048"/>
            <a:ext cx="432048" cy="108012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CaixaDeTexto 46"/>
          <p:cNvSpPr txBox="1"/>
          <p:nvPr/>
        </p:nvSpPr>
        <p:spPr>
          <a:xfrm>
            <a:off x="6228184" y="4077072"/>
            <a:ext cx="2592288" cy="715089"/>
          </a:xfrm>
          <a:prstGeom prst="flowChartAlternateProcess">
            <a:avLst/>
          </a:prstGeom>
          <a:noFill/>
          <a:ln w="28575">
            <a:solidFill>
              <a:srgbClr val="135D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solidFill>
                  <a:srgbClr val="0E5EE0"/>
                </a:solidFill>
              </a:rPr>
              <a:t>Pactuação</a:t>
            </a:r>
            <a:r>
              <a:rPr lang="pt-BR" dirty="0">
                <a:solidFill>
                  <a:srgbClr val="0E5EE0"/>
                </a:solidFill>
              </a:rPr>
              <a:t> Conjunta</a:t>
            </a:r>
          </a:p>
          <a:p>
            <a:pPr algn="ctr"/>
            <a:r>
              <a:rPr lang="pt-BR" dirty="0">
                <a:solidFill>
                  <a:srgbClr val="0E5EE0"/>
                </a:solidFill>
              </a:rPr>
              <a:t>3 atores(Oficina)</a:t>
            </a:r>
          </a:p>
        </p:txBody>
      </p:sp>
      <p:sp>
        <p:nvSpPr>
          <p:cNvPr id="48" name="Chave direita 47"/>
          <p:cNvSpPr/>
          <p:nvPr/>
        </p:nvSpPr>
        <p:spPr>
          <a:xfrm>
            <a:off x="5724128" y="5013176"/>
            <a:ext cx="432048" cy="108012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CaixaDeTexto 48"/>
          <p:cNvSpPr txBox="1"/>
          <p:nvPr/>
        </p:nvSpPr>
        <p:spPr>
          <a:xfrm>
            <a:off x="6228184" y="5085184"/>
            <a:ext cx="2592288" cy="715089"/>
          </a:xfrm>
          <a:prstGeom prst="flowChartAlternateProcess">
            <a:avLst/>
          </a:prstGeom>
          <a:noFill/>
          <a:ln w="28575">
            <a:solidFill>
              <a:srgbClr val="135D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solidFill>
                  <a:srgbClr val="0E5EE0"/>
                </a:solidFill>
              </a:rPr>
              <a:t>Pactuação</a:t>
            </a:r>
            <a:r>
              <a:rPr lang="pt-BR" dirty="0">
                <a:solidFill>
                  <a:srgbClr val="0E5EE0"/>
                </a:solidFill>
              </a:rPr>
              <a:t> Conjunta</a:t>
            </a:r>
          </a:p>
          <a:p>
            <a:pPr algn="ctr"/>
            <a:r>
              <a:rPr lang="pt-BR" dirty="0">
                <a:solidFill>
                  <a:srgbClr val="0E5EE0"/>
                </a:solidFill>
              </a:rPr>
              <a:t>3 atores(Oficina)</a:t>
            </a: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 animBg="1"/>
      <p:bldP spid="39" grpId="0" animBg="1"/>
      <p:bldP spid="45" grpId="0" animBg="1"/>
      <p:bldP spid="47" grpId="0" animBg="1"/>
      <p:bldP spid="48" grpId="0" animBg="1"/>
      <p:bldP spid="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A validação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23528" y="2204864"/>
            <a:ext cx="854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E5EE0"/>
                </a:solidFill>
              </a:rPr>
              <a:t>Nestes “Encontros de 3 atores”</a:t>
            </a:r>
          </a:p>
        </p:txBody>
      </p:sp>
      <p:sp>
        <p:nvSpPr>
          <p:cNvPr id="11" name="Retângulo 4"/>
          <p:cNvSpPr>
            <a:spLocks noChangeArrowheads="1"/>
          </p:cNvSpPr>
          <p:nvPr/>
        </p:nvSpPr>
        <p:spPr bwMode="auto">
          <a:xfrm>
            <a:off x="3059832" y="6001543"/>
            <a:ext cx="6084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UNASUS, 2016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203848" y="1340768"/>
            <a:ext cx="2592288" cy="715089"/>
          </a:xfrm>
          <a:prstGeom prst="flowChartAlternateProcess">
            <a:avLst/>
          </a:prstGeom>
          <a:noFill/>
          <a:ln w="28575">
            <a:solidFill>
              <a:srgbClr val="135D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solidFill>
                  <a:srgbClr val="0E5EE0"/>
                </a:solidFill>
              </a:rPr>
              <a:t>Pactuação</a:t>
            </a:r>
            <a:r>
              <a:rPr lang="pt-BR" dirty="0">
                <a:solidFill>
                  <a:srgbClr val="0E5EE0"/>
                </a:solidFill>
              </a:rPr>
              <a:t> Conjunta</a:t>
            </a:r>
          </a:p>
          <a:p>
            <a:pPr algn="ctr"/>
            <a:r>
              <a:rPr lang="pt-BR" dirty="0">
                <a:solidFill>
                  <a:srgbClr val="0E5EE0"/>
                </a:solidFill>
              </a:rPr>
              <a:t>3 atores (Oficina)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51520" y="2924944"/>
            <a:ext cx="2592288" cy="408623"/>
          </a:xfrm>
          <a:prstGeom prst="flowChartAlternateProcess">
            <a:avLst/>
          </a:prstGeom>
          <a:noFill/>
          <a:ln w="28575">
            <a:solidFill>
              <a:srgbClr val="135D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E5EE0"/>
                </a:solidFill>
              </a:rPr>
              <a:t>Demandante (MS)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275856" y="2924944"/>
            <a:ext cx="2736304" cy="408623"/>
          </a:xfrm>
          <a:prstGeom prst="flowChartAlternateProcess">
            <a:avLst/>
          </a:prstGeom>
          <a:noFill/>
          <a:ln w="28575">
            <a:solidFill>
              <a:srgbClr val="135D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E5EE0"/>
                </a:solidFill>
              </a:rPr>
              <a:t>Mediador SE UNASUS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300192" y="2924944"/>
            <a:ext cx="2592288" cy="408623"/>
          </a:xfrm>
          <a:prstGeom prst="flowChartAlternateProcess">
            <a:avLst/>
          </a:prstGeom>
          <a:noFill/>
          <a:ln w="28575">
            <a:solidFill>
              <a:srgbClr val="135D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E5EE0"/>
                </a:solidFill>
              </a:rPr>
              <a:t>IES Produtora</a:t>
            </a:r>
          </a:p>
        </p:txBody>
      </p:sp>
      <p:cxnSp>
        <p:nvCxnSpPr>
          <p:cNvPr id="12" name="Conector angulado 11"/>
          <p:cNvCxnSpPr/>
          <p:nvPr/>
        </p:nvCxnSpPr>
        <p:spPr>
          <a:xfrm rot="16200000" flipH="1">
            <a:off x="3815680" y="1233184"/>
            <a:ext cx="1728000" cy="5976000"/>
          </a:xfrm>
          <a:prstGeom prst="bentConnector3">
            <a:avLst>
              <a:gd name="adj1" fmla="val 54437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251520" y="5180617"/>
            <a:ext cx="2592288" cy="408623"/>
          </a:xfrm>
          <a:prstGeom prst="flowChartAlternateProcess">
            <a:avLst/>
          </a:prstGeom>
          <a:noFill/>
          <a:ln w="28575">
            <a:solidFill>
              <a:srgbClr val="135D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E5EE0"/>
                </a:solidFill>
              </a:rPr>
              <a:t>“Defende” a política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203848" y="5157192"/>
            <a:ext cx="2736304" cy="408623"/>
          </a:xfrm>
          <a:prstGeom prst="flowChartAlternateProcess">
            <a:avLst/>
          </a:prstGeom>
          <a:noFill/>
          <a:ln w="28575">
            <a:solidFill>
              <a:srgbClr val="135D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E5EE0"/>
                </a:solidFill>
              </a:rPr>
              <a:t>“Defende” a pedagogia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6228184" y="5157192"/>
            <a:ext cx="2592288" cy="408623"/>
          </a:xfrm>
          <a:prstGeom prst="flowChartAlternateProcess">
            <a:avLst/>
          </a:prstGeom>
          <a:noFill/>
          <a:ln w="28575">
            <a:solidFill>
              <a:srgbClr val="135D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E5EE0"/>
                </a:solidFill>
              </a:rPr>
              <a:t>“Defende” o conteúdo</a:t>
            </a:r>
          </a:p>
        </p:txBody>
      </p:sp>
      <p:cxnSp>
        <p:nvCxnSpPr>
          <p:cNvPr id="17" name="Conector de seta reta 16"/>
          <p:cNvCxnSpPr/>
          <p:nvPr/>
        </p:nvCxnSpPr>
        <p:spPr>
          <a:xfrm>
            <a:off x="971600" y="3356992"/>
            <a:ext cx="0" cy="1728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>
            <a:off x="4427984" y="3356992"/>
            <a:ext cx="0" cy="1728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>
            <a:off x="8100392" y="3356992"/>
            <a:ext cx="0" cy="1728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6012160" y="4725145"/>
            <a:ext cx="1728192" cy="408623"/>
          </a:xfrm>
          <a:prstGeom prst="flowChartAlternateProcess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“Constroem”</a:t>
            </a:r>
          </a:p>
        </p:txBody>
      </p:sp>
      <p:cxnSp>
        <p:nvCxnSpPr>
          <p:cNvPr id="24" name="Conector angulado 23"/>
          <p:cNvCxnSpPr/>
          <p:nvPr/>
        </p:nvCxnSpPr>
        <p:spPr>
          <a:xfrm rot="16200000" flipH="1">
            <a:off x="5400008" y="2600992"/>
            <a:ext cx="1728000" cy="3240000"/>
          </a:xfrm>
          <a:prstGeom prst="bentConnector3">
            <a:avLst>
              <a:gd name="adj1" fmla="val 43586"/>
            </a:avLst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angulado 29"/>
          <p:cNvCxnSpPr/>
          <p:nvPr/>
        </p:nvCxnSpPr>
        <p:spPr>
          <a:xfrm rot="5400000">
            <a:off x="1943960" y="2816992"/>
            <a:ext cx="1728000" cy="2808000"/>
          </a:xfrm>
          <a:prstGeom prst="bentConnector3">
            <a:avLst>
              <a:gd name="adj1" fmla="val 43269"/>
            </a:avLst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/>
          <p:cNvSpPr txBox="1"/>
          <p:nvPr/>
        </p:nvSpPr>
        <p:spPr>
          <a:xfrm>
            <a:off x="1259632" y="4221088"/>
            <a:ext cx="1800200" cy="1021556"/>
          </a:xfrm>
          <a:prstGeom prst="flowChartAlternateProcess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“Opinam”</a:t>
            </a:r>
          </a:p>
          <a:p>
            <a:pPr algn="ctr"/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“Defendem”</a:t>
            </a:r>
          </a:p>
          <a:p>
            <a:pPr algn="ctr"/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“constroem”</a:t>
            </a:r>
          </a:p>
        </p:txBody>
      </p:sp>
      <p:cxnSp>
        <p:nvCxnSpPr>
          <p:cNvPr id="37" name="Conector angulado 36"/>
          <p:cNvCxnSpPr/>
          <p:nvPr/>
        </p:nvCxnSpPr>
        <p:spPr>
          <a:xfrm rot="5400000">
            <a:off x="3456320" y="1088992"/>
            <a:ext cx="1728000" cy="6264000"/>
          </a:xfrm>
          <a:prstGeom prst="bentConnector3">
            <a:avLst>
              <a:gd name="adj1" fmla="val 32846"/>
            </a:avLst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angulado 38"/>
          <p:cNvCxnSpPr/>
          <p:nvPr/>
        </p:nvCxnSpPr>
        <p:spPr>
          <a:xfrm rot="5400000">
            <a:off x="4985624" y="2978992"/>
            <a:ext cx="1728000" cy="2484000"/>
          </a:xfrm>
          <a:prstGeom prst="bentConnector3">
            <a:avLst>
              <a:gd name="adj1" fmla="val 66521"/>
            </a:avLst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/>
          <p:cNvSpPr txBox="1"/>
          <p:nvPr/>
        </p:nvSpPr>
        <p:spPr>
          <a:xfrm>
            <a:off x="4572000" y="4514111"/>
            <a:ext cx="1368152" cy="715089"/>
          </a:xfrm>
          <a:prstGeom prst="flowChartAlternateProcess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“Defende”</a:t>
            </a:r>
          </a:p>
          <a:p>
            <a:pPr algn="ctr"/>
            <a:r>
              <a:rPr lang="pt-BR" dirty="0"/>
              <a:t>“Aprimora”</a:t>
            </a: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23" grpId="0"/>
      <p:bldP spid="34" grpId="0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Resultados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- Números </a:t>
            </a:r>
            <a:r>
              <a:rPr lang="pt-BR" dirty="0" err="1">
                <a:solidFill>
                  <a:srgbClr val="007CA8"/>
                </a:solidFill>
              </a:rPr>
              <a:t>Auto-instrucionais</a:t>
            </a:r>
            <a:endParaRPr lang="pt-BR" dirty="0">
              <a:solidFill>
                <a:srgbClr val="007CA8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877731" y="1107245"/>
            <a:ext cx="1800000" cy="168789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pt-BR" sz="2400" b="1" dirty="0"/>
          </a:p>
          <a:p>
            <a:endParaRPr lang="pt-BR" sz="2400" b="1" dirty="0"/>
          </a:p>
          <a:p>
            <a:r>
              <a:rPr lang="pt-BR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68.887</a:t>
            </a:r>
          </a:p>
        </p:txBody>
      </p:sp>
      <p:sp>
        <p:nvSpPr>
          <p:cNvPr id="9" name="Retângulo 8"/>
          <p:cNvSpPr/>
          <p:nvPr/>
        </p:nvSpPr>
        <p:spPr>
          <a:xfrm>
            <a:off x="6749939" y="1467285"/>
            <a:ext cx="1229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tx2"/>
                </a:solidFill>
              </a:rPr>
              <a:t>28,96%</a:t>
            </a:r>
          </a:p>
        </p:txBody>
      </p:sp>
      <p:sp>
        <p:nvSpPr>
          <p:cNvPr id="13" name="Semicírculos 12"/>
          <p:cNvSpPr/>
          <p:nvPr/>
        </p:nvSpPr>
        <p:spPr>
          <a:xfrm rot="4322046">
            <a:off x="4877731" y="1107245"/>
            <a:ext cx="1800000" cy="1800000"/>
          </a:xfrm>
          <a:prstGeom prst="blockArc">
            <a:avLst>
              <a:gd name="adj1" fmla="val 10800008"/>
              <a:gd name="adj2" fmla="val 17351951"/>
              <a:gd name="adj3" fmla="val 4902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5550699" y="1437668"/>
            <a:ext cx="112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2400" b="1" dirty="0">
                <a:solidFill>
                  <a:schemeClr val="tx2"/>
                </a:solidFill>
              </a:rPr>
              <a:t>19.950</a:t>
            </a:r>
          </a:p>
        </p:txBody>
      </p:sp>
      <p:graphicFrame>
        <p:nvGraphicFramePr>
          <p:cNvPr id="14" name="Tabela 13"/>
          <p:cNvGraphicFramePr>
            <a:graphicFrameLocks noGrp="1"/>
          </p:cNvGraphicFramePr>
          <p:nvPr/>
        </p:nvGraphicFramePr>
        <p:xfrm>
          <a:off x="1763689" y="2996952"/>
          <a:ext cx="4320479" cy="11353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2772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15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15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Enfermeiros</a:t>
                      </a:r>
                      <a:endParaRPr lang="pt-BR" sz="1800" b="1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25.907</a:t>
                      </a:r>
                      <a:r>
                        <a:rPr lang="pt-BR" sz="1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.</a:t>
                      </a:r>
                      <a:endParaRPr lang="pt-BR" sz="1800" b="1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37,61%</a:t>
                      </a:r>
                      <a:endParaRPr lang="pt-BR" sz="1800" b="1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Médicos</a:t>
                      </a:r>
                      <a:endParaRPr lang="pt-BR" sz="1800" b="1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5.999</a:t>
                      </a:r>
                      <a:r>
                        <a:rPr lang="pt-BR" sz="1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.</a:t>
                      </a:r>
                      <a:endParaRPr lang="pt-BR" sz="1800" b="1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8,71%</a:t>
                      </a:r>
                      <a:endParaRPr lang="pt-BR" sz="1800" b="1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Fisioterapeutas</a:t>
                      </a:r>
                      <a:endParaRPr lang="pt-BR" sz="1800" b="1" i="0" u="none" strike="noStrike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3.243</a:t>
                      </a:r>
                      <a:r>
                        <a:rPr lang="pt-BR" sz="1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.</a:t>
                      </a:r>
                      <a:endParaRPr lang="pt-BR" sz="1800" b="1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4,71%</a:t>
                      </a:r>
                      <a:endParaRPr lang="pt-BR" sz="1800" b="1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Assistentes Sociais</a:t>
                      </a:r>
                      <a:endParaRPr lang="pt-BR" sz="1800" b="1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1.702</a:t>
                      </a:r>
                      <a:r>
                        <a:rPr lang="pt-BR" sz="1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.</a:t>
                      </a:r>
                      <a:endParaRPr lang="pt-BR" sz="1800" b="1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2,47%</a:t>
                      </a:r>
                      <a:endParaRPr lang="pt-BR" sz="1800" b="1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5" name="Tabela 14"/>
          <p:cNvGraphicFramePr>
            <a:graphicFrameLocks noGrp="1"/>
          </p:cNvGraphicFramePr>
          <p:nvPr/>
        </p:nvGraphicFramePr>
        <p:xfrm>
          <a:off x="5076056" y="4149080"/>
          <a:ext cx="1008112" cy="28384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57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53,49%</a:t>
                      </a:r>
                      <a:endParaRPr lang="pt-BR" sz="1800" b="1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6" name="Tabela 15"/>
          <p:cNvGraphicFramePr>
            <a:graphicFrameLocks noGrp="1"/>
          </p:cNvGraphicFramePr>
          <p:nvPr/>
        </p:nvGraphicFramePr>
        <p:xfrm>
          <a:off x="6084168" y="2996952"/>
          <a:ext cx="2448272" cy="11353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</a:rPr>
                        <a:t>6.586</a:t>
                      </a:r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 .</a:t>
                      </a:r>
                      <a:endParaRPr lang="pt-B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</a:rPr>
                        <a:t>25,42%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</a:rPr>
                        <a:t>2.172</a:t>
                      </a:r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 .</a:t>
                      </a:r>
                      <a:endParaRPr lang="pt-B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</a:rPr>
                        <a:t>36,21%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986</a:t>
                      </a:r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 .</a:t>
                      </a:r>
                      <a:endParaRPr lang="pt-B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30,40%</a:t>
                      </a:r>
                      <a:endParaRPr lang="pt-B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621</a:t>
                      </a:r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 .</a:t>
                      </a:r>
                      <a:endParaRPr lang="pt-B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36,49%</a:t>
                      </a:r>
                      <a:endParaRPr lang="pt-B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9" name="Tabela 18"/>
          <p:cNvGraphicFramePr>
            <a:graphicFrameLocks noGrp="1"/>
          </p:cNvGraphicFramePr>
          <p:nvPr/>
        </p:nvGraphicFramePr>
        <p:xfrm>
          <a:off x="1763687" y="4725144"/>
          <a:ext cx="4320482" cy="11353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2772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15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15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1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Enfermeiros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1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8.444</a:t>
                      </a:r>
                      <a:r>
                        <a:rPr lang="pt-BR" sz="1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.</a:t>
                      </a:r>
                      <a:endParaRPr lang="pt-BR" sz="1800" b="1" u="none" strike="noStrike" kern="12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b="1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29,56%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1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Médicos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1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1.562</a:t>
                      </a:r>
                      <a:r>
                        <a:rPr lang="pt-BR" sz="1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.</a:t>
                      </a:r>
                      <a:endParaRPr lang="pt-BR" sz="1800" b="1" u="none" strike="noStrike" kern="12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b="1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5,47%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1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Fisioterapeutas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1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1.616</a:t>
                      </a:r>
                      <a:r>
                        <a:rPr lang="pt-BR" sz="1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.</a:t>
                      </a:r>
                      <a:endParaRPr lang="pt-BR" sz="1800" b="1" u="none" strike="noStrike" kern="12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b="1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5,66%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1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Assistentes Sociais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800" b="1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1.239</a:t>
                      </a:r>
                      <a:r>
                        <a:rPr lang="pt-BR" sz="1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.</a:t>
                      </a:r>
                      <a:endParaRPr lang="pt-BR" sz="1800" b="1" u="none" strike="noStrike" kern="12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b="1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4,34%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20" name="Tabela 19"/>
          <p:cNvGraphicFramePr>
            <a:graphicFrameLocks noGrp="1"/>
          </p:cNvGraphicFramePr>
          <p:nvPr/>
        </p:nvGraphicFramePr>
        <p:xfrm>
          <a:off x="5076056" y="5877272"/>
          <a:ext cx="1008112" cy="28384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57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45,02%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1" name="Tabela 20"/>
          <p:cNvGraphicFramePr>
            <a:graphicFrameLocks noGrp="1"/>
          </p:cNvGraphicFramePr>
          <p:nvPr/>
        </p:nvGraphicFramePr>
        <p:xfrm>
          <a:off x="6084168" y="4725144"/>
          <a:ext cx="2448272" cy="11353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</a:rPr>
                        <a:t>2.713</a:t>
                      </a:r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 .</a:t>
                      </a:r>
                      <a:endParaRPr lang="pt-B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</a:rPr>
                        <a:t>32,13%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</a:rPr>
                        <a:t>576</a:t>
                      </a:r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 .</a:t>
                      </a:r>
                      <a:endParaRPr lang="pt-B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</a:rPr>
                        <a:t>36,88%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</a:rPr>
                        <a:t>683</a:t>
                      </a:r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 .</a:t>
                      </a:r>
                      <a:endParaRPr lang="pt-B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</a:rPr>
                        <a:t>42,26%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</a:rPr>
                        <a:t>527</a:t>
                      </a:r>
                      <a:r>
                        <a:rPr lang="pt-BR" sz="1800" b="1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libri" pitchFamily="34" charset="0"/>
                        </a:rPr>
                        <a:t> .</a:t>
                      </a:r>
                      <a:endParaRPr lang="pt-B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</a:rPr>
                        <a:t>42,53%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2" name="CaixaDeTexto 21"/>
          <p:cNvSpPr txBox="1"/>
          <p:nvPr/>
        </p:nvSpPr>
        <p:spPr>
          <a:xfrm>
            <a:off x="179512" y="3068960"/>
            <a:ext cx="1512168" cy="1004530"/>
          </a:xfrm>
          <a:prstGeom prst="flowChartAlternateProcess">
            <a:avLst/>
          </a:prstGeom>
          <a:noFill/>
          <a:ln w="28575">
            <a:solidFill>
              <a:srgbClr val="135DAB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9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Global </a:t>
            </a:r>
            <a:br>
              <a:rPr lang="pt-BR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(19 cursos)</a:t>
            </a:r>
          </a:p>
          <a:p>
            <a:pPr algn="ctr"/>
            <a:endParaRPr lang="pt-BR" sz="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251520" y="4797152"/>
            <a:ext cx="1440160" cy="1021556"/>
          </a:xfrm>
          <a:prstGeom prst="flowChartAlternateProcess">
            <a:avLst/>
          </a:prstGeom>
          <a:noFill/>
          <a:ln w="28575">
            <a:solidFill>
              <a:srgbClr val="135D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Cursos Livre acesso</a:t>
            </a:r>
          </a:p>
        </p:txBody>
      </p:sp>
      <p:sp>
        <p:nvSpPr>
          <p:cNvPr id="24" name="Retângulo 4"/>
          <p:cNvSpPr>
            <a:spLocks noChangeArrowheads="1"/>
          </p:cNvSpPr>
          <p:nvPr/>
        </p:nvSpPr>
        <p:spPr bwMode="auto">
          <a:xfrm>
            <a:off x="3059832" y="6001543"/>
            <a:ext cx="6084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UNASUS, 2016</a:t>
            </a:r>
          </a:p>
        </p:txBody>
      </p:sp>
    </p:spTree>
    <p:extLst>
      <p:ext uri="{BB962C8B-B14F-4D97-AF65-F5344CB8AC3E}">
        <p14:creationId xmlns:p14="http://schemas.microsoft.com/office/powerpoint/2010/main" val="138692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2" grpId="0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Resultados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- Números </a:t>
            </a:r>
            <a:r>
              <a:rPr lang="pt-BR" dirty="0" err="1">
                <a:solidFill>
                  <a:srgbClr val="007CA8"/>
                </a:solidFill>
              </a:rPr>
              <a:t>Auto-instrucionais</a:t>
            </a:r>
            <a:r>
              <a:rPr lang="pt-BR" dirty="0">
                <a:solidFill>
                  <a:srgbClr val="007CA8"/>
                </a:solidFill>
              </a:rPr>
              <a:t>: Comparativo Implantação EMAD x </a:t>
            </a:r>
            <a:r>
              <a:rPr lang="pt-BR" dirty="0" err="1">
                <a:solidFill>
                  <a:srgbClr val="007CA8"/>
                </a:solidFill>
              </a:rPr>
              <a:t>PMQ-ADd</a:t>
            </a:r>
            <a:endParaRPr lang="pt-BR" dirty="0">
              <a:solidFill>
                <a:srgbClr val="007CA8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772816"/>
            <a:ext cx="91440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/>
          <a:srcRect l="38387" r="42028"/>
          <a:stretch>
            <a:fillRect/>
          </a:stretch>
        </p:blipFill>
        <p:spPr bwMode="auto">
          <a:xfrm>
            <a:off x="4355976" y="5085184"/>
            <a:ext cx="1800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CaixaDeTexto 7"/>
          <p:cNvSpPr txBox="1">
            <a:spLocks noChangeArrowheads="1"/>
          </p:cNvSpPr>
          <p:nvPr/>
        </p:nvSpPr>
        <p:spPr bwMode="auto">
          <a:xfrm>
            <a:off x="5940152" y="5142753"/>
            <a:ext cx="186140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Fonte: SCNES– DATASUS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5946422" y="5327630"/>
            <a:ext cx="24482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606060"/>
                </a:solidFill>
              </a:rPr>
              <a:t>Fonte: </a:t>
            </a:r>
            <a:r>
              <a:rPr lang="pt-BR" sz="1100" b="1" dirty="0" err="1">
                <a:solidFill>
                  <a:srgbClr val="606060"/>
                </a:solidFill>
              </a:rPr>
              <a:t>UnASUS</a:t>
            </a:r>
            <a:r>
              <a:rPr lang="pt-BR" sz="1100" b="1" dirty="0">
                <a:solidFill>
                  <a:srgbClr val="606060"/>
                </a:solidFill>
              </a:rPr>
              <a:t>. Julho 2015 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4572000" y="600154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  <a:latin typeface="Calibri" pitchFamily="34" charset="0"/>
              </a:rPr>
              <a:t>SAVASSI; OLIVEIRA; OLIVEIRA;SOUSA, 2015.</a:t>
            </a:r>
          </a:p>
        </p:txBody>
      </p:sp>
    </p:spTree>
    <p:extLst>
      <p:ext uri="{BB962C8B-B14F-4D97-AF65-F5344CB8AC3E}">
        <p14:creationId xmlns:p14="http://schemas.microsoft.com/office/powerpoint/2010/main" val="1386926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Resultados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- Números </a:t>
            </a:r>
            <a:r>
              <a:rPr lang="pt-BR" dirty="0" err="1">
                <a:solidFill>
                  <a:srgbClr val="007CA8"/>
                </a:solidFill>
              </a:rPr>
              <a:t>Auto-instrucionais</a:t>
            </a:r>
            <a:r>
              <a:rPr lang="pt-BR" dirty="0">
                <a:solidFill>
                  <a:srgbClr val="007CA8"/>
                </a:solidFill>
              </a:rPr>
              <a:t>: Comparativo Implantação EMAD x </a:t>
            </a:r>
            <a:r>
              <a:rPr lang="pt-BR" dirty="0" err="1">
                <a:solidFill>
                  <a:srgbClr val="007CA8"/>
                </a:solidFill>
              </a:rPr>
              <a:t>PMQ-ADd</a:t>
            </a:r>
            <a:endParaRPr lang="pt-BR" dirty="0">
              <a:solidFill>
                <a:srgbClr val="007CA8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772816"/>
            <a:ext cx="91440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 l="38387" r="42028"/>
          <a:stretch>
            <a:fillRect/>
          </a:stretch>
        </p:blipFill>
        <p:spPr bwMode="auto">
          <a:xfrm>
            <a:off x="4355976" y="5085184"/>
            <a:ext cx="1800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1760959"/>
            <a:ext cx="9144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7"/>
          <p:cNvSpPr txBox="1">
            <a:spLocks noChangeArrowheads="1"/>
          </p:cNvSpPr>
          <p:nvPr/>
        </p:nvSpPr>
        <p:spPr bwMode="auto">
          <a:xfrm>
            <a:off x="5940152" y="5142753"/>
            <a:ext cx="186140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Fonte: SCNES– DATASUS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946422" y="5327630"/>
            <a:ext cx="24482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606060"/>
                </a:solidFill>
              </a:rPr>
              <a:t>Fonte: </a:t>
            </a:r>
            <a:r>
              <a:rPr lang="pt-BR" sz="1100" b="1" dirty="0" err="1">
                <a:solidFill>
                  <a:srgbClr val="606060"/>
                </a:solidFill>
              </a:rPr>
              <a:t>UnASUS</a:t>
            </a:r>
            <a:r>
              <a:rPr lang="pt-BR" sz="1100" b="1" dirty="0">
                <a:solidFill>
                  <a:srgbClr val="606060"/>
                </a:solidFill>
              </a:rPr>
              <a:t>. Julho 2015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572000" y="600154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  <a:latin typeface="Calibri" pitchFamily="34" charset="0"/>
              </a:rPr>
              <a:t>SAVASSI; OLIVEIRA; OLIVEIRA;SOUSA, 2015.</a:t>
            </a:r>
          </a:p>
        </p:txBody>
      </p:sp>
    </p:spTree>
    <p:extLst>
      <p:ext uri="{BB962C8B-B14F-4D97-AF65-F5344CB8AC3E}">
        <p14:creationId xmlns:p14="http://schemas.microsoft.com/office/powerpoint/2010/main" val="1386926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O que é 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7CA8"/>
                </a:solidFill>
              </a:rPr>
              <a:t>Experiência do </a:t>
            </a:r>
            <a:r>
              <a:rPr lang="pt-BR" b="1" dirty="0" err="1">
                <a:solidFill>
                  <a:srgbClr val="007CA8"/>
                </a:solidFill>
              </a:rPr>
              <a:t>PMQADd</a:t>
            </a:r>
            <a:r>
              <a:rPr lang="pt-BR" b="1" dirty="0">
                <a:solidFill>
                  <a:srgbClr val="007CA8"/>
                </a:solidFill>
              </a:rPr>
              <a:t> – A demanda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r>
              <a:rPr lang="pt-BR" dirty="0">
                <a:solidFill>
                  <a:srgbClr val="007CA8"/>
                </a:solidFill>
              </a:rPr>
              <a:t>Redefinição da Assistência Domiciliar no âmbito do SUS</a:t>
            </a:r>
          </a:p>
          <a:p>
            <a:r>
              <a:rPr lang="pt-BR" dirty="0">
                <a:solidFill>
                  <a:srgbClr val="007CA8"/>
                </a:solidFill>
              </a:rPr>
              <a:t>Portarias MS 2527/2011; 963/2013 e agora 825/2016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</p:txBody>
      </p:sp>
      <p:sp>
        <p:nvSpPr>
          <p:cNvPr id="7" name="Retângulo 4"/>
          <p:cNvSpPr>
            <a:spLocks noChangeArrowheads="1"/>
          </p:cNvSpPr>
          <p:nvPr/>
        </p:nvSpPr>
        <p:spPr bwMode="auto">
          <a:xfrm>
            <a:off x="3059832" y="5949280"/>
            <a:ext cx="60841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Portarias MS/GM nº 2.527/2011, 963/2013, 825/2016</a:t>
            </a:r>
          </a:p>
          <a:p>
            <a:pPr algn="r"/>
            <a:endParaRPr lang="pt-BR" sz="1400" b="1" dirty="0">
              <a:solidFill>
                <a:srgbClr val="00B1F0"/>
              </a:solidFill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323528" y="3681576"/>
          <a:ext cx="8352928" cy="2123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247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007CA8"/>
                          </a:solidFill>
                        </a:rPr>
                        <a:t>Gestores: 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rgbClr val="007CA8"/>
                          </a:solidFill>
                        </a:rPr>
                        <a:t>competência para implantar e gerenciar equipes de AD.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2008">
                <a:tc>
                  <a:txBody>
                    <a:bodyPr/>
                    <a:lstStyle/>
                    <a:p>
                      <a:endParaRPr lang="pt-BR" sz="9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endParaRPr lang="pt-BR" sz="9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rgbClr val="007CA8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rgbClr val="007CA8"/>
                          </a:solidFill>
                        </a:rPr>
                        <a:t>Profissionais de saúde: </a:t>
                      </a:r>
                      <a:endParaRPr lang="pt-BR" b="1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007CA8"/>
                          </a:solidFill>
                        </a:rPr>
                        <a:t>competências de: 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pt-BR" dirty="0">
                          <a:solidFill>
                            <a:srgbClr val="007CA8"/>
                          </a:solidFill>
                        </a:rPr>
                        <a:t> promoção/ prevenção/ tratamento/ reabilitação 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pt-BR" dirty="0">
                          <a:solidFill>
                            <a:srgbClr val="007CA8"/>
                          </a:solidFill>
                        </a:rPr>
                        <a:t> prestadas em domicílio, 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pt-BR" dirty="0">
                          <a:solidFill>
                            <a:srgbClr val="007CA8"/>
                          </a:solidFill>
                        </a:rPr>
                        <a:t> garantia de continuidade de cuidados 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pt-BR" dirty="0">
                          <a:solidFill>
                            <a:srgbClr val="007CA8"/>
                          </a:solidFill>
                        </a:rPr>
                        <a:t> integrada às redes de atenção à saúde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" name="Retângulo 9"/>
          <p:cNvSpPr/>
          <p:nvPr/>
        </p:nvSpPr>
        <p:spPr>
          <a:xfrm>
            <a:off x="251520" y="2854677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O </a:t>
            </a:r>
            <a:r>
              <a:rPr lang="pt-BR" dirty="0" err="1">
                <a:solidFill>
                  <a:srgbClr val="007CA8"/>
                </a:solidFill>
              </a:rPr>
              <a:t>PMQADd</a:t>
            </a:r>
            <a:r>
              <a:rPr lang="pt-BR" dirty="0">
                <a:solidFill>
                  <a:srgbClr val="007CA8"/>
                </a:solidFill>
              </a:rPr>
              <a:t> foi implantado para qualificar profissionais de saúde de nível superior e técnico para gestão e atuação no “Programa Melhor em Casa” da CGAD</a:t>
            </a: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Resultados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- Números </a:t>
            </a:r>
            <a:r>
              <a:rPr lang="pt-BR" dirty="0" err="1">
                <a:solidFill>
                  <a:srgbClr val="007CA8"/>
                </a:solidFill>
              </a:rPr>
              <a:t>Auto-instrucionais</a:t>
            </a:r>
            <a:r>
              <a:rPr lang="pt-BR" dirty="0">
                <a:solidFill>
                  <a:srgbClr val="007CA8"/>
                </a:solidFill>
              </a:rPr>
              <a:t>: Comparativo Implantação EMAP x </a:t>
            </a:r>
            <a:r>
              <a:rPr lang="pt-BR" dirty="0" err="1">
                <a:solidFill>
                  <a:srgbClr val="007CA8"/>
                </a:solidFill>
              </a:rPr>
              <a:t>PMQ-ADd</a:t>
            </a:r>
            <a:endParaRPr lang="pt-BR" dirty="0">
              <a:solidFill>
                <a:srgbClr val="007CA8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060848"/>
            <a:ext cx="91440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7"/>
          <p:cNvSpPr txBox="1">
            <a:spLocks noChangeArrowheads="1"/>
          </p:cNvSpPr>
          <p:nvPr/>
        </p:nvSpPr>
        <p:spPr bwMode="auto">
          <a:xfrm>
            <a:off x="6293922" y="4900307"/>
            <a:ext cx="186140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Fonte: SCNES– DATASUS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228184" y="5183614"/>
            <a:ext cx="24482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606060"/>
                </a:solidFill>
              </a:rPr>
              <a:t>Fonte: </a:t>
            </a:r>
            <a:r>
              <a:rPr lang="pt-BR" sz="1100" b="1" dirty="0" err="1">
                <a:solidFill>
                  <a:srgbClr val="606060"/>
                </a:solidFill>
              </a:rPr>
              <a:t>UnASUS</a:t>
            </a:r>
            <a:r>
              <a:rPr lang="pt-BR" sz="1100" b="1" dirty="0">
                <a:solidFill>
                  <a:srgbClr val="606060"/>
                </a:solidFill>
              </a:rPr>
              <a:t>. Julho 2015 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5154912"/>
            <a:ext cx="13525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1470" y="4869160"/>
            <a:ext cx="14001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tângulo 16"/>
          <p:cNvSpPr/>
          <p:nvPr/>
        </p:nvSpPr>
        <p:spPr>
          <a:xfrm>
            <a:off x="4572000" y="600154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  <a:latin typeface="Calibri" pitchFamily="34" charset="0"/>
              </a:rPr>
              <a:t>SAVASSI; OLIVEIRA; OLIVEIRA;SOUSA, 2015.</a:t>
            </a:r>
          </a:p>
        </p:txBody>
      </p:sp>
    </p:spTree>
    <p:extLst>
      <p:ext uri="{BB962C8B-B14F-4D97-AF65-F5344CB8AC3E}">
        <p14:creationId xmlns:p14="http://schemas.microsoft.com/office/powerpoint/2010/main" val="1386926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060848"/>
            <a:ext cx="91440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Resultados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- Números </a:t>
            </a:r>
            <a:r>
              <a:rPr lang="pt-BR" dirty="0" err="1">
                <a:solidFill>
                  <a:srgbClr val="007CA8"/>
                </a:solidFill>
              </a:rPr>
              <a:t>Auto-instrucionais</a:t>
            </a:r>
            <a:r>
              <a:rPr lang="pt-BR" dirty="0">
                <a:solidFill>
                  <a:srgbClr val="007CA8"/>
                </a:solidFill>
              </a:rPr>
              <a:t>: Comparativo Implantação EMAP x </a:t>
            </a:r>
            <a:r>
              <a:rPr lang="pt-BR" dirty="0" err="1">
                <a:solidFill>
                  <a:srgbClr val="007CA8"/>
                </a:solidFill>
              </a:rPr>
              <a:t>PMQ-ADd</a:t>
            </a:r>
            <a:endParaRPr lang="pt-BR" dirty="0">
              <a:solidFill>
                <a:srgbClr val="007CA8"/>
              </a:solidFill>
            </a:endParaRPr>
          </a:p>
        </p:txBody>
      </p:sp>
      <p:sp>
        <p:nvSpPr>
          <p:cNvPr id="9" name="CaixaDeTexto 7"/>
          <p:cNvSpPr txBox="1">
            <a:spLocks noChangeArrowheads="1"/>
          </p:cNvSpPr>
          <p:nvPr/>
        </p:nvSpPr>
        <p:spPr bwMode="auto">
          <a:xfrm>
            <a:off x="6732240" y="5301208"/>
            <a:ext cx="186140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Fonte: SCNES– DATASUS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732240" y="5543654"/>
            <a:ext cx="24482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606060"/>
                </a:solidFill>
              </a:rPr>
              <a:t>Fonte: </a:t>
            </a:r>
            <a:r>
              <a:rPr lang="pt-BR" sz="1100" b="1" dirty="0" err="1">
                <a:solidFill>
                  <a:srgbClr val="606060"/>
                </a:solidFill>
              </a:rPr>
              <a:t>UnASUS</a:t>
            </a:r>
            <a:r>
              <a:rPr lang="pt-BR" sz="1100" b="1" dirty="0">
                <a:solidFill>
                  <a:srgbClr val="606060"/>
                </a:solidFill>
              </a:rPr>
              <a:t>. Julho 2015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5524847"/>
            <a:ext cx="13525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5526" y="5239095"/>
            <a:ext cx="14001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tângulo 14"/>
          <p:cNvSpPr/>
          <p:nvPr/>
        </p:nvSpPr>
        <p:spPr>
          <a:xfrm>
            <a:off x="4572000" y="600154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  <a:latin typeface="Calibri" pitchFamily="34" charset="0"/>
              </a:rPr>
              <a:t>SAVASSI; OLIVEIRA; OLIVEIRA;SOUSA, 2015.</a:t>
            </a:r>
          </a:p>
        </p:txBody>
      </p:sp>
    </p:spTree>
    <p:extLst>
      <p:ext uri="{BB962C8B-B14F-4D97-AF65-F5344CB8AC3E}">
        <p14:creationId xmlns:p14="http://schemas.microsoft.com/office/powerpoint/2010/main" val="1386926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Espaço Reservado para Conteúdo 5"/>
          <p:cNvGraphicFramePr>
            <a:graphicFrameLocks/>
          </p:cNvGraphicFramePr>
          <p:nvPr/>
        </p:nvGraphicFramePr>
        <p:xfrm>
          <a:off x="0" y="1052736"/>
          <a:ext cx="910850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Resultados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866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- Números </a:t>
            </a:r>
            <a:r>
              <a:rPr lang="pt-BR" dirty="0" err="1">
                <a:solidFill>
                  <a:srgbClr val="007CA8"/>
                </a:solidFill>
              </a:rPr>
              <a:t>Auto-instrucionais</a:t>
            </a:r>
            <a:r>
              <a:rPr lang="pt-BR" dirty="0">
                <a:solidFill>
                  <a:srgbClr val="007CA8"/>
                </a:solidFill>
              </a:rPr>
              <a:t>: Comparativo Implantação EMAD por UF x </a:t>
            </a:r>
            <a:r>
              <a:rPr lang="pt-BR" dirty="0" err="1">
                <a:solidFill>
                  <a:srgbClr val="007CA8"/>
                </a:solidFill>
              </a:rPr>
              <a:t>PMQ-ADd</a:t>
            </a:r>
            <a:endParaRPr lang="pt-BR" dirty="0">
              <a:solidFill>
                <a:srgbClr val="007CA8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4572000" y="600154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  <a:latin typeface="Calibri" pitchFamily="34" charset="0"/>
              </a:rPr>
              <a:t>SAVASSI; OLIVEIRA; OLIVEIRA;SOUSA, 2015.</a:t>
            </a:r>
          </a:p>
        </p:txBody>
      </p:sp>
    </p:spTree>
    <p:extLst>
      <p:ext uri="{BB962C8B-B14F-4D97-AF65-F5344CB8AC3E}">
        <p14:creationId xmlns:p14="http://schemas.microsoft.com/office/powerpoint/2010/main" val="1386926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Resultados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866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- Números </a:t>
            </a:r>
            <a:r>
              <a:rPr lang="pt-BR" dirty="0" err="1">
                <a:solidFill>
                  <a:srgbClr val="007CA8"/>
                </a:solidFill>
              </a:rPr>
              <a:t>Auto-instrucionais</a:t>
            </a:r>
            <a:r>
              <a:rPr lang="pt-BR" dirty="0">
                <a:solidFill>
                  <a:srgbClr val="007CA8"/>
                </a:solidFill>
              </a:rPr>
              <a:t>: Comparativo Implantação EMAD por UF x </a:t>
            </a:r>
            <a:r>
              <a:rPr lang="pt-BR" dirty="0" err="1">
                <a:solidFill>
                  <a:srgbClr val="007CA8"/>
                </a:solidFill>
              </a:rPr>
              <a:t>PMQ-ADd</a:t>
            </a:r>
            <a:endParaRPr lang="pt-BR" dirty="0">
              <a:solidFill>
                <a:srgbClr val="007CA8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5326"/>
            <a:ext cx="914400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tângulo 7"/>
          <p:cNvSpPr/>
          <p:nvPr/>
        </p:nvSpPr>
        <p:spPr>
          <a:xfrm>
            <a:off x="4572000" y="600154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  <a:latin typeface="Calibri" pitchFamily="34" charset="0"/>
              </a:rPr>
              <a:t>SAVASSI; OLIVEIRA; OLIVEIRA;SOUSA, 2015.</a:t>
            </a:r>
          </a:p>
        </p:txBody>
      </p:sp>
    </p:spTree>
    <p:extLst>
      <p:ext uri="{BB962C8B-B14F-4D97-AF65-F5344CB8AC3E}">
        <p14:creationId xmlns:p14="http://schemas.microsoft.com/office/powerpoint/2010/main" val="1386926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Resultados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Multicêntrico</a:t>
            </a:r>
          </a:p>
        </p:txBody>
      </p:sp>
      <p:sp>
        <p:nvSpPr>
          <p:cNvPr id="8" name="Retângulo 4"/>
          <p:cNvSpPr>
            <a:spLocks noChangeArrowheads="1"/>
          </p:cNvSpPr>
          <p:nvPr/>
        </p:nvSpPr>
        <p:spPr bwMode="auto">
          <a:xfrm>
            <a:off x="5724128" y="6093296"/>
            <a:ext cx="33478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rgbClr val="00B1F0"/>
                </a:solidFill>
              </a:rPr>
              <a:t>Fonte: UNASUS, 2016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4698" y="1087195"/>
            <a:ext cx="6089302" cy="507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Matrículas AD -14SET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6412" y="1087195"/>
            <a:ext cx="6227587" cy="522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Resultados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Multicêntrico</a:t>
            </a:r>
          </a:p>
        </p:txBody>
      </p:sp>
      <p:sp>
        <p:nvSpPr>
          <p:cNvPr id="8" name="Retângulo 4"/>
          <p:cNvSpPr>
            <a:spLocks noChangeArrowheads="1"/>
          </p:cNvSpPr>
          <p:nvPr/>
        </p:nvSpPr>
        <p:spPr bwMode="auto">
          <a:xfrm>
            <a:off x="5724128" y="6093296"/>
            <a:ext cx="33478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rgbClr val="00B1F0"/>
                </a:solidFill>
              </a:rPr>
              <a:t>Fonte: UNASUS, 2016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4698" y="1087195"/>
            <a:ext cx="6089302" cy="507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7206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cluintes AD - 14SET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59832" y="1124744"/>
            <a:ext cx="6084168" cy="5056593"/>
          </a:xfrm>
          <a:prstGeom prst="rect">
            <a:avLst/>
          </a:prstGeom>
        </p:spPr>
      </p:pic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Resultados do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Multicêntrico</a:t>
            </a:r>
          </a:p>
        </p:txBody>
      </p:sp>
      <p:sp>
        <p:nvSpPr>
          <p:cNvPr id="8" name="Retângulo 4"/>
          <p:cNvSpPr>
            <a:spLocks noChangeArrowheads="1"/>
          </p:cNvSpPr>
          <p:nvPr/>
        </p:nvSpPr>
        <p:spPr bwMode="auto">
          <a:xfrm>
            <a:off x="5724128" y="6093296"/>
            <a:ext cx="33478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rgbClr val="00B1F0"/>
                </a:solidFill>
              </a:rPr>
              <a:t>Fonte: UNASUS, 2016</a:t>
            </a: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Imagem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815320"/>
            <a:ext cx="1382366" cy="36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438275" y="1606722"/>
            <a:ext cx="6172200" cy="781796"/>
          </a:xfrm>
        </p:spPr>
        <p:txBody>
          <a:bodyPr/>
          <a:lstStyle/>
          <a:p>
            <a:pPr eaLnBrk="1" hangingPunct="1"/>
            <a:r>
              <a:rPr lang="en-US" altLang="pt-BR" sz="2400" dirty="0"/>
              <a:t>Obrigado!</a:t>
            </a: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1438275" y="2926282"/>
            <a:ext cx="6156325" cy="574726"/>
          </a:xfrm>
          <a:prstGeom prst="rect">
            <a:avLst/>
          </a:prstGeom>
        </p:spPr>
        <p:txBody>
          <a:bodyPr rtlCol="0"/>
          <a:lstStyle>
            <a:lvl1pPr marL="2667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7CA8"/>
                </a:solidFill>
                <a:latin typeface="PT Sans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PT Sans" panose="020B0503020203020204" pitchFamily="34" charset="0"/>
              <a:buChar char="−"/>
              <a:defRPr sz="2000" kern="1200">
                <a:solidFill>
                  <a:srgbClr val="007CA8"/>
                </a:solidFill>
                <a:latin typeface="PT Sans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007CA8"/>
                </a:solidFill>
                <a:latin typeface="PT Sans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rgbClr val="007CA8"/>
                </a:solidFill>
                <a:latin typeface="PT Sans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007CA8"/>
                </a:solidFill>
                <a:latin typeface="PT San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1200"/>
              </a:spcAft>
              <a:buNone/>
              <a:defRPr/>
            </a:pPr>
            <a:r>
              <a:rPr lang="en-US" sz="1600" b="1" dirty="0">
                <a:latin typeface="Calibri" pitchFamily="34" charset="0"/>
              </a:rPr>
              <a:t>Leonardo </a:t>
            </a:r>
            <a:r>
              <a:rPr lang="en-US" sz="1600" b="1" dirty="0" err="1">
                <a:latin typeface="Calibri" pitchFamily="34" charset="0"/>
              </a:rPr>
              <a:t>Cançado</a:t>
            </a:r>
            <a:r>
              <a:rPr lang="en-US" sz="1600" b="1" dirty="0">
                <a:latin typeface="Calibri" pitchFamily="34" charset="0"/>
              </a:rPr>
              <a:t> </a:t>
            </a:r>
            <a:r>
              <a:rPr lang="en-US" sz="1600" b="1" dirty="0" err="1">
                <a:latin typeface="Calibri" pitchFamily="34" charset="0"/>
              </a:rPr>
              <a:t>Monteiro</a:t>
            </a:r>
            <a:r>
              <a:rPr lang="en-US" sz="1600" b="1" dirty="0">
                <a:latin typeface="Calibri" pitchFamily="34" charset="0"/>
              </a:rPr>
              <a:t> Savassi</a:t>
            </a:r>
          </a:p>
          <a:p>
            <a:pPr marL="0" indent="0" algn="ctr" eaLnBrk="1" fontAlgn="auto" hangingPunct="1">
              <a:spcAft>
                <a:spcPts val="1200"/>
              </a:spcAft>
              <a:buNone/>
              <a:defRPr/>
            </a:pPr>
            <a:r>
              <a:rPr lang="en-US" sz="1600" b="1" dirty="0">
                <a:latin typeface="Calibri" pitchFamily="34" charset="0"/>
              </a:rPr>
              <a:t>Editor do </a:t>
            </a:r>
            <a:r>
              <a:rPr lang="en-US" sz="1600" b="1" dirty="0" err="1">
                <a:latin typeface="Calibri" pitchFamily="34" charset="0"/>
              </a:rPr>
              <a:t>Programa</a:t>
            </a:r>
            <a:r>
              <a:rPr lang="en-US" sz="1600" b="1" dirty="0">
                <a:latin typeface="Calibri" pitchFamily="34" charset="0"/>
              </a:rPr>
              <a:t> </a:t>
            </a:r>
            <a:r>
              <a:rPr lang="en-US" sz="1600" b="1" dirty="0" err="1">
                <a:latin typeface="Calibri" pitchFamily="34" charset="0"/>
              </a:rPr>
              <a:t>Multicêntrico</a:t>
            </a:r>
            <a:r>
              <a:rPr lang="en-US" sz="1600" b="1" dirty="0">
                <a:latin typeface="Calibri" pitchFamily="34" charset="0"/>
              </a:rPr>
              <a:t> de </a:t>
            </a:r>
            <a:r>
              <a:rPr lang="en-US" sz="1600" b="1" dirty="0" err="1">
                <a:latin typeface="Calibri" pitchFamily="34" charset="0"/>
              </a:rPr>
              <a:t>Qualificação</a:t>
            </a:r>
            <a:r>
              <a:rPr lang="en-US" sz="1600" b="1" dirty="0">
                <a:latin typeface="Calibri" pitchFamily="34" charset="0"/>
              </a:rPr>
              <a:t> </a:t>
            </a:r>
            <a:br>
              <a:rPr lang="en-US" sz="1600" b="1" dirty="0">
                <a:latin typeface="Calibri" pitchFamily="34" charset="0"/>
              </a:rPr>
            </a:br>
            <a:r>
              <a:rPr lang="en-US" sz="1600" b="1" dirty="0" err="1">
                <a:latin typeface="Calibri" pitchFamily="34" charset="0"/>
              </a:rPr>
              <a:t>em</a:t>
            </a:r>
            <a:r>
              <a:rPr lang="en-US" sz="1600" b="1" dirty="0">
                <a:latin typeface="Calibri" pitchFamily="34" charset="0"/>
              </a:rPr>
              <a:t> </a:t>
            </a:r>
            <a:r>
              <a:rPr lang="en-US" sz="1600" b="1" dirty="0" err="1">
                <a:latin typeface="Calibri" pitchFamily="34" charset="0"/>
              </a:rPr>
              <a:t>Atenção</a:t>
            </a:r>
            <a:r>
              <a:rPr lang="en-US" sz="1600" b="1" dirty="0">
                <a:latin typeface="Calibri" pitchFamily="34" charset="0"/>
              </a:rPr>
              <a:t> </a:t>
            </a:r>
            <a:r>
              <a:rPr lang="en-US" sz="1600" b="1" dirty="0" err="1">
                <a:latin typeface="Calibri" pitchFamily="34" charset="0"/>
              </a:rPr>
              <a:t>Domiciliar</a:t>
            </a:r>
            <a:r>
              <a:rPr lang="en-US" sz="1600" b="1" dirty="0">
                <a:latin typeface="Calibri" pitchFamily="34" charset="0"/>
              </a:rPr>
              <a:t> a </a:t>
            </a:r>
            <a:r>
              <a:rPr lang="en-US" sz="1600" b="1" dirty="0" err="1">
                <a:latin typeface="Calibri" pitchFamily="34" charset="0"/>
              </a:rPr>
              <a:t>distância</a:t>
            </a:r>
            <a:r>
              <a:rPr lang="en-US" sz="1600" b="1" dirty="0">
                <a:latin typeface="Calibri" pitchFamily="34" charset="0"/>
              </a:rPr>
              <a:t> (PMQ-</a:t>
            </a:r>
            <a:r>
              <a:rPr lang="en-US" sz="1600" b="1" dirty="0" err="1">
                <a:latin typeface="Calibri" pitchFamily="34" charset="0"/>
              </a:rPr>
              <a:t>ADd</a:t>
            </a:r>
            <a:r>
              <a:rPr lang="en-US" sz="1600" b="1" dirty="0">
                <a:latin typeface="Calibri" pitchFamily="34" charset="0"/>
              </a:rPr>
              <a:t>)</a:t>
            </a:r>
            <a:endParaRPr lang="pt-BR" sz="1600" b="1" dirty="0">
              <a:latin typeface="Calibri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pt-BR" sz="1600" b="1" dirty="0">
                <a:latin typeface="Calibri" pitchFamily="34" charset="0"/>
              </a:rPr>
              <a:t>Universidade Aberta do SUS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pt-BR" sz="1600" b="1" dirty="0">
              <a:latin typeface="Calibri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pt-BR" sz="1600" dirty="0">
                <a:latin typeface="Calibri" pitchFamily="34" charset="0"/>
              </a:rPr>
              <a:t>leonardosavassi@unasus.gov.br</a:t>
            </a:r>
            <a:endParaRPr lang="en-US" sz="1600" b="1" dirty="0">
              <a:latin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73216"/>
            <a:ext cx="1571625" cy="72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04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O que é 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7CA8"/>
                </a:solidFill>
              </a:rPr>
              <a:t>Experiência do </a:t>
            </a:r>
            <a:r>
              <a:rPr lang="pt-BR" b="1" dirty="0" err="1">
                <a:solidFill>
                  <a:srgbClr val="007CA8"/>
                </a:solidFill>
              </a:rPr>
              <a:t>PMQADd</a:t>
            </a:r>
            <a:r>
              <a:rPr lang="pt-BR" b="1" dirty="0">
                <a:solidFill>
                  <a:srgbClr val="007CA8"/>
                </a:solidFill>
              </a:rPr>
              <a:t> – A demanda</a:t>
            </a:r>
          </a:p>
          <a:p>
            <a:endParaRPr lang="pt-BR" b="1" dirty="0">
              <a:solidFill>
                <a:srgbClr val="007CA8"/>
              </a:solidFill>
            </a:endParaRPr>
          </a:p>
          <a:p>
            <a:r>
              <a:rPr lang="pt-BR" dirty="0">
                <a:solidFill>
                  <a:srgbClr val="007CA8"/>
                </a:solidFill>
              </a:rPr>
              <a:t>Organização da AD em três modalidades:</a:t>
            </a:r>
          </a:p>
        </p:txBody>
      </p:sp>
      <p:graphicFrame>
        <p:nvGraphicFramePr>
          <p:cNvPr id="8" name="Espaço Reservado para Conteúdo 3"/>
          <p:cNvGraphicFramePr>
            <a:graphicFrameLocks/>
          </p:cNvGraphicFramePr>
          <p:nvPr/>
        </p:nvGraphicFramePr>
        <p:xfrm>
          <a:off x="179512" y="2492896"/>
          <a:ext cx="8712968" cy="3414183"/>
        </p:xfrm>
        <a:graphic>
          <a:graphicData uri="http://schemas.openxmlformats.org/drawingml/2006/table">
            <a:tbl>
              <a:tblPr firstRow="1" bandRow="1"/>
              <a:tblGrid>
                <a:gridCol w="1199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410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724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88949"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pt-BR" sz="20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pt-BR" sz="3200" b="1" dirty="0">
                          <a:solidFill>
                            <a:schemeClr val="bg1"/>
                          </a:solidFill>
                          <a:latin typeface="+mj-lt"/>
                        </a:rPr>
                        <a:t>AD 1</a:t>
                      </a:r>
                    </a:p>
                  </a:txBody>
                  <a:tcPr marT="45729" marB="457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usuários com problemas de saúde + dificuldade ou impossibilidade física de locomoção até uma UBS com menor frequência de cuidado menor necessidade de recursos de saúde,</a:t>
                      </a:r>
                      <a:r>
                        <a:rPr lang="pt-BR" sz="1600" b="0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dentro da capacidade de atendimento das UBS</a:t>
                      </a:r>
                      <a:r>
                        <a:rPr lang="pt-BR" sz="16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; e </a:t>
                      </a:r>
                      <a:r>
                        <a:rPr lang="pt-BR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não se enquadrem nos critérios para AD2 e AD3 </a:t>
                      </a:r>
                      <a:endParaRPr lang="pt-BR" sz="1600" b="1" dirty="0">
                        <a:latin typeface="+mn-lt"/>
                      </a:endParaRPr>
                    </a:p>
                  </a:txBody>
                  <a:tcPr marT="45729" marB="457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spcBef>
                          <a:spcPts val="0"/>
                        </a:spcBef>
                        <a:buFont typeface="Arial" pitchFamily="34" charset="0"/>
                        <a:buNone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indent="0" algn="ctr">
                        <a:spcBef>
                          <a:spcPts val="0"/>
                        </a:spcBef>
                        <a:buFont typeface="Arial" pitchFamily="34" charset="0"/>
                        <a:buNone/>
                      </a:pPr>
                      <a:r>
                        <a:rPr lang="pt-BR" sz="16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eAB</a:t>
                      </a: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 e </a:t>
                      </a:r>
                      <a:r>
                        <a:rPr lang="pt-BR" sz="16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eSF</a:t>
                      </a:r>
                      <a:endParaRPr lang="pt-BR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indent="0" algn="ctr">
                        <a:spcBef>
                          <a:spcPts val="0"/>
                        </a:spcBef>
                        <a:buFont typeface="Arial" pitchFamily="34" charset="0"/>
                        <a:buNone/>
                      </a:pPr>
                      <a:endParaRPr lang="pt-BR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indent="0" algn="ctr">
                        <a:spcBef>
                          <a:spcPts val="0"/>
                        </a:spcBef>
                        <a:buFont typeface="Arial" pitchFamily="34" charset="0"/>
                        <a:buNone/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NASF</a:t>
                      </a:r>
                    </a:p>
                  </a:txBody>
                  <a:tcPr marT="45729" marB="457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4576"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3200" b="1" dirty="0">
                          <a:latin typeface="+mj-lt"/>
                        </a:rPr>
                        <a:t>AD 2</a:t>
                      </a:r>
                    </a:p>
                  </a:txBody>
                  <a:tcPr marT="45729" marB="457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buFont typeface="Arial" pitchFamily="34" charset="0"/>
                        <a:buNone/>
                      </a:pPr>
                      <a:r>
                        <a:rPr lang="pt-BR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usuários com problemas de saúde + dificuldade ou impossibilidade física de locomoção até uma UBS com </a:t>
                      </a:r>
                      <a:r>
                        <a:rPr lang="pt-BR" sz="16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maior frequência de cuidado, recursos de saúde e acompanhamento contínuo.</a:t>
                      </a:r>
                      <a:endParaRPr lang="pt-BR" sz="1600" b="1" dirty="0">
                        <a:latin typeface="+mn-lt"/>
                      </a:endParaRPr>
                    </a:p>
                  </a:txBody>
                  <a:tcPr marT="45729" marB="457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pt-BR" sz="1600" b="1" dirty="0">
                          <a:latin typeface="+mn-lt"/>
                        </a:rPr>
                        <a:t>EMAD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endParaRPr lang="pt-BR" sz="1600" b="1" dirty="0">
                        <a:latin typeface="+mn-lt"/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pt-BR" sz="1600" b="1" dirty="0">
                          <a:latin typeface="+mn-lt"/>
                        </a:rPr>
                        <a:t>EMAP</a:t>
                      </a:r>
                    </a:p>
                  </a:txBody>
                  <a:tcPr marT="45729" marB="457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8949"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1" kern="12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t-BR" sz="3200" b="1" dirty="0">
                          <a:latin typeface="+mj-lt"/>
                        </a:rPr>
                        <a:t>AD 3</a:t>
                      </a:r>
                    </a:p>
                  </a:txBody>
                  <a:tcPr marT="45729" marB="457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buFont typeface="Arial" pitchFamily="34" charset="0"/>
                        <a:buNone/>
                      </a:pPr>
                      <a:r>
                        <a:rPr lang="pt-BR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usuários com problemas de saúde + dificuldade ou impossibilidade física de locomoção até uma UBS com maior frequência de cuidado, recursos de saúde e acompanhamento contínuo</a:t>
                      </a:r>
                      <a:r>
                        <a:rPr lang="pt-BR" sz="16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 uso de equipamentos.</a:t>
                      </a:r>
                      <a:endParaRPr lang="pt-BR" sz="1600" b="1" dirty="0">
                        <a:latin typeface="+mn-lt"/>
                      </a:endParaRPr>
                    </a:p>
                  </a:txBody>
                  <a:tcPr marT="45729" marB="457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buFont typeface="Arial" pitchFamily="34" charset="0"/>
                        <a:buNone/>
                      </a:pPr>
                      <a:endParaRPr lang="pt-BR" sz="1100" b="1" dirty="0">
                        <a:latin typeface="+mn-lt"/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pt-BR" sz="1600" b="1" dirty="0">
                          <a:latin typeface="+mn-lt"/>
                        </a:rPr>
                        <a:t>EMAD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endParaRPr lang="pt-BR" sz="1600" b="1" dirty="0">
                        <a:latin typeface="+mn-lt"/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pt-BR" sz="1600" b="1" dirty="0">
                          <a:latin typeface="+mn-lt"/>
                        </a:rPr>
                        <a:t>EMAP</a:t>
                      </a:r>
                    </a:p>
                  </a:txBody>
                  <a:tcPr marT="45729" marB="457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Retângulo 4"/>
          <p:cNvSpPr>
            <a:spLocks noChangeArrowheads="1"/>
          </p:cNvSpPr>
          <p:nvPr/>
        </p:nvSpPr>
        <p:spPr bwMode="auto">
          <a:xfrm>
            <a:off x="3059832" y="5949280"/>
            <a:ext cx="60841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Portarias MS/GM nº 2.527/2011, 963/2013 825/2016</a:t>
            </a:r>
          </a:p>
          <a:p>
            <a:pPr algn="r"/>
            <a:endParaRPr lang="pt-BR" sz="1400" b="1" dirty="0">
              <a:solidFill>
                <a:srgbClr val="00B1F0"/>
              </a:solidFill>
            </a:endParaRPr>
          </a:p>
        </p:txBody>
      </p:sp>
      <p:sp>
        <p:nvSpPr>
          <p:cNvPr id="10" name="Seta para baixo 9"/>
          <p:cNvSpPr/>
          <p:nvPr/>
        </p:nvSpPr>
        <p:spPr>
          <a:xfrm>
            <a:off x="8028384" y="1916832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O que é 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CA8"/>
                </a:solidFill>
              </a:rPr>
              <a:t>Experiência do </a:t>
            </a:r>
            <a:r>
              <a:rPr lang="pt-BR" dirty="0" err="1">
                <a:solidFill>
                  <a:srgbClr val="007CA8"/>
                </a:solidFill>
              </a:rPr>
              <a:t>PMQADd</a:t>
            </a:r>
            <a:r>
              <a:rPr lang="pt-BR" dirty="0">
                <a:solidFill>
                  <a:srgbClr val="007CA8"/>
                </a:solidFill>
              </a:rPr>
              <a:t>: 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r>
              <a:rPr lang="pt-BR" dirty="0">
                <a:solidFill>
                  <a:srgbClr val="007CA8"/>
                </a:solidFill>
              </a:rPr>
              <a:t> Um Programa </a:t>
            </a:r>
            <a:r>
              <a:rPr lang="pt-BR" dirty="0" err="1">
                <a:solidFill>
                  <a:srgbClr val="007CA8"/>
                </a:solidFill>
              </a:rPr>
              <a:t>multi</a:t>
            </a:r>
            <a:r>
              <a:rPr lang="pt-BR" dirty="0">
                <a:solidFill>
                  <a:srgbClr val="007CA8"/>
                </a:solidFill>
              </a:rPr>
              <a:t>- </a:t>
            </a:r>
            <a:r>
              <a:rPr lang="pt-BR" dirty="0" err="1">
                <a:solidFill>
                  <a:srgbClr val="007CA8"/>
                </a:solidFill>
              </a:rPr>
              <a:t>multis</a:t>
            </a:r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r>
              <a:rPr lang="pt-BR" dirty="0">
                <a:solidFill>
                  <a:srgbClr val="007CA8"/>
                </a:solidFill>
              </a:rPr>
              <a:t> Que lidou com o ineditismo da AD no campo da prática e na formação</a:t>
            </a:r>
          </a:p>
          <a:p>
            <a:pPr>
              <a:buFontTx/>
              <a:buChar char="-"/>
            </a:pPr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r>
              <a:rPr lang="pt-BR" dirty="0">
                <a:solidFill>
                  <a:srgbClr val="007CA8"/>
                </a:solidFill>
              </a:rPr>
              <a:t> Criado para fomentar e instrumentalizar uma política pública de largo espectro</a:t>
            </a:r>
          </a:p>
          <a:p>
            <a:pPr>
              <a:buFontTx/>
              <a:buChar char="-"/>
            </a:pPr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endParaRPr lang="pt-BR" dirty="0">
              <a:solidFill>
                <a:srgbClr val="007CA8"/>
              </a:solidFill>
            </a:endParaRPr>
          </a:p>
          <a:p>
            <a:pPr>
              <a:buFontTx/>
              <a:buChar char="-"/>
            </a:pPr>
            <a:r>
              <a:rPr lang="pt-BR" dirty="0">
                <a:solidFill>
                  <a:srgbClr val="007CA8"/>
                </a:solidFill>
              </a:rPr>
              <a:t> Dialogando com a Educação Permanente, centrado em ações (saber-fazer). </a:t>
            </a:r>
          </a:p>
          <a:p>
            <a:endParaRPr lang="pt-BR" dirty="0">
              <a:solidFill>
                <a:srgbClr val="007CA8"/>
              </a:solidFill>
            </a:endParaRPr>
          </a:p>
        </p:txBody>
      </p:sp>
      <p:sp>
        <p:nvSpPr>
          <p:cNvPr id="7" name="Retângulo 4"/>
          <p:cNvSpPr>
            <a:spLocks noChangeArrowheads="1"/>
          </p:cNvSpPr>
          <p:nvPr/>
        </p:nvSpPr>
        <p:spPr bwMode="auto">
          <a:xfrm>
            <a:off x="3059832" y="5949280"/>
            <a:ext cx="6084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B1F0"/>
                </a:solidFill>
              </a:rPr>
              <a:t>SAVASSI; FRANCO; OLIVEIRA; 2015</a:t>
            </a: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O que é 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007CA8"/>
                </a:solidFill>
              </a:rPr>
              <a:t>Multi-multis</a:t>
            </a:r>
            <a:r>
              <a:rPr lang="pt-BR" dirty="0">
                <a:solidFill>
                  <a:srgbClr val="007CA8"/>
                </a:solidFill>
              </a:rPr>
              <a:t>: </a:t>
            </a:r>
            <a:r>
              <a:rPr lang="pt-BR" dirty="0" err="1">
                <a:solidFill>
                  <a:srgbClr val="007CA8"/>
                </a:solidFill>
              </a:rPr>
              <a:t>Multiinstitucional</a:t>
            </a:r>
            <a:endParaRPr lang="pt-BR" dirty="0">
              <a:solidFill>
                <a:srgbClr val="007CA8"/>
              </a:solidFill>
            </a:endParaRPr>
          </a:p>
        </p:txBody>
      </p:sp>
      <p:pic>
        <p:nvPicPr>
          <p:cNvPr id="7" name="Imagem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844824"/>
            <a:ext cx="5760640" cy="4320480"/>
          </a:xfrm>
          <a:prstGeom prst="rect">
            <a:avLst/>
          </a:prstGeom>
          <a:noFill/>
        </p:spPr>
      </p:pic>
      <p:sp>
        <p:nvSpPr>
          <p:cNvPr id="8" name="Retângulo 4"/>
          <p:cNvSpPr>
            <a:spLocks noChangeArrowheads="1"/>
          </p:cNvSpPr>
          <p:nvPr/>
        </p:nvSpPr>
        <p:spPr bwMode="auto">
          <a:xfrm>
            <a:off x="3707904" y="6021288"/>
            <a:ext cx="33478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rgbClr val="00B1F0"/>
                </a:solidFill>
              </a:rPr>
              <a:t>Fonte: SAVASSI; FRANCO; OLIVEIRA; 2015</a:t>
            </a: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O que é 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007CA8"/>
                </a:solidFill>
              </a:rPr>
              <a:t>Multi-multis</a:t>
            </a:r>
            <a:r>
              <a:rPr lang="pt-BR" dirty="0">
                <a:solidFill>
                  <a:srgbClr val="007CA8"/>
                </a:solidFill>
              </a:rPr>
              <a:t>: </a:t>
            </a:r>
            <a:r>
              <a:rPr lang="pt-BR" dirty="0" err="1">
                <a:solidFill>
                  <a:srgbClr val="007CA8"/>
                </a:solidFill>
              </a:rPr>
              <a:t>Multiicêntrico</a:t>
            </a:r>
            <a:endParaRPr lang="pt-BR" dirty="0">
              <a:solidFill>
                <a:srgbClr val="007CA8"/>
              </a:solidFill>
            </a:endParaRPr>
          </a:p>
        </p:txBody>
      </p:sp>
      <p:pic>
        <p:nvPicPr>
          <p:cNvPr id="7" name="Imagem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844824"/>
            <a:ext cx="5760640" cy="4320480"/>
          </a:xfrm>
          <a:prstGeom prst="rect">
            <a:avLst/>
          </a:prstGeom>
          <a:noFill/>
        </p:spPr>
      </p:pic>
      <p:sp>
        <p:nvSpPr>
          <p:cNvPr id="8" name="Retângulo 4"/>
          <p:cNvSpPr>
            <a:spLocks noChangeArrowheads="1"/>
          </p:cNvSpPr>
          <p:nvPr/>
        </p:nvSpPr>
        <p:spPr bwMode="auto">
          <a:xfrm>
            <a:off x="3707904" y="6021288"/>
            <a:ext cx="33478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rgbClr val="00B1F0"/>
                </a:solidFill>
              </a:rPr>
              <a:t>Fonte: SAVASSI; FRANCO; OLIVEIRA; 2015</a:t>
            </a:r>
          </a:p>
        </p:txBody>
      </p:sp>
      <p:sp>
        <p:nvSpPr>
          <p:cNvPr id="20" name="Seta em curva para baixo 19"/>
          <p:cNvSpPr/>
          <p:nvPr/>
        </p:nvSpPr>
        <p:spPr>
          <a:xfrm rot="718706">
            <a:off x="5751190" y="2571436"/>
            <a:ext cx="792932" cy="343972"/>
          </a:xfrm>
          <a:prstGeom prst="curvedDownArrow">
            <a:avLst>
              <a:gd name="adj1" fmla="val 37799"/>
              <a:gd name="adj2" fmla="val 70736"/>
              <a:gd name="adj3" fmla="val 26248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Seta em curva para baixo 20"/>
          <p:cNvSpPr/>
          <p:nvPr/>
        </p:nvSpPr>
        <p:spPr>
          <a:xfrm rot="1718598">
            <a:off x="5887283" y="2804285"/>
            <a:ext cx="1406419" cy="419979"/>
          </a:xfrm>
          <a:prstGeom prst="curvedDownArrow">
            <a:avLst>
              <a:gd name="adj1" fmla="val 25000"/>
              <a:gd name="adj2" fmla="val 60600"/>
              <a:gd name="adj3" fmla="val 250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Seta em curva para baixo 21"/>
          <p:cNvSpPr/>
          <p:nvPr/>
        </p:nvSpPr>
        <p:spPr>
          <a:xfrm rot="5400000">
            <a:off x="5110891" y="3787365"/>
            <a:ext cx="2264843" cy="540000"/>
          </a:xfrm>
          <a:prstGeom prst="curvedDownArrow">
            <a:avLst>
              <a:gd name="adj1" fmla="val 19756"/>
              <a:gd name="adj2" fmla="val 64620"/>
              <a:gd name="adj3" fmla="val 26329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797152"/>
            <a:ext cx="377896" cy="3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Seta em curva para baixo 23"/>
          <p:cNvSpPr/>
          <p:nvPr/>
        </p:nvSpPr>
        <p:spPr>
          <a:xfrm rot="19277813">
            <a:off x="4280220" y="4449116"/>
            <a:ext cx="1352630" cy="463061"/>
          </a:xfrm>
          <a:prstGeom prst="curvedDownArrow">
            <a:avLst>
              <a:gd name="adj1" fmla="val 25237"/>
              <a:gd name="adj2" fmla="val 49161"/>
              <a:gd name="adj3" fmla="val 26248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Seta em curva para baixo 24"/>
          <p:cNvSpPr/>
          <p:nvPr/>
        </p:nvSpPr>
        <p:spPr>
          <a:xfrm rot="18732014">
            <a:off x="4325046" y="4875218"/>
            <a:ext cx="700032" cy="226705"/>
          </a:xfrm>
          <a:prstGeom prst="curvedDownArrow">
            <a:avLst>
              <a:gd name="adj1" fmla="val 37799"/>
              <a:gd name="adj2" fmla="val 89898"/>
              <a:gd name="adj3" fmla="val 26248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Seta em curva para baixo 25"/>
          <p:cNvSpPr/>
          <p:nvPr/>
        </p:nvSpPr>
        <p:spPr>
          <a:xfrm rot="6439665" flipV="1">
            <a:off x="3985891" y="5442025"/>
            <a:ext cx="642369" cy="270880"/>
          </a:xfrm>
          <a:prstGeom prst="curvedDownArrow">
            <a:avLst>
              <a:gd name="adj1" fmla="val 37799"/>
              <a:gd name="adj2" fmla="val 89898"/>
              <a:gd name="adj3" fmla="val 26248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O que é 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007CA8"/>
                </a:solidFill>
              </a:rPr>
              <a:t>Multi-multis</a:t>
            </a:r>
            <a:r>
              <a:rPr lang="pt-BR" dirty="0">
                <a:solidFill>
                  <a:srgbClr val="007CA8"/>
                </a:solidFill>
              </a:rPr>
              <a:t>: Multiformatos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r>
              <a:rPr lang="pt-BR" dirty="0">
                <a:solidFill>
                  <a:srgbClr val="007CA8"/>
                </a:solidFill>
              </a:rPr>
              <a:t>20 Cursos Autoinstrucionais (30 a 60 horas)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r>
              <a:rPr lang="pt-BR" dirty="0">
                <a:solidFill>
                  <a:srgbClr val="007CA8"/>
                </a:solidFill>
              </a:rPr>
              <a:t>3 Cursos de Aperfeiçoamento (180 horas)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r>
              <a:rPr lang="pt-BR" dirty="0">
                <a:solidFill>
                  <a:srgbClr val="007CA8"/>
                </a:solidFill>
              </a:rPr>
              <a:t>2 Cursos de Especialização (360 horas)</a:t>
            </a: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3"/>
          <p:cNvSpPr>
            <a:spLocks noGrp="1"/>
          </p:cNvSpPr>
          <p:nvPr>
            <p:ph type="title"/>
          </p:nvPr>
        </p:nvSpPr>
        <p:spPr>
          <a:xfrm>
            <a:off x="277292" y="476672"/>
            <a:ext cx="6418263" cy="561975"/>
          </a:xfrm>
        </p:spPr>
        <p:txBody>
          <a:bodyPr/>
          <a:lstStyle/>
          <a:p>
            <a:pPr eaLnBrk="1" hangingPunct="1"/>
            <a:r>
              <a:rPr lang="pt-BR" altLang="pt-BR" sz="2800" dirty="0"/>
              <a:t>O que é o </a:t>
            </a:r>
            <a:r>
              <a:rPr lang="pt-BR" altLang="pt-BR" sz="2800" dirty="0" err="1"/>
              <a:t>PMQ-ADd</a:t>
            </a:r>
            <a:endParaRPr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43"/>
            <a:ext cx="9144000" cy="544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06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292" y="1412776"/>
            <a:ext cx="85431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007CA8"/>
                </a:solidFill>
              </a:rPr>
              <a:t>Multi-multis</a:t>
            </a:r>
            <a:r>
              <a:rPr lang="pt-BR" dirty="0">
                <a:solidFill>
                  <a:srgbClr val="007CA8"/>
                </a:solidFill>
              </a:rPr>
              <a:t>: Multiprofissional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r>
              <a:rPr lang="pt-BR" dirty="0">
                <a:solidFill>
                  <a:srgbClr val="007CA8"/>
                </a:solidFill>
              </a:rPr>
              <a:t>20 Cursos Autoinstrucionais (30 a 60 horas): </a:t>
            </a:r>
          </a:p>
          <a:p>
            <a:r>
              <a:rPr lang="pt-BR" dirty="0">
                <a:solidFill>
                  <a:srgbClr val="007CA8"/>
                </a:solidFill>
              </a:rPr>
              <a:t>6 abertos a todos os públicos, 14 sob exercício profissional específico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endParaRPr lang="pt-BR" dirty="0">
              <a:solidFill>
                <a:srgbClr val="007CA8"/>
              </a:solidFill>
            </a:endParaRPr>
          </a:p>
          <a:p>
            <a:r>
              <a:rPr lang="pt-BR" dirty="0">
                <a:solidFill>
                  <a:srgbClr val="007CA8"/>
                </a:solidFill>
              </a:rPr>
              <a:t>3 Cursos de Aperfeiçoamento (180 horas): profissões da saúde/ gestores</a:t>
            </a:r>
          </a:p>
          <a:p>
            <a:r>
              <a:rPr lang="pt-BR" dirty="0">
                <a:solidFill>
                  <a:srgbClr val="007CA8"/>
                </a:solidFill>
              </a:rPr>
              <a:t>UFMA, UFSC, UFMG</a:t>
            </a:r>
          </a:p>
          <a:p>
            <a:endParaRPr lang="pt-BR" dirty="0">
              <a:solidFill>
                <a:srgbClr val="007CA8"/>
              </a:solidFill>
            </a:endParaRPr>
          </a:p>
          <a:p>
            <a:r>
              <a:rPr lang="pt-BR" dirty="0">
                <a:solidFill>
                  <a:srgbClr val="007CA8"/>
                </a:solidFill>
              </a:rPr>
              <a:t>2 Cursos de Especialização (360 horas): </a:t>
            </a:r>
            <a:r>
              <a:rPr lang="pt-BR" dirty="0" err="1">
                <a:solidFill>
                  <a:srgbClr val="007CA8"/>
                </a:solidFill>
              </a:rPr>
              <a:t>médicxs</a:t>
            </a:r>
            <a:r>
              <a:rPr lang="pt-BR" dirty="0">
                <a:solidFill>
                  <a:srgbClr val="007CA8"/>
                </a:solidFill>
              </a:rPr>
              <a:t>/</a:t>
            </a:r>
            <a:r>
              <a:rPr lang="pt-BR" dirty="0" err="1">
                <a:solidFill>
                  <a:srgbClr val="007CA8"/>
                </a:solidFill>
              </a:rPr>
              <a:t>enfermeirxs</a:t>
            </a:r>
            <a:endParaRPr lang="pt-BR" dirty="0">
              <a:solidFill>
                <a:srgbClr val="007CA8"/>
              </a:solidFill>
            </a:endParaRPr>
          </a:p>
          <a:p>
            <a:r>
              <a:rPr lang="pt-BR" dirty="0">
                <a:solidFill>
                  <a:srgbClr val="007CA8"/>
                </a:solidFill>
              </a:rPr>
              <a:t>UFMA, UFSC</a:t>
            </a:r>
          </a:p>
        </p:txBody>
      </p:sp>
    </p:spTree>
    <p:extLst>
      <p:ext uri="{BB962C8B-B14F-4D97-AF65-F5344CB8AC3E}">
        <p14:creationId xmlns:p14="http://schemas.microsoft.com/office/powerpoint/2010/main" val="18006229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LAUROS~1\AppData\Local\Temp\articulate\presenter\imgtemp\DTfo3Wxq_arquivos\slide0001_image001.pn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LAUROS~1\AppData\Local\Temp\articulate\presenter\imgtemp\DTfo3Wxq_arquivos\slide0001_image001.png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naSUS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3421</TotalTime>
  <Words>1455</Words>
  <Application>Microsoft Office PowerPoint</Application>
  <PresentationFormat>Apresentação na tela (4:3)</PresentationFormat>
  <Paragraphs>410</Paragraphs>
  <Slides>37</Slides>
  <Notes>2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38" baseType="lpstr">
      <vt:lpstr>Tema do Office</vt:lpstr>
      <vt:lpstr>Experiências na validação de recursos educacionais:  Programa Multicêntrico de Qualificação  em Atenção Domiciliar a distância</vt:lpstr>
      <vt:lpstr>O que é o PMQ-ADd</vt:lpstr>
      <vt:lpstr>O que é o PMQ-ADd</vt:lpstr>
      <vt:lpstr>O que é o PMQ-ADd</vt:lpstr>
      <vt:lpstr>O que é o PMQ-ADd</vt:lpstr>
      <vt:lpstr>O que é o PMQ-ADd</vt:lpstr>
      <vt:lpstr>O que é o PMQ-ADd</vt:lpstr>
      <vt:lpstr>O que é o PMQ-ADd</vt:lpstr>
      <vt:lpstr>O que é o PMQ-ADd</vt:lpstr>
      <vt:lpstr>O que é o PMQ-ADd</vt:lpstr>
      <vt:lpstr>O que é o PMQ-ADd</vt:lpstr>
      <vt:lpstr>A construção do PMQ-ADd</vt:lpstr>
      <vt:lpstr>A construção do PMQ-ADd</vt:lpstr>
      <vt:lpstr>A construção do PMQ-ADd</vt:lpstr>
      <vt:lpstr>A construção do PMQ-ADd</vt:lpstr>
      <vt:lpstr>A construção do PMQ-ADd</vt:lpstr>
      <vt:lpstr>A construção do PMQ-ADd</vt:lpstr>
      <vt:lpstr>A construção do PMQ-ADd</vt:lpstr>
      <vt:lpstr>A construção do PMQ-ADd</vt:lpstr>
      <vt:lpstr>A construção do PMQ-ADd</vt:lpstr>
      <vt:lpstr>A construção do PMQ-ADd</vt:lpstr>
      <vt:lpstr>A validação do PMQ-ADd</vt:lpstr>
      <vt:lpstr>A validação do PMQ-ADd</vt:lpstr>
      <vt:lpstr>A validação do PMQ-ADd</vt:lpstr>
      <vt:lpstr>A validação do PMQ-ADd</vt:lpstr>
      <vt:lpstr>A validação do PMQ-ADd</vt:lpstr>
      <vt:lpstr>Resultados do PMQ-ADd</vt:lpstr>
      <vt:lpstr>Resultados do PMQ-ADd</vt:lpstr>
      <vt:lpstr>Resultados do PMQ-ADd</vt:lpstr>
      <vt:lpstr>Resultados do PMQ-ADd</vt:lpstr>
      <vt:lpstr>Resultados do PMQ-ADd</vt:lpstr>
      <vt:lpstr>Resultados do PMQ-ADd</vt:lpstr>
      <vt:lpstr>Resultados do PMQ-ADd</vt:lpstr>
      <vt:lpstr>Resultados do PMQ-ADd</vt:lpstr>
      <vt:lpstr>Resultados do PMQ-ADd</vt:lpstr>
      <vt:lpstr>Resultados do PMQ-ADd</vt:lpstr>
      <vt:lpstr>Obrigado!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Economia da Saúde</dc:title>
  <dc:creator>Lian</dc:creator>
  <cp:lastModifiedBy>Dragon</cp:lastModifiedBy>
  <cp:revision>142</cp:revision>
  <dcterms:created xsi:type="dcterms:W3CDTF">2012-08-22T13:08:46Z</dcterms:created>
  <dcterms:modified xsi:type="dcterms:W3CDTF">2016-10-06T18:21:53Z</dcterms:modified>
</cp:coreProperties>
</file>