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66" r:id="rId3"/>
    <p:sldId id="265" r:id="rId4"/>
    <p:sldId id="260" r:id="rId5"/>
    <p:sldId id="261" r:id="rId6"/>
    <p:sldId id="281" r:id="rId7"/>
    <p:sldId id="282" r:id="rId8"/>
    <p:sldId id="283" r:id="rId9"/>
    <p:sldId id="284" r:id="rId10"/>
    <p:sldId id="267" r:id="rId11"/>
    <p:sldId id="269" r:id="rId12"/>
    <p:sldId id="270" r:id="rId13"/>
    <p:sldId id="257" r:id="rId14"/>
    <p:sldId id="268" r:id="rId15"/>
    <p:sldId id="274" r:id="rId16"/>
    <p:sldId id="259" r:id="rId17"/>
    <p:sldId id="262" r:id="rId18"/>
    <p:sldId id="285" r:id="rId19"/>
    <p:sldId id="272" r:id="rId20"/>
    <p:sldId id="286" r:id="rId21"/>
    <p:sldId id="271" r:id="rId22"/>
  </p:sldIdLst>
  <p:sldSz cx="9144000" cy="6858000" type="screen4x3"/>
  <p:notesSz cx="6858000" cy="9144000"/>
  <p:custDataLst>
    <p:tags r:id="rId24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76" autoAdjust="0"/>
  </p:normalViewPr>
  <p:slideViewPr>
    <p:cSldViewPr>
      <p:cViewPr>
        <p:scale>
          <a:sx n="70" d="100"/>
          <a:sy n="70" d="100"/>
        </p:scale>
        <p:origin x="-147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17FD-2A98-4B2F-965B-8C3A19872AE1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7CA68-19FF-4472-8DF3-04AA2FFE4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00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11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 smtClean="0"/>
              <a:t>Mas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apesar</a:t>
            </a:r>
            <a:r>
              <a:rPr lang="en-US" sz="1200" b="0" baseline="0" dirty="0" smtClean="0"/>
              <a:t> de </a:t>
            </a:r>
            <a:r>
              <a:rPr lang="en-US" sz="1200" b="0" baseline="0" dirty="0" err="1" smtClean="0"/>
              <a:t>tantos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detlahes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nas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atribuições</a:t>
            </a:r>
            <a:r>
              <a:rPr lang="en-US" sz="1200" b="0" baseline="0" dirty="0" smtClean="0"/>
              <a:t> e </a:t>
            </a:r>
            <a:r>
              <a:rPr lang="en-US" sz="1200" b="0" baseline="0" dirty="0" err="1" smtClean="0"/>
              <a:t>peculiaridades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inerentes</a:t>
            </a:r>
            <a:r>
              <a:rPr lang="en-US" sz="1200" b="0" baseline="0" dirty="0" smtClean="0"/>
              <a:t> a </a:t>
            </a:r>
            <a:r>
              <a:rPr lang="en-US" sz="1200" b="0" baseline="0" dirty="0" err="1" smtClean="0"/>
              <a:t>produção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temos</a:t>
            </a:r>
            <a:r>
              <a:rPr lang="en-US" sz="1200" b="0" baseline="0" dirty="0" smtClean="0"/>
              <a:t> de </a:t>
            </a:r>
            <a:r>
              <a:rPr lang="en-US" sz="1200" b="0" baseline="0" dirty="0" err="1" smtClean="0"/>
              <a:t>maneira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geral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alguns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pontos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que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são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comuns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nestes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profissionais</a:t>
            </a:r>
            <a:r>
              <a:rPr lang="en-US" sz="1200" b="0" baseline="0" dirty="0" smtClean="0"/>
              <a:t>. </a:t>
            </a:r>
            <a:r>
              <a:rPr lang="en-US" sz="1200" b="0" baseline="0" dirty="0" err="1" smtClean="0"/>
              <a:t>Nós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na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Delinea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percebemos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que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os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principais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pontos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são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estes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5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87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113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675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novo conteúdo desenvolvido é integrado a biblioteca para posterior uso tornando a biblioteca da IES sempre crescente e cada vez mais rica.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26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56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56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rgbClr val="080808"/>
                </a:solidFill>
              </a:rPr>
              <a:t>Como</a:t>
            </a:r>
            <a:r>
              <a:rPr lang="pt-BR" b="1" baseline="0" dirty="0" smtClean="0">
                <a:solidFill>
                  <a:srgbClr val="080808"/>
                </a:solidFill>
              </a:rPr>
              <a:t> profissionais responsáveis pela produção de materiais didáticos devemos sempre lembrar que se não acompanharmos as mudanças seremos deixados para trás</a:t>
            </a:r>
            <a:endParaRPr lang="pt-BR" b="1" dirty="0" smtClean="0">
              <a:solidFill>
                <a:srgbClr val="080808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73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 mudança não está só nas novidades que estão surgindo, mas estão atreladas a especificidade</a:t>
            </a:r>
            <a:r>
              <a:rPr lang="pt-BR" baseline="0" dirty="0" smtClean="0"/>
              <a:t> de cada material e seu público. </a:t>
            </a:r>
          </a:p>
          <a:p>
            <a:endParaRPr lang="pt-BR" baseline="0" dirty="0" smtClean="0"/>
          </a:p>
          <a:p>
            <a:r>
              <a:rPr lang="pt-BR" dirty="0" smtClean="0"/>
              <a:t>Em alguns casos o projeto exige a integração de</a:t>
            </a:r>
            <a:r>
              <a:rPr lang="pt-BR" baseline="0" dirty="0" smtClean="0"/>
              <a:t> dois ou mais </a:t>
            </a:r>
            <a:r>
              <a:rPr lang="pt-BR" baseline="0" dirty="0" err="1" smtClean="0"/>
              <a:t>conteudistas</a:t>
            </a:r>
            <a:r>
              <a:rPr lang="pt-BR" baseline="0" dirty="0" smtClean="0"/>
              <a:t> em um mesmo material, e outros o processo de Design educacional precisa pensar em um tipo especial de aluno (com necessidades especiais por exemplo), há os casos que o desafio está na disponibilização do material para um público que não possui boa conexão com a internet. Ou seja, por mais que o processo de produção esteja bem alinhado existem mudanças e adaptações para cada caso.</a:t>
            </a:r>
          </a:p>
          <a:p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Sem falar nas mudanças de escopo e nos prazos que sendo uma produção em escala, quando um profissional atrasa um dia há um impacto em todas as outras etapas.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08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 constituir uma equipe efetiva neste cenário de mudanças?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04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crescer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acordo</a:t>
            </a:r>
            <a:r>
              <a:rPr lang="en-US" baseline="0" dirty="0" smtClean="0"/>
              <a:t> com a </a:t>
            </a:r>
            <a:r>
              <a:rPr lang="en-US" baseline="0" dirty="0" err="1" smtClean="0"/>
              <a:t>demanda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aumentando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assim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número</a:t>
            </a:r>
            <a:r>
              <a:rPr lang="en-US" baseline="0" dirty="0" smtClean="0"/>
              <a:t> de </a:t>
            </a:r>
            <a:r>
              <a:rPr lang="pt-BR" baseline="0" dirty="0" smtClean="0"/>
              <a:t>Coordenadores (cada Coordenador tem um n</a:t>
            </a:r>
            <a:r>
              <a:rPr lang="en-US" baseline="0" dirty="0" err="1" smtClean="0"/>
              <a:t>úmero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limitado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acompanhar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perto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trabalho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equipe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garantir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qualidade</a:t>
            </a:r>
            <a:r>
              <a:rPr lang="en-US" baseline="0" dirty="0" smtClean="0"/>
              <a:t> e a </a:t>
            </a:r>
            <a:r>
              <a:rPr lang="en-US" baseline="0" dirty="0" err="1" smtClean="0"/>
              <a:t>unidade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materiais</a:t>
            </a:r>
            <a:r>
              <a:rPr lang="en-US" baseline="0" dirty="0" smtClean="0"/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Existem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mudanças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formação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equipe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atrelada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necessidade</a:t>
            </a:r>
            <a:r>
              <a:rPr lang="en-US" baseline="0" dirty="0" smtClean="0"/>
              <a:t> das 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5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Supervisor </a:t>
            </a:r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possuir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experiência</a:t>
            </a:r>
            <a:r>
              <a:rPr lang="en-US" dirty="0" smtClean="0"/>
              <a:t> </a:t>
            </a:r>
            <a:r>
              <a:rPr lang="en-US" dirty="0" err="1" smtClean="0"/>
              <a:t>naprodução</a:t>
            </a:r>
            <a:r>
              <a:rPr lang="en-US" dirty="0" smtClean="0"/>
              <a:t> 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materiais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entender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desafio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coordenador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enfrenta</a:t>
            </a:r>
            <a:r>
              <a:rPr lang="en-US" baseline="0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aseline="0" dirty="0" err="1" smtClean="0"/>
              <a:t>Orientá</a:t>
            </a:r>
            <a:r>
              <a:rPr lang="en-US" baseline="0" dirty="0" smtClean="0"/>
              <a:t>-los com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experiência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fazendo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processo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aconteça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gargalos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desafio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atender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necessidades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cliente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ouvir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posicionamento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coordenadores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todas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etapas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aconteçam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qualidade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dentro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requisitos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prazo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5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um supervisor de </a:t>
            </a:r>
            <a:r>
              <a:rPr lang="en-US" dirty="0" err="1" smtClean="0"/>
              <a:t>equioe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IES com </a:t>
            </a:r>
            <a:r>
              <a:rPr lang="en-US" dirty="0" err="1" smtClean="0"/>
              <a:t>uma</a:t>
            </a:r>
            <a:r>
              <a:rPr lang="en-US" dirty="0" smtClean="0"/>
              <a:t> parte da </a:t>
            </a:r>
            <a:r>
              <a:rPr lang="en-US" dirty="0" err="1" smtClean="0"/>
              <a:t>produção</a:t>
            </a:r>
            <a:r>
              <a:rPr lang="en-US" dirty="0" smtClean="0"/>
              <a:t> e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dinâmica</a:t>
            </a:r>
            <a:r>
              <a:rPr lang="en-US" dirty="0" smtClean="0"/>
              <a:t> de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e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alinhar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expectativas</a:t>
            </a:r>
            <a:r>
              <a:rPr lang="en-US" baseline="0" dirty="0" smtClean="0"/>
              <a:t> e tempo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encontre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perfeita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junção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equipes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Comunicação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fundamental.</a:t>
            </a:r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5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Quando</a:t>
            </a:r>
            <a:r>
              <a:rPr lang="en-US" dirty="0" smtClean="0"/>
              <a:t> o Designer </a:t>
            </a:r>
            <a:r>
              <a:rPr lang="en-US" dirty="0" err="1" smtClean="0"/>
              <a:t>educacional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da IES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encontra</a:t>
            </a:r>
            <a:r>
              <a:rPr lang="en-US" dirty="0" smtClean="0"/>
              <a:t>-se </a:t>
            </a:r>
            <a:r>
              <a:rPr lang="en-US" dirty="0" err="1" smtClean="0"/>
              <a:t>maneiras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de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serviço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o DE </a:t>
            </a:r>
            <a:r>
              <a:rPr lang="en-US" dirty="0" err="1" smtClean="0"/>
              <a:t>trabalha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um co-</a:t>
            </a:r>
            <a:r>
              <a:rPr lang="en-US" baseline="0" dirty="0" err="1" smtClean="0"/>
              <a:t>autor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sugestões</a:t>
            </a:r>
            <a:r>
              <a:rPr lang="en-US" baseline="0" dirty="0" smtClean="0"/>
              <a:t> no material do professor,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outros </a:t>
            </a:r>
            <a:r>
              <a:rPr lang="en-US" baseline="0" dirty="0" err="1" smtClean="0"/>
              <a:t>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texto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melhorado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insere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recursos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visuais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Também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comunicação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inferir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conteúdo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delicado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precisa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acompanhado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perto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coord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conteúdo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Cabe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supervisore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coord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alinhar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expectativas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profissionais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saibam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papel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esperado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um.</a:t>
            </a:r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5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</a:t>
            </a:r>
            <a:r>
              <a:rPr lang="en-US" dirty="0" err="1" smtClean="0"/>
              <a:t>equipe</a:t>
            </a:r>
            <a:r>
              <a:rPr lang="en-US" dirty="0" smtClean="0"/>
              <a:t> de </a:t>
            </a:r>
            <a:r>
              <a:rPr lang="en-US" dirty="0" err="1" smtClean="0"/>
              <a:t>mídias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profissionais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dependendo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projeto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coordenador</a:t>
            </a:r>
            <a:r>
              <a:rPr lang="en-US" baseline="0" dirty="0" smtClean="0"/>
              <a:t> e supervisor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equipe</a:t>
            </a:r>
            <a:r>
              <a:rPr lang="en-US" baseline="0" dirty="0" smtClean="0"/>
              <a:t>: designers </a:t>
            </a:r>
            <a:r>
              <a:rPr lang="en-US" baseline="0" dirty="0" err="1" smtClean="0"/>
              <a:t>gráficos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webdesigners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ilustradores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locutores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editores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vídeos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programadores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roteiristas</a:t>
            </a:r>
            <a:r>
              <a:rPr lang="en-US" baseline="0" dirty="0" smtClean="0"/>
              <a:t>, game designers, </a:t>
            </a:r>
            <a:r>
              <a:rPr lang="en-US" baseline="0" dirty="0" err="1" smtClean="0"/>
              <a:t>diagramadores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entende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maneira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papel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extremamente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novas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papel</a:t>
            </a:r>
            <a:r>
              <a:rPr lang="en-US" baseline="0" dirty="0" smtClean="0"/>
              <a:t> do designer </a:t>
            </a:r>
            <a:r>
              <a:rPr lang="en-US" baseline="0" dirty="0" err="1" smtClean="0"/>
              <a:t>educacional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roteirista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produção</a:t>
            </a:r>
            <a:r>
              <a:rPr lang="en-US" baseline="0" dirty="0" smtClean="0"/>
              <a:t> de um </a:t>
            </a:r>
            <a:r>
              <a:rPr lang="en-US" baseline="0" dirty="0" err="1" smtClean="0"/>
              <a:t>vídeo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sobrepor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A68-19FF-4472-8DF3-04AA2FFE4B2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5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69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66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70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02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5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99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40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79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51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30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85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21B9-26C4-441B-9146-92DDAC26AF34}" type="datetimeFigureOut">
              <a:rPr lang="pt-BR" smtClean="0"/>
              <a:t>17/10/2016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0CDA-67E6-4875-B4FE-9B8398B4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99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869313"/>
            <a:ext cx="9404919" cy="1253812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24534" y="2085247"/>
            <a:ext cx="11032242" cy="1303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/>
              <a:t>COMPETÊNCIAS MULTIDISCIPLINARES </a:t>
            </a:r>
            <a:r>
              <a:rPr lang="pt-BR" sz="2800" dirty="0" smtClean="0"/>
              <a:t>NA FORMAÇÃO </a:t>
            </a:r>
          </a:p>
          <a:p>
            <a:pPr algn="l"/>
            <a:r>
              <a:rPr lang="pt-BR" sz="2800" dirty="0" smtClean="0"/>
              <a:t>DE </a:t>
            </a:r>
            <a:r>
              <a:rPr lang="pt-BR" sz="2800" dirty="0"/>
              <a:t>EQUIPES EFETIVAS PARA PRODUÇÃO DE MATERIAIS </a:t>
            </a:r>
            <a:endParaRPr lang="pt-BR" sz="2800" dirty="0" smtClean="0"/>
          </a:p>
          <a:p>
            <a:pPr algn="l"/>
            <a:r>
              <a:rPr lang="pt-BR" sz="2800" dirty="0" smtClean="0"/>
              <a:t>DIDÁTICOS PARA EAD</a:t>
            </a:r>
            <a:endParaRPr lang="pt-BR" sz="2800" dirty="0"/>
          </a:p>
          <a:p>
            <a:pPr algn="l"/>
            <a:endParaRPr lang="x-none" sz="4000" dirty="0" smtClean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47775" y="4797152"/>
            <a:ext cx="8229600" cy="86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Larissa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Kleis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7" y="59576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7504" y="5229200"/>
            <a:ext cx="8229600" cy="86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6"/>
          <p:cNvSpPr>
            <a:spLocks noGrp="1"/>
          </p:cNvSpPr>
          <p:nvPr>
            <p:ph type="title"/>
          </p:nvPr>
        </p:nvSpPr>
        <p:spPr>
          <a:xfrm>
            <a:off x="503040" y="19888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0096D7"/>
                </a:solidFill>
              </a:rPr>
              <a:t>Principais características de um profissional </a:t>
            </a:r>
            <a:br>
              <a:rPr lang="pt-BR" sz="3600" dirty="0" smtClean="0">
                <a:solidFill>
                  <a:srgbClr val="0096D7"/>
                </a:solidFill>
              </a:rPr>
            </a:br>
            <a:r>
              <a:rPr lang="pt-BR" sz="3600" dirty="0" smtClean="0">
                <a:solidFill>
                  <a:srgbClr val="0096D7"/>
                </a:solidFill>
              </a:rPr>
              <a:t>que atua na produção</a:t>
            </a:r>
            <a:r>
              <a:rPr lang="pt-BR" sz="3600" dirty="0">
                <a:solidFill>
                  <a:srgbClr val="0096D7"/>
                </a:solidFill>
              </a:rPr>
              <a:t> </a:t>
            </a:r>
            <a:r>
              <a:rPr lang="pt-BR" sz="3600" dirty="0" smtClean="0">
                <a:solidFill>
                  <a:srgbClr val="0096D7"/>
                </a:solidFill>
              </a:rPr>
              <a:t>de materiais didáticos: </a:t>
            </a:r>
            <a:br>
              <a:rPr lang="pt-BR" sz="3600" dirty="0" smtClean="0">
                <a:solidFill>
                  <a:srgbClr val="0096D7"/>
                </a:solidFill>
              </a:rPr>
            </a:br>
            <a:r>
              <a:rPr lang="pt-BR" sz="2700" dirty="0" smtClean="0"/>
              <a:t>Entende </a:t>
            </a:r>
            <a:r>
              <a:rPr lang="pt-BR" sz="2700" dirty="0"/>
              <a:t>as mudanças e é receptivo a elas.</a:t>
            </a:r>
            <a:br>
              <a:rPr lang="pt-BR" sz="2700" dirty="0"/>
            </a:br>
            <a:r>
              <a:rPr lang="pt-BR" sz="2700" dirty="0" smtClean="0"/>
              <a:t>Comunicação efetiva com equipe de trabalho e gerenciamento</a:t>
            </a:r>
            <a:r>
              <a:rPr lang="pt-BR" sz="2700" dirty="0"/>
              <a:t>.</a:t>
            </a:r>
            <a:br>
              <a:rPr lang="pt-BR" sz="2700" dirty="0"/>
            </a:br>
            <a:r>
              <a:rPr lang="pt-BR" sz="2700" dirty="0"/>
              <a:t>Comprometido com a melhoria da qualidade.</a:t>
            </a:r>
            <a:br>
              <a:rPr lang="pt-BR" sz="2700" dirty="0"/>
            </a:br>
            <a:r>
              <a:rPr lang="pt-BR" sz="2700" dirty="0"/>
              <a:t>Tem instrução e experiência em áreas relevantes do trabalho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8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>
                <a:solidFill>
                  <a:srgbClr val="0096D7"/>
                </a:solidFill>
              </a:rPr>
              <a:t>Desafio do </a:t>
            </a:r>
            <a:r>
              <a:rPr lang="pt-BR" sz="2800" dirty="0" err="1" smtClean="0">
                <a:solidFill>
                  <a:srgbClr val="0096D7"/>
                </a:solidFill>
              </a:rPr>
              <a:t>Conteudista</a:t>
            </a:r>
            <a:r>
              <a:rPr lang="pt-BR" sz="2800" dirty="0" smtClean="0">
                <a:solidFill>
                  <a:srgbClr val="0096D7"/>
                </a:solidFill>
              </a:rPr>
              <a:t>: </a:t>
            </a:r>
            <a:r>
              <a:rPr lang="pt-BR" sz="2800" dirty="0"/>
              <a:t>A escola não nos fez leitores e menos ainda produtores de </a:t>
            </a:r>
            <a:r>
              <a:rPr lang="pt-BR" sz="2800" dirty="0" smtClean="0"/>
              <a:t>textos, no entanto é necessário fazer isso em tempo recorde! </a:t>
            </a:r>
            <a:r>
              <a:rPr lang="pt-BR" sz="2800" dirty="0"/>
              <a:t> </a:t>
            </a:r>
            <a:r>
              <a:rPr lang="pt-BR" sz="2800" dirty="0" smtClean="0"/>
              <a:t>O </a:t>
            </a:r>
            <a:r>
              <a:rPr lang="pt-BR" sz="2800" dirty="0"/>
              <a:t>ato de escrever, além do tempo de maturação das ideias, necessita concentração em determinados períodos da produção.</a:t>
            </a:r>
          </a:p>
        </p:txBody>
      </p:sp>
    </p:spTree>
    <p:extLst>
      <p:ext uri="{BB962C8B-B14F-4D97-AF65-F5344CB8AC3E}">
        <p14:creationId xmlns:p14="http://schemas.microsoft.com/office/powerpoint/2010/main" val="29853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2204864"/>
            <a:ext cx="8147248" cy="525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67 MdCn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500" dirty="0" smtClean="0">
                <a:solidFill>
                  <a:srgbClr val="0096D7"/>
                </a:solidFill>
              </a:rPr>
              <a:t>Desafio do Designer Educacional: </a:t>
            </a:r>
            <a:r>
              <a:rPr lang="pt-BR" sz="2500" dirty="0" smtClean="0"/>
              <a:t>Planejar o melhor desenho educacional para que se alcance o objetivo final do material didático é a grande  responsabilidade deste profissional.</a:t>
            </a:r>
          </a:p>
          <a:p>
            <a:pPr marL="0" indent="0">
              <a:buNone/>
            </a:pPr>
            <a:r>
              <a:rPr lang="en-US" sz="2500" dirty="0" err="1" smtClean="0"/>
              <a:t>Atuar</a:t>
            </a:r>
            <a:r>
              <a:rPr lang="en-US" sz="2500" dirty="0" smtClean="0"/>
              <a:t> </a:t>
            </a:r>
            <a:r>
              <a:rPr lang="en-US" sz="2500" dirty="0" err="1" smtClean="0"/>
              <a:t>como</a:t>
            </a:r>
            <a:r>
              <a:rPr lang="en-US" sz="2500" dirty="0" smtClean="0"/>
              <a:t> um </a:t>
            </a:r>
            <a:r>
              <a:rPr lang="en-US" sz="2500" dirty="0" err="1" smtClean="0"/>
              <a:t>facilitador</a:t>
            </a:r>
            <a:r>
              <a:rPr lang="en-US" sz="2500" dirty="0" smtClean="0"/>
              <a:t> do </a:t>
            </a:r>
            <a:r>
              <a:rPr lang="en-US" sz="2500" dirty="0" err="1" smtClean="0"/>
              <a:t>processo</a:t>
            </a:r>
            <a:r>
              <a:rPr lang="en-US" sz="2500" dirty="0" smtClean="0"/>
              <a:t> de </a:t>
            </a:r>
            <a:r>
              <a:rPr lang="en-US" sz="2500" dirty="0" err="1" smtClean="0"/>
              <a:t>construção</a:t>
            </a:r>
            <a:r>
              <a:rPr lang="en-US" sz="2500" dirty="0" smtClean="0"/>
              <a:t> do </a:t>
            </a:r>
            <a:r>
              <a:rPr lang="en-US" sz="2500" dirty="0" err="1" smtClean="0"/>
              <a:t>conhecimento</a:t>
            </a:r>
            <a:r>
              <a:rPr lang="en-US" sz="2500" dirty="0" smtClean="0"/>
              <a:t> </a:t>
            </a:r>
            <a:r>
              <a:rPr lang="en-US" sz="2500" dirty="0" err="1" smtClean="0"/>
              <a:t>exige</a:t>
            </a:r>
            <a:r>
              <a:rPr lang="en-US" sz="2500" dirty="0" smtClean="0"/>
              <a:t> </a:t>
            </a:r>
            <a:r>
              <a:rPr lang="en-US" sz="2500" dirty="0" err="1" smtClean="0"/>
              <a:t>conhecimentos</a:t>
            </a:r>
            <a:r>
              <a:rPr lang="en-US" sz="2500" dirty="0" smtClean="0"/>
              <a:t> </a:t>
            </a:r>
            <a:r>
              <a:rPr lang="en-US" sz="2500" dirty="0" err="1" smtClean="0"/>
              <a:t>avançados</a:t>
            </a:r>
            <a:r>
              <a:rPr lang="en-US" sz="2500" dirty="0" smtClean="0"/>
              <a:t> </a:t>
            </a:r>
            <a:r>
              <a:rPr lang="en-US" sz="2500" dirty="0" err="1" smtClean="0"/>
              <a:t>em</a:t>
            </a:r>
            <a:r>
              <a:rPr lang="en-US" sz="2500" dirty="0" smtClean="0"/>
              <a:t> </a:t>
            </a:r>
            <a:r>
              <a:rPr lang="en-US" sz="2500" dirty="0" err="1" smtClean="0"/>
              <a:t>linguagem</a:t>
            </a:r>
            <a:r>
              <a:rPr lang="en-US" sz="2500" dirty="0"/>
              <a:t>,</a:t>
            </a:r>
            <a:r>
              <a:rPr lang="en-US" sz="2500" dirty="0" smtClean="0"/>
              <a:t> </a:t>
            </a:r>
            <a:r>
              <a:rPr lang="en-US" sz="2500" dirty="0" err="1" smtClean="0"/>
              <a:t>didática</a:t>
            </a:r>
            <a:r>
              <a:rPr lang="en-US" sz="2500" dirty="0"/>
              <a:t> </a:t>
            </a:r>
            <a:r>
              <a:rPr lang="en-US" sz="2500" dirty="0" smtClean="0"/>
              <a:t>e </a:t>
            </a:r>
            <a:r>
              <a:rPr lang="en-US" sz="2500" dirty="0" err="1" smtClean="0"/>
              <a:t>metodologias</a:t>
            </a:r>
            <a:r>
              <a:rPr lang="en-US" sz="2500" dirty="0" smtClean="0"/>
              <a:t> de </a:t>
            </a:r>
            <a:r>
              <a:rPr lang="en-US" sz="2500" dirty="0" err="1" smtClean="0"/>
              <a:t>ensino</a:t>
            </a:r>
            <a:r>
              <a:rPr lang="en-US" sz="2500" dirty="0" smtClean="0"/>
              <a:t> </a:t>
            </a:r>
            <a:r>
              <a:rPr lang="en-US" sz="2500" dirty="0" err="1" smtClean="0"/>
              <a:t>inovadoras</a:t>
            </a:r>
            <a:r>
              <a:rPr lang="en-US" sz="2500" dirty="0" smtClean="0"/>
              <a:t>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9243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619672" y="6145497"/>
            <a:ext cx="102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SWF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544" y="6334780"/>
            <a:ext cx="102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PDF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88255" y="5668021"/>
            <a:ext cx="102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EPUB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78684" y="4927212"/>
            <a:ext cx="13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HTML5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82515" y="5450432"/>
            <a:ext cx="13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MP4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84342" y="6207275"/>
            <a:ext cx="129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FOLIO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173455" y="116632"/>
            <a:ext cx="82296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500" dirty="0" smtClean="0">
                <a:solidFill>
                  <a:srgbClr val="0096D7"/>
                </a:solidFill>
              </a:rPr>
              <a:t>Desafio do profissional de Mídias: </a:t>
            </a:r>
            <a:r>
              <a:rPr lang="pt-BR" sz="2500" dirty="0" smtClean="0"/>
              <a:t>A mudança e compatibilidade são palavras chaves. Diferentes profissionais podem compor a criação de diferentes mídias: sonorização, imagem, animação, ilustração, diagramação, programação isso tudo dentro de um cenário de infinitas possibilidades com novidades a todo tempo.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5821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861048"/>
            <a:ext cx="9142197" cy="144016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/>
              <a:t>Novos perfis profissionais a partir de novas tecnologias</a:t>
            </a:r>
            <a:endParaRPr lang="pt-BR" sz="2800" dirty="0">
              <a:solidFill>
                <a:srgbClr val="558ED5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rgbClr val="0096D7"/>
                </a:solidFill>
                <a:latin typeface="+mn-lt"/>
              </a:rPr>
              <a:t>Materiais midiáticos</a:t>
            </a:r>
            <a:endParaRPr lang="pt-BR" sz="3200" dirty="0">
              <a:solidFill>
                <a:srgbClr val="0096D7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41827"/>
            <a:ext cx="8711166" cy="2259181"/>
          </a:xfrm>
        </p:spPr>
        <p:txBody>
          <a:bodyPr>
            <a:normAutofit/>
          </a:bodyPr>
          <a:lstStyle/>
          <a:p>
            <a:pPr fontAlgn="base"/>
            <a:r>
              <a:rPr lang="pt-BR" sz="2400" dirty="0"/>
              <a:t>O relatório de tendências elaborado pelo </a:t>
            </a:r>
            <a:r>
              <a:rPr lang="pt-BR" sz="2400" dirty="0" smtClean="0"/>
              <a:t>NMC (</a:t>
            </a:r>
            <a:r>
              <a:rPr lang="pt-BR" sz="2400" dirty="0" err="1" smtClean="0"/>
              <a:t>Horizon</a:t>
            </a:r>
            <a:r>
              <a:rPr lang="pt-BR" sz="2400" dirty="0" smtClean="0"/>
              <a:t> </a:t>
            </a:r>
            <a:r>
              <a:rPr lang="pt-BR" sz="2400" dirty="0" err="1" smtClean="0"/>
              <a:t>Report</a:t>
            </a:r>
            <a:r>
              <a:rPr lang="pt-BR" sz="2400" dirty="0" smtClean="0"/>
              <a:t>) aponta que será cada vez mais comum utilizarmos as impressoras 3D,  games imersivos de realidade virtual, tecnologias para vestir (roupas inteligentes), realidade aumentada  e holografia.</a:t>
            </a:r>
          </a:p>
          <a:p>
            <a:pPr fontAlgn="base"/>
            <a:r>
              <a:rPr lang="pt-BR" sz="2400" dirty="0" smtClean="0"/>
              <a:t>O que se esperar do material didático?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563890_372789156120486_394273213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" y="3501008"/>
            <a:ext cx="9144000" cy="40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96D7"/>
                </a:solidFill>
              </a:rPr>
              <a:t>Professores/</a:t>
            </a:r>
            <a:r>
              <a:rPr lang="pt-BR" dirty="0" err="1" smtClean="0">
                <a:solidFill>
                  <a:srgbClr val="0096D7"/>
                </a:solidFill>
              </a:rPr>
              <a:t>conteudistas</a:t>
            </a:r>
            <a:r>
              <a:rPr lang="pt-BR" dirty="0" smtClean="0">
                <a:solidFill>
                  <a:srgbClr val="0096D7"/>
                </a:solidFill>
              </a:rPr>
              <a:t>: </a:t>
            </a:r>
            <a:r>
              <a:rPr lang="pt-BR" sz="2800" dirty="0"/>
              <a:t>O crescimento e a valorização do aprendizado informal e o aumento na quantidade de recursos de educação </a:t>
            </a:r>
            <a:r>
              <a:rPr lang="pt-BR" sz="2800" dirty="0" smtClean="0"/>
              <a:t>mostram que agora</a:t>
            </a:r>
            <a:r>
              <a:rPr lang="pt-BR" sz="2800" dirty="0"/>
              <a:t>, eles devem se portar muito mais como mentores e conectores de todas as informações disponíveis do que detentores do conhecimento.</a:t>
            </a:r>
          </a:p>
        </p:txBody>
      </p:sp>
    </p:spTree>
    <p:extLst>
      <p:ext uri="{BB962C8B-B14F-4D97-AF65-F5344CB8AC3E}">
        <p14:creationId xmlns:p14="http://schemas.microsoft.com/office/powerpoint/2010/main" val="1022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96D7"/>
                </a:solidFill>
              </a:rPr>
              <a:t>Designers educacionais: </a:t>
            </a:r>
            <a:r>
              <a:rPr lang="pt-BR" sz="2800" dirty="0"/>
              <a:t>Tecnologias capazes de oferecer um aprendizado cada vez mais </a:t>
            </a:r>
            <a:r>
              <a:rPr lang="pt-BR" sz="2800" dirty="0" smtClean="0"/>
              <a:t>personalizado e colaborativo </a:t>
            </a:r>
            <a:r>
              <a:rPr lang="pt-BR" sz="2800" dirty="0"/>
              <a:t>têm sido muito </a:t>
            </a:r>
            <a:r>
              <a:rPr lang="pt-BR" sz="2800" dirty="0" smtClean="0"/>
              <a:t>demandadas. Os </a:t>
            </a:r>
            <a:r>
              <a:rPr lang="pt-BR" sz="2800" dirty="0" err="1" smtClean="0"/>
              <a:t>D</a:t>
            </a:r>
            <a:r>
              <a:rPr lang="en-US" sz="2800" dirty="0"/>
              <a:t>E</a:t>
            </a:r>
            <a:r>
              <a:rPr lang="pt-BR" sz="2800" dirty="0" err="1" smtClean="0"/>
              <a:t>s</a:t>
            </a:r>
            <a:r>
              <a:rPr lang="pt-BR" sz="2800" dirty="0" smtClean="0"/>
              <a:t> deverão planejar e sugerir alternativas para um ambiente de estudo muito mais participativo.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49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DSC01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750" y="0"/>
            <a:ext cx="11364091" cy="755712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108520" y="-99392"/>
            <a:ext cx="9577064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Biblioteca: Ter uma biblioteca de </a:t>
            </a:r>
            <a:r>
              <a:rPr lang="pt-BR" dirty="0" smtClean="0"/>
              <a:t>imagens, recursos </a:t>
            </a:r>
            <a:r>
              <a:rPr lang="pt-BR" dirty="0" err="1" smtClean="0"/>
              <a:t>deBiblioteca</a:t>
            </a:r>
            <a:r>
              <a:rPr lang="pt-BR" dirty="0" smtClean="0"/>
              <a:t>: </a:t>
            </a:r>
            <a:r>
              <a:rPr lang="pt-BR" dirty="0"/>
              <a:t>Ter uma biblioteca de imagens, recursos de animação de texto, ícones, esquemáticos, agiliza a produção e economiza na produção de novos materiais.</a:t>
            </a:r>
          </a:p>
          <a:p>
            <a:r>
              <a:rPr lang="pt-BR" dirty="0" smtClean="0"/>
              <a:t> </a:t>
            </a:r>
            <a:r>
              <a:rPr lang="pt-BR" dirty="0"/>
              <a:t>animação de texto, ícones, esquemáticos, agiliza a produção e economiza na produção de novos materiais</a:t>
            </a:r>
            <a:r>
              <a:rPr lang="pt-BR" dirty="0" smtClean="0"/>
              <a:t>.</a:t>
            </a:r>
            <a:r>
              <a:rPr lang="pt-BR" dirty="0"/>
              <a:t> desenvolvimento otimizado (aproveitando o que a IES já tem) e construindo soluções simplificadas e diluídas no decorrer dos cursos.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18864" y="90872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67 MdCn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9198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>Profissional de mídias: </a:t>
            </a:r>
            <a:r>
              <a:rPr lang="pt-BR" sz="3100" dirty="0" smtClean="0"/>
              <a:t>Amplia-se ainda mais as possibilidades e cria-se integração com uma equipe de inovação com forte viés em desenvolvimento de softwares para implementar materiais contendo: </a:t>
            </a:r>
            <a:r>
              <a:rPr lang="pt-BR" sz="3200" dirty="0" smtClean="0"/>
              <a:t>Games com realidade Aumentada, Realidade virtual, Telas </a:t>
            </a:r>
            <a:r>
              <a:rPr lang="pt-BR" sz="3200" dirty="0" err="1" smtClean="0"/>
              <a:t>Holográficas</a:t>
            </a:r>
            <a:r>
              <a:rPr lang="pt-BR" sz="3200" dirty="0"/>
              <a:t> </a:t>
            </a:r>
            <a:r>
              <a:rPr lang="pt-BR" sz="3200" dirty="0" smtClean="0"/>
              <a:t>e </a:t>
            </a:r>
            <a:r>
              <a:rPr lang="pt-BR" sz="3200" dirty="0" err="1" smtClean="0"/>
              <a:t>Volumétricas</a:t>
            </a:r>
            <a:r>
              <a:rPr lang="pt-BR" sz="3200" dirty="0" smtClean="0"/>
              <a:t>, </a:t>
            </a:r>
            <a:r>
              <a:rPr lang="pt-BR" sz="3200" dirty="0" err="1" smtClean="0"/>
              <a:t>Geolocalização</a:t>
            </a:r>
            <a:r>
              <a:rPr lang="pt-BR" sz="3200" dirty="0" smtClean="0"/>
              <a:t> e outros.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>
                <a:solidFill>
                  <a:schemeClr val="bg1"/>
                </a:solidFill>
              </a:rPr>
              <a:t/>
            </a:r>
            <a:br>
              <a:rPr lang="pt-BR" sz="3600" dirty="0" smtClean="0">
                <a:solidFill>
                  <a:schemeClr val="bg1"/>
                </a:solidFill>
              </a:rPr>
            </a:br>
            <a:r>
              <a:rPr lang="pt-BR" sz="3600" dirty="0" smtClean="0">
                <a:solidFill>
                  <a:schemeClr val="bg1"/>
                </a:solidFill>
              </a:rPr>
              <a:t/>
            </a:r>
            <a:br>
              <a:rPr lang="pt-BR" sz="3600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31066" y="764704"/>
            <a:ext cx="8229600" cy="525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3600" dirty="0"/>
              <a:t>O</a:t>
            </a:r>
            <a:r>
              <a:rPr lang="pt-BR" sz="3600" dirty="0" smtClean="0"/>
              <a:t> mercado de trabalho demandará dos recém-formados habilidades que são mais frequentemente adquiridas fora da escola, em situações de aprendizado informal.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77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5400" dirty="0" smtClean="0">
                <a:solidFill>
                  <a:srgbClr val="0096D7"/>
                </a:solidFill>
                <a:latin typeface="+mn-lt"/>
              </a:rPr>
              <a:t>As mudanças nos guiam</a:t>
            </a:r>
            <a:endParaRPr lang="pt-BR" sz="5400" dirty="0">
              <a:solidFill>
                <a:srgbClr val="0096D7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Nós vivemos em uma era em que uma grande constante que encontramos é a </a:t>
            </a:r>
            <a:r>
              <a:rPr lang="pt-BR" sz="2000" dirty="0" smtClean="0"/>
              <a:t>mudança: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 smtClean="0"/>
              <a:t>Mudança na forma </a:t>
            </a:r>
            <a:r>
              <a:rPr lang="pt-BR" sz="2000" dirty="0"/>
              <a:t>como </a:t>
            </a:r>
            <a:r>
              <a:rPr lang="pt-BR" sz="2000" dirty="0" smtClean="0"/>
              <a:t>trabalhamos;</a:t>
            </a:r>
          </a:p>
          <a:p>
            <a:r>
              <a:rPr lang="pt-BR" sz="2000" dirty="0" smtClean="0"/>
              <a:t>Mudança na forma como os alunos aprendem;</a:t>
            </a:r>
          </a:p>
          <a:p>
            <a:r>
              <a:rPr lang="en-US" sz="2000" dirty="0" err="1" smtClean="0"/>
              <a:t>Mudanças</a:t>
            </a:r>
            <a:r>
              <a:rPr lang="en-US" sz="2000" dirty="0" smtClean="0"/>
              <a:t> </a:t>
            </a:r>
            <a:r>
              <a:rPr lang="en-US" sz="2000" dirty="0" err="1" smtClean="0"/>
              <a:t>tecnológicas</a:t>
            </a:r>
            <a:r>
              <a:rPr lang="en-US" sz="2000" dirty="0" smtClean="0"/>
              <a:t> que </a:t>
            </a:r>
            <a:r>
              <a:rPr lang="en-US" sz="2000" dirty="0" err="1" smtClean="0"/>
              <a:t>impactam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nosso</a:t>
            </a:r>
            <a:r>
              <a:rPr lang="en-US" sz="2000" dirty="0" smtClean="0"/>
              <a:t> </a:t>
            </a:r>
            <a:r>
              <a:rPr lang="en-US" sz="2000" dirty="0" err="1" smtClean="0"/>
              <a:t>dia</a:t>
            </a:r>
            <a:r>
              <a:rPr lang="en-US" sz="2000" dirty="0" smtClean="0"/>
              <a:t> a dia.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  <a:p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553857" y="29572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31066" y="764704"/>
            <a:ext cx="8229600" cy="5256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/>
              <a:t>Os </a:t>
            </a:r>
            <a:r>
              <a:rPr lang="pt-BR" sz="3600" dirty="0" smtClean="0"/>
              <a:t>gurus do vale do silício (criadores do Google, Apple, Yahoo) que </a:t>
            </a:r>
            <a:r>
              <a:rPr lang="pt-BR" sz="3600" dirty="0"/>
              <a:t>concebem </a:t>
            </a:r>
            <a:r>
              <a:rPr lang="pt-BR" sz="3600" dirty="0" err="1"/>
              <a:t>tablets</a:t>
            </a:r>
            <a:r>
              <a:rPr lang="pt-BR" sz="3600" dirty="0"/>
              <a:t>, jogos interativos e programas de computador para crianças escolhem para os seus </a:t>
            </a:r>
            <a:r>
              <a:rPr lang="pt-BR" sz="3600" dirty="0" smtClean="0"/>
              <a:t>filhos </a:t>
            </a:r>
            <a:r>
              <a:rPr lang="pt-BR" sz="3600" dirty="0"/>
              <a:t>escolas que apostam em </a:t>
            </a:r>
            <a:r>
              <a:rPr lang="pt-BR" sz="3600" dirty="0" smtClean="0"/>
              <a:t>metodologias de ensino inovadoras que “</a:t>
            </a:r>
            <a:r>
              <a:rPr lang="pt-BR" sz="3600" dirty="0"/>
              <a:t>ensinam aos alunos as novas formas de pensar que muitos empresários procuram</a:t>
            </a:r>
            <a:r>
              <a:rPr lang="pt-BR" sz="3600" dirty="0" smtClean="0"/>
              <a:t>”.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pt-BR" sz="3600" dirty="0" err="1" smtClean="0">
                <a:solidFill>
                  <a:schemeClr val="bg1">
                    <a:lumMod val="50000"/>
                  </a:schemeClr>
                </a:solidFill>
              </a:rPr>
              <a:t>onte</a:t>
            </a:r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t-BR" sz="3600" dirty="0" err="1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pt-BR" sz="3600" dirty="0" err="1" smtClean="0">
                <a:solidFill>
                  <a:schemeClr val="bg1">
                    <a:lumMod val="50000"/>
                  </a:schemeClr>
                </a:solidFill>
              </a:rPr>
              <a:t>brasil.elpais.com</a:t>
            </a: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Obrigada</a:t>
            </a:r>
            <a:r>
              <a:rPr lang="en-US" dirty="0" smtClean="0"/>
              <a:t>!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l</a:t>
            </a:r>
            <a:r>
              <a:rPr lang="en-US" dirty="0" smtClean="0"/>
              <a:t>arissa@delinea.com.br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35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5400" dirty="0" smtClean="0">
                <a:solidFill>
                  <a:srgbClr val="0096D7"/>
                </a:solidFill>
                <a:latin typeface="+mn-lt"/>
              </a:rPr>
              <a:t>A realidade da produção de materiais didáticos - </a:t>
            </a:r>
            <a:r>
              <a:rPr lang="pt-BR" sz="5400" dirty="0" err="1" smtClean="0">
                <a:solidFill>
                  <a:srgbClr val="0096D7"/>
                </a:solidFill>
                <a:latin typeface="+mn-lt"/>
              </a:rPr>
              <a:t>Delinea</a:t>
            </a:r>
            <a:endParaRPr lang="pt-BR" sz="5400" dirty="0">
              <a:solidFill>
                <a:srgbClr val="0096D7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525658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A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mudança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é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uma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constante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Cada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material tem um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objetivo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por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isso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um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processo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produtivo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único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Cada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profissional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possui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um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desafio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diferente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atrelado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a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especificidade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do material 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tecnológico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didático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prazo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custo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etc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229600" cy="1512168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/>
              <a:t>Como constituir </a:t>
            </a:r>
            <a:r>
              <a:rPr lang="pt-BR" sz="4000" dirty="0"/>
              <a:t>uma equipe </a:t>
            </a:r>
            <a:r>
              <a:rPr lang="pt-BR" sz="4000" dirty="0" smtClean="0"/>
              <a:t>efetiva neste cenário de mudanças?</a:t>
            </a:r>
            <a:endParaRPr lang="pt-BR" sz="4000" dirty="0">
              <a:solidFill>
                <a:srgbClr val="0096D7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1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sz="6000" dirty="0" smtClean="0">
                <a:solidFill>
                  <a:srgbClr val="0096D7"/>
                </a:solidFill>
                <a:latin typeface="+mn-lt"/>
              </a:rPr>
              <a:t>Equipe Multidisciplinar</a:t>
            </a:r>
            <a:endParaRPr lang="pt-BR" dirty="0">
              <a:solidFill>
                <a:srgbClr val="0096D7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Diferentes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modelagens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equipes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produção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materiais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didáticos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sz="6000" dirty="0" smtClean="0">
                <a:solidFill>
                  <a:srgbClr val="0096D7"/>
                </a:solidFill>
                <a:latin typeface="+mn-lt"/>
              </a:rPr>
              <a:t>Equipe Multidisciplinar</a:t>
            </a:r>
            <a:endParaRPr lang="pt-BR" dirty="0">
              <a:solidFill>
                <a:srgbClr val="0096D7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Diferentes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modelagens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equipes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produção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materiais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didáticos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sz="6000" dirty="0" smtClean="0">
                <a:solidFill>
                  <a:srgbClr val="0096D7"/>
                </a:solidFill>
                <a:latin typeface="+mn-lt"/>
              </a:rPr>
              <a:t>Equipe Multidisciplinar</a:t>
            </a:r>
            <a:endParaRPr lang="pt-BR" dirty="0">
              <a:solidFill>
                <a:srgbClr val="0096D7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Diferentes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modelagens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equipes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produção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materiais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didáticos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sz="6000" dirty="0" smtClean="0">
                <a:solidFill>
                  <a:srgbClr val="0096D7"/>
                </a:solidFill>
                <a:latin typeface="+mn-lt"/>
              </a:rPr>
              <a:t>Equipe Multidisciplinar</a:t>
            </a:r>
            <a:endParaRPr lang="pt-BR" dirty="0">
              <a:solidFill>
                <a:srgbClr val="0096D7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Diferentes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modelagens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equipes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produção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materiais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didáticos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sz="6000" dirty="0" smtClean="0">
                <a:solidFill>
                  <a:srgbClr val="0096D7"/>
                </a:solidFill>
                <a:latin typeface="+mn-lt"/>
              </a:rPr>
              <a:t>Equipe Multidisciplinar</a:t>
            </a:r>
            <a:endParaRPr lang="pt-BR" dirty="0">
              <a:solidFill>
                <a:srgbClr val="0096D7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Diferentes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modelagens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equipes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produção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materiais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didáticos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7 Cn" pitchFamily="34" charset="0"/>
              </a:rPr>
              <a:t>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7 Cn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7" y="5805264"/>
            <a:ext cx="2144763" cy="6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1231</Words>
  <Application>Microsoft Office PowerPoint</Application>
  <PresentationFormat>Apresentação na tela (4:3)</PresentationFormat>
  <Paragraphs>98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As mudanças nos guiam</vt:lpstr>
      <vt:lpstr>A realidade da produção de materiais didáticos - Delinea</vt:lpstr>
      <vt:lpstr>Como constituir uma equipe efetiva neste cenário de mudanças?</vt:lpstr>
      <vt:lpstr>Equipe Multidisciplinar</vt:lpstr>
      <vt:lpstr>Equipe Multidisciplinar</vt:lpstr>
      <vt:lpstr>Equipe Multidisciplinar</vt:lpstr>
      <vt:lpstr>Equipe Multidisciplinar</vt:lpstr>
      <vt:lpstr>Equipe Multidisciplinar</vt:lpstr>
      <vt:lpstr>Principais características de um profissional  que atua na produção de materiais didáticos:  Entende as mudanças e é receptivo a elas. Comunicação efetiva com equipe de trabalho e gerenciamento. Comprometido com a melhoria da qualidade. Tem instrução e experiência em áreas relevantes do trabalho  </vt:lpstr>
      <vt:lpstr>Apresentação do PowerPoint</vt:lpstr>
      <vt:lpstr>Apresentação do PowerPoint</vt:lpstr>
      <vt:lpstr>Apresentação do PowerPoint</vt:lpstr>
      <vt:lpstr>Novos perfis profissionais a partir de novas tecnologias</vt:lpstr>
      <vt:lpstr>Materiais midiáticos</vt:lpstr>
      <vt:lpstr>Apresentação do PowerPoint</vt:lpstr>
      <vt:lpstr>Apresentação do PowerPoint</vt:lpstr>
      <vt:lpstr>  Profissional de mídias: Amplia-se ainda mais as possibilidades e cria-se integração com uma equipe de inovação com forte viés em desenvolvimento de softwares para implementar materiais contendo: Games com realidade Aumentada, Realidade virtual, Telas Holográficas e Volumétricas, Geolocalização e outros.    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</dc:title>
  <dc:creator>delinea11</dc:creator>
  <cp:lastModifiedBy>Dragon</cp:lastModifiedBy>
  <cp:revision>89</cp:revision>
  <dcterms:created xsi:type="dcterms:W3CDTF">2015-10-21T11:38:20Z</dcterms:created>
  <dcterms:modified xsi:type="dcterms:W3CDTF">2016-10-17T19:05:06Z</dcterms:modified>
</cp:coreProperties>
</file>