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68" r:id="rId5"/>
    <p:sldId id="262" r:id="rId6"/>
    <p:sldId id="259" r:id="rId7"/>
    <p:sldId id="257" r:id="rId8"/>
    <p:sldId id="264" r:id="rId9"/>
    <p:sldId id="269" r:id="rId10"/>
    <p:sldId id="258" r:id="rId11"/>
    <p:sldId id="278" r:id="rId12"/>
    <p:sldId id="275" r:id="rId13"/>
    <p:sldId id="276" r:id="rId14"/>
    <p:sldId id="277" r:id="rId15"/>
    <p:sldId id="265" r:id="rId16"/>
    <p:sldId id="271" r:id="rId17"/>
    <p:sldId id="270" r:id="rId18"/>
    <p:sldId id="273" r:id="rId19"/>
    <p:sldId id="274" r:id="rId20"/>
    <p:sldId id="26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50" d="100"/>
          <a:sy n="50" d="100"/>
        </p:scale>
        <p:origin x="-2046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5CD95-9985-4E3B-8CC6-ED244EEA93F2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7C652E7A-AFC3-4995-980F-CFF8A5EDA6EF}">
      <dgm:prSet phldrT="[Texto]"/>
      <dgm:spPr/>
      <dgm:t>
        <a:bodyPr/>
        <a:lstStyle/>
        <a:p>
          <a:r>
            <a:rPr lang="pt-BR" dirty="0" smtClean="0"/>
            <a:t>Gestão participativa e flexível</a:t>
          </a:r>
          <a:endParaRPr lang="pt-BR" dirty="0"/>
        </a:p>
      </dgm:t>
    </dgm:pt>
    <dgm:pt modelId="{26968598-F45C-47D6-A4A9-20252ABFB4C7}" type="parTrans" cxnId="{9AEA9A5C-C199-48A4-B5FA-46FD63DEBBD0}">
      <dgm:prSet/>
      <dgm:spPr/>
      <dgm:t>
        <a:bodyPr/>
        <a:lstStyle/>
        <a:p>
          <a:endParaRPr lang="pt-BR"/>
        </a:p>
      </dgm:t>
    </dgm:pt>
    <dgm:pt modelId="{57A655C0-1DED-4D44-83AA-ED9217DA5704}" type="sibTrans" cxnId="{9AEA9A5C-C199-48A4-B5FA-46FD63DEBBD0}">
      <dgm:prSet/>
      <dgm:spPr/>
      <dgm:t>
        <a:bodyPr/>
        <a:lstStyle/>
        <a:p>
          <a:endParaRPr lang="pt-BR"/>
        </a:p>
      </dgm:t>
    </dgm:pt>
    <dgm:pt modelId="{C25E6C7C-A703-49ED-8509-83423E78CA8F}">
      <dgm:prSet phldrT="[Texto]"/>
      <dgm:spPr/>
      <dgm:t>
        <a:bodyPr/>
        <a:lstStyle/>
        <a:p>
          <a:r>
            <a:rPr lang="pt-BR" dirty="0" smtClean="0"/>
            <a:t>Prazo</a:t>
          </a:r>
          <a:endParaRPr lang="pt-BR" dirty="0"/>
        </a:p>
      </dgm:t>
    </dgm:pt>
    <dgm:pt modelId="{3EADD222-EE97-4AA2-A44F-F02A60A68B8B}" type="parTrans" cxnId="{1AE58C94-0C2A-4E35-9EE5-F7D54DD2D358}">
      <dgm:prSet/>
      <dgm:spPr/>
      <dgm:t>
        <a:bodyPr/>
        <a:lstStyle/>
        <a:p>
          <a:endParaRPr lang="pt-BR"/>
        </a:p>
      </dgm:t>
    </dgm:pt>
    <dgm:pt modelId="{CFDDE2DF-30D8-4018-8570-792B33A14ED2}" type="sibTrans" cxnId="{1AE58C94-0C2A-4E35-9EE5-F7D54DD2D358}">
      <dgm:prSet/>
      <dgm:spPr/>
      <dgm:t>
        <a:bodyPr/>
        <a:lstStyle/>
        <a:p>
          <a:endParaRPr lang="pt-BR"/>
        </a:p>
      </dgm:t>
    </dgm:pt>
    <dgm:pt modelId="{D52D45AE-10C5-4A4D-B45C-88093E3B8D6F}">
      <dgm:prSet/>
      <dgm:spPr/>
      <dgm:t>
        <a:bodyPr/>
        <a:lstStyle/>
        <a:p>
          <a:r>
            <a:rPr lang="pt-BR" dirty="0" smtClean="0"/>
            <a:t>Custo</a:t>
          </a:r>
        </a:p>
      </dgm:t>
    </dgm:pt>
    <dgm:pt modelId="{3FED9AD5-CD95-4D62-9D68-56998F5FA653}" type="parTrans" cxnId="{E20FEC3B-06FD-4189-893D-1D3694E8400E}">
      <dgm:prSet/>
      <dgm:spPr/>
      <dgm:t>
        <a:bodyPr/>
        <a:lstStyle/>
        <a:p>
          <a:endParaRPr lang="pt-BR"/>
        </a:p>
      </dgm:t>
    </dgm:pt>
    <dgm:pt modelId="{BD986123-6364-4641-9C0F-146F427E05AE}" type="sibTrans" cxnId="{E20FEC3B-06FD-4189-893D-1D3694E8400E}">
      <dgm:prSet/>
      <dgm:spPr/>
      <dgm:t>
        <a:bodyPr/>
        <a:lstStyle/>
        <a:p>
          <a:endParaRPr lang="pt-BR"/>
        </a:p>
      </dgm:t>
    </dgm:pt>
    <dgm:pt modelId="{EAA3B329-CEFA-438F-84BD-7F286423901D}">
      <dgm:prSet/>
      <dgm:spPr/>
      <dgm:t>
        <a:bodyPr/>
        <a:lstStyle/>
        <a:p>
          <a:r>
            <a:rPr lang="pt-BR" dirty="0" smtClean="0"/>
            <a:t>Múltipla competência</a:t>
          </a:r>
          <a:endParaRPr lang="pt-BR" dirty="0"/>
        </a:p>
      </dgm:t>
    </dgm:pt>
    <dgm:pt modelId="{DE207899-BDE7-45E0-BC90-63F2A19CC1F0}" type="parTrans" cxnId="{D86127DE-A9D0-4F43-AC2B-C72A5CB5ABD2}">
      <dgm:prSet/>
      <dgm:spPr/>
      <dgm:t>
        <a:bodyPr/>
        <a:lstStyle/>
        <a:p>
          <a:endParaRPr lang="pt-BR"/>
        </a:p>
      </dgm:t>
    </dgm:pt>
    <dgm:pt modelId="{D15A6476-7184-448F-B1D6-06D49101D2B8}" type="sibTrans" cxnId="{D86127DE-A9D0-4F43-AC2B-C72A5CB5ABD2}">
      <dgm:prSet/>
      <dgm:spPr/>
      <dgm:t>
        <a:bodyPr/>
        <a:lstStyle/>
        <a:p>
          <a:endParaRPr lang="pt-BR"/>
        </a:p>
      </dgm:t>
    </dgm:pt>
    <dgm:pt modelId="{FC2CCFB6-F3D0-43F3-804E-C9D61780E486}">
      <dgm:prSet/>
      <dgm:spPr/>
      <dgm:t>
        <a:bodyPr/>
        <a:lstStyle/>
        <a:p>
          <a:r>
            <a:rPr lang="pt-BR" dirty="0" smtClean="0"/>
            <a:t>Engajamento e maturidade equipe</a:t>
          </a:r>
          <a:endParaRPr lang="pt-BR" dirty="0"/>
        </a:p>
      </dgm:t>
    </dgm:pt>
    <dgm:pt modelId="{8EFEBD73-44A7-4A21-B320-1E248302673D}" type="sibTrans" cxnId="{EFFA4984-9963-4A9C-8943-C8D170A00FD4}">
      <dgm:prSet/>
      <dgm:spPr/>
      <dgm:t>
        <a:bodyPr/>
        <a:lstStyle/>
        <a:p>
          <a:endParaRPr lang="pt-BR"/>
        </a:p>
      </dgm:t>
    </dgm:pt>
    <dgm:pt modelId="{862BB2A9-BAF8-43C6-8688-0E1B90E1007D}" type="parTrans" cxnId="{EFFA4984-9963-4A9C-8943-C8D170A00FD4}">
      <dgm:prSet/>
      <dgm:spPr/>
      <dgm:t>
        <a:bodyPr/>
        <a:lstStyle/>
        <a:p>
          <a:endParaRPr lang="pt-BR"/>
        </a:p>
      </dgm:t>
    </dgm:pt>
    <dgm:pt modelId="{BDC925FD-B93D-4D41-AD7D-66DCAE97ED27}" type="pres">
      <dgm:prSet presAssocID="{5885CD95-9985-4E3B-8CC6-ED244EEA93F2}" presName="arrowDiagram" presStyleCnt="0">
        <dgm:presLayoutVars>
          <dgm:chMax val="5"/>
          <dgm:dir/>
          <dgm:resizeHandles val="exact"/>
        </dgm:presLayoutVars>
      </dgm:prSet>
      <dgm:spPr/>
    </dgm:pt>
    <dgm:pt modelId="{E33250F0-2966-462C-88EB-8DE1D3DD9E57}" type="pres">
      <dgm:prSet presAssocID="{5885CD95-9985-4E3B-8CC6-ED244EEA93F2}" presName="arrow" presStyleLbl="bgShp" presStyleIdx="0" presStyleCnt="1" custLinFactNeighborX="43436"/>
      <dgm:spPr/>
    </dgm:pt>
    <dgm:pt modelId="{43281BD8-098F-4010-8E01-34C4C1DF1CE6}" type="pres">
      <dgm:prSet presAssocID="{5885CD95-9985-4E3B-8CC6-ED244EEA93F2}" presName="arrowDiagram5" presStyleCnt="0"/>
      <dgm:spPr/>
    </dgm:pt>
    <dgm:pt modelId="{C772908C-45BF-46C8-AB55-3DFB3F60FFD3}" type="pres">
      <dgm:prSet presAssocID="{7C652E7A-AFC3-4995-980F-CFF8A5EDA6EF}" presName="bullet5a" presStyleLbl="node1" presStyleIdx="0" presStyleCnt="5"/>
      <dgm:spPr/>
    </dgm:pt>
    <dgm:pt modelId="{83D1076F-A1DC-41FB-B0AC-4CA785304544}" type="pres">
      <dgm:prSet presAssocID="{7C652E7A-AFC3-4995-980F-CFF8A5EDA6E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359DE-CE99-40A6-8DC9-21EDC18321B5}" type="pres">
      <dgm:prSet presAssocID="{C25E6C7C-A703-49ED-8509-83423E78CA8F}" presName="bullet5b" presStyleLbl="node1" presStyleIdx="1" presStyleCnt="5"/>
      <dgm:spPr/>
    </dgm:pt>
    <dgm:pt modelId="{1BF18E2B-BB26-4EF9-AEBE-D7D0D4A03049}" type="pres">
      <dgm:prSet presAssocID="{C25E6C7C-A703-49ED-8509-83423E78CA8F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3DC29C-2CDB-446B-BD2A-E8766D4334D5}" type="pres">
      <dgm:prSet presAssocID="{D52D45AE-10C5-4A4D-B45C-88093E3B8D6F}" presName="bullet5c" presStyleLbl="node1" presStyleIdx="2" presStyleCnt="5"/>
      <dgm:spPr/>
    </dgm:pt>
    <dgm:pt modelId="{19F100A0-37CB-42D9-A313-959B15EF3876}" type="pres">
      <dgm:prSet presAssocID="{D52D45AE-10C5-4A4D-B45C-88093E3B8D6F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DA625B-4168-4EDC-B43E-2BCB4A9CBC6A}" type="pres">
      <dgm:prSet presAssocID="{FC2CCFB6-F3D0-43F3-804E-C9D61780E486}" presName="bullet5d" presStyleLbl="node1" presStyleIdx="3" presStyleCnt="5"/>
      <dgm:spPr/>
    </dgm:pt>
    <dgm:pt modelId="{F53C98B5-E7A9-4150-8601-26F3C6C8A595}" type="pres">
      <dgm:prSet presAssocID="{FC2CCFB6-F3D0-43F3-804E-C9D61780E48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CEA539-C3FB-44C2-AB96-068AA74CA7E0}" type="pres">
      <dgm:prSet presAssocID="{EAA3B329-CEFA-438F-84BD-7F286423901D}" presName="bullet5e" presStyleLbl="node1" presStyleIdx="4" presStyleCnt="5"/>
      <dgm:spPr/>
    </dgm:pt>
    <dgm:pt modelId="{081F7EC1-A0C3-4598-8948-5081790E6696}" type="pres">
      <dgm:prSet presAssocID="{EAA3B329-CEFA-438F-84BD-7F286423901D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166A6A-0678-4179-AED7-175CFC8BD246}" type="presOf" srcId="{FC2CCFB6-F3D0-43F3-804E-C9D61780E486}" destId="{F53C98B5-E7A9-4150-8601-26F3C6C8A595}" srcOrd="0" destOrd="0" presId="urn:microsoft.com/office/officeart/2005/8/layout/arrow2"/>
    <dgm:cxn modelId="{9AEA9A5C-C199-48A4-B5FA-46FD63DEBBD0}" srcId="{5885CD95-9985-4E3B-8CC6-ED244EEA93F2}" destId="{7C652E7A-AFC3-4995-980F-CFF8A5EDA6EF}" srcOrd="0" destOrd="0" parTransId="{26968598-F45C-47D6-A4A9-20252ABFB4C7}" sibTransId="{57A655C0-1DED-4D44-83AA-ED9217DA5704}"/>
    <dgm:cxn modelId="{D86127DE-A9D0-4F43-AC2B-C72A5CB5ABD2}" srcId="{5885CD95-9985-4E3B-8CC6-ED244EEA93F2}" destId="{EAA3B329-CEFA-438F-84BD-7F286423901D}" srcOrd="4" destOrd="0" parTransId="{DE207899-BDE7-45E0-BC90-63F2A19CC1F0}" sibTransId="{D15A6476-7184-448F-B1D6-06D49101D2B8}"/>
    <dgm:cxn modelId="{1AE58C94-0C2A-4E35-9EE5-F7D54DD2D358}" srcId="{5885CD95-9985-4E3B-8CC6-ED244EEA93F2}" destId="{C25E6C7C-A703-49ED-8509-83423E78CA8F}" srcOrd="1" destOrd="0" parTransId="{3EADD222-EE97-4AA2-A44F-F02A60A68B8B}" sibTransId="{CFDDE2DF-30D8-4018-8570-792B33A14ED2}"/>
    <dgm:cxn modelId="{B53989DD-4467-4DA2-A38F-FC5C93D6C78A}" type="presOf" srcId="{EAA3B329-CEFA-438F-84BD-7F286423901D}" destId="{081F7EC1-A0C3-4598-8948-5081790E6696}" srcOrd="0" destOrd="0" presId="urn:microsoft.com/office/officeart/2005/8/layout/arrow2"/>
    <dgm:cxn modelId="{6E9D72F1-9E8A-4795-B3F1-B7067285BE42}" type="presOf" srcId="{5885CD95-9985-4E3B-8CC6-ED244EEA93F2}" destId="{BDC925FD-B93D-4D41-AD7D-66DCAE97ED27}" srcOrd="0" destOrd="0" presId="urn:microsoft.com/office/officeart/2005/8/layout/arrow2"/>
    <dgm:cxn modelId="{EFFA4984-9963-4A9C-8943-C8D170A00FD4}" srcId="{5885CD95-9985-4E3B-8CC6-ED244EEA93F2}" destId="{FC2CCFB6-F3D0-43F3-804E-C9D61780E486}" srcOrd="3" destOrd="0" parTransId="{862BB2A9-BAF8-43C6-8688-0E1B90E1007D}" sibTransId="{8EFEBD73-44A7-4A21-B320-1E248302673D}"/>
    <dgm:cxn modelId="{E20FEC3B-06FD-4189-893D-1D3694E8400E}" srcId="{5885CD95-9985-4E3B-8CC6-ED244EEA93F2}" destId="{D52D45AE-10C5-4A4D-B45C-88093E3B8D6F}" srcOrd="2" destOrd="0" parTransId="{3FED9AD5-CD95-4D62-9D68-56998F5FA653}" sibTransId="{BD986123-6364-4641-9C0F-146F427E05AE}"/>
    <dgm:cxn modelId="{A04EC5BF-917D-43CE-81A0-179FBCF38226}" type="presOf" srcId="{7C652E7A-AFC3-4995-980F-CFF8A5EDA6EF}" destId="{83D1076F-A1DC-41FB-B0AC-4CA785304544}" srcOrd="0" destOrd="0" presId="urn:microsoft.com/office/officeart/2005/8/layout/arrow2"/>
    <dgm:cxn modelId="{A6D02CBC-920C-4780-9532-9A46F2ED57F8}" type="presOf" srcId="{D52D45AE-10C5-4A4D-B45C-88093E3B8D6F}" destId="{19F100A0-37CB-42D9-A313-959B15EF3876}" srcOrd="0" destOrd="0" presId="urn:microsoft.com/office/officeart/2005/8/layout/arrow2"/>
    <dgm:cxn modelId="{33759FFF-8533-4473-8253-78565C539F36}" type="presOf" srcId="{C25E6C7C-A703-49ED-8509-83423E78CA8F}" destId="{1BF18E2B-BB26-4EF9-AEBE-D7D0D4A03049}" srcOrd="0" destOrd="0" presId="urn:microsoft.com/office/officeart/2005/8/layout/arrow2"/>
    <dgm:cxn modelId="{69ACC6A7-DED0-4B21-A776-C574085F16A8}" type="presParOf" srcId="{BDC925FD-B93D-4D41-AD7D-66DCAE97ED27}" destId="{E33250F0-2966-462C-88EB-8DE1D3DD9E57}" srcOrd="0" destOrd="0" presId="urn:microsoft.com/office/officeart/2005/8/layout/arrow2"/>
    <dgm:cxn modelId="{0367F6D0-E8FC-44A1-826E-45E3E7956BEB}" type="presParOf" srcId="{BDC925FD-B93D-4D41-AD7D-66DCAE97ED27}" destId="{43281BD8-098F-4010-8E01-34C4C1DF1CE6}" srcOrd="1" destOrd="0" presId="urn:microsoft.com/office/officeart/2005/8/layout/arrow2"/>
    <dgm:cxn modelId="{7E2ADF1D-2A77-44C9-921A-28FB55AAA03F}" type="presParOf" srcId="{43281BD8-098F-4010-8E01-34C4C1DF1CE6}" destId="{C772908C-45BF-46C8-AB55-3DFB3F60FFD3}" srcOrd="0" destOrd="0" presId="urn:microsoft.com/office/officeart/2005/8/layout/arrow2"/>
    <dgm:cxn modelId="{894A97C5-091C-4B65-A8BE-6721D929FC74}" type="presParOf" srcId="{43281BD8-098F-4010-8E01-34C4C1DF1CE6}" destId="{83D1076F-A1DC-41FB-B0AC-4CA785304544}" srcOrd="1" destOrd="0" presId="urn:microsoft.com/office/officeart/2005/8/layout/arrow2"/>
    <dgm:cxn modelId="{B3EACF27-26E2-41DC-A94E-44988C6E32A4}" type="presParOf" srcId="{43281BD8-098F-4010-8E01-34C4C1DF1CE6}" destId="{EC7359DE-CE99-40A6-8DC9-21EDC18321B5}" srcOrd="2" destOrd="0" presId="urn:microsoft.com/office/officeart/2005/8/layout/arrow2"/>
    <dgm:cxn modelId="{85CA9C80-AF22-474F-884B-DEA114CC5F52}" type="presParOf" srcId="{43281BD8-098F-4010-8E01-34C4C1DF1CE6}" destId="{1BF18E2B-BB26-4EF9-AEBE-D7D0D4A03049}" srcOrd="3" destOrd="0" presId="urn:microsoft.com/office/officeart/2005/8/layout/arrow2"/>
    <dgm:cxn modelId="{569F89A6-C0CC-4F06-B1DE-D870F3AB835D}" type="presParOf" srcId="{43281BD8-098F-4010-8E01-34C4C1DF1CE6}" destId="{E53DC29C-2CDB-446B-BD2A-E8766D4334D5}" srcOrd="4" destOrd="0" presId="urn:microsoft.com/office/officeart/2005/8/layout/arrow2"/>
    <dgm:cxn modelId="{1C2631FA-6C91-4759-82FA-F4648D9F7009}" type="presParOf" srcId="{43281BD8-098F-4010-8E01-34C4C1DF1CE6}" destId="{19F100A0-37CB-42D9-A313-959B15EF3876}" srcOrd="5" destOrd="0" presId="urn:microsoft.com/office/officeart/2005/8/layout/arrow2"/>
    <dgm:cxn modelId="{EBDB7B8B-4FDB-4A1B-93C6-6B7518751EF9}" type="presParOf" srcId="{43281BD8-098F-4010-8E01-34C4C1DF1CE6}" destId="{F5DA625B-4168-4EDC-B43E-2BCB4A9CBC6A}" srcOrd="6" destOrd="0" presId="urn:microsoft.com/office/officeart/2005/8/layout/arrow2"/>
    <dgm:cxn modelId="{19146BD7-9B2E-4D95-8B7E-7D26C9649EB8}" type="presParOf" srcId="{43281BD8-098F-4010-8E01-34C4C1DF1CE6}" destId="{F53C98B5-E7A9-4150-8601-26F3C6C8A595}" srcOrd="7" destOrd="0" presId="urn:microsoft.com/office/officeart/2005/8/layout/arrow2"/>
    <dgm:cxn modelId="{59D6438F-02E3-44EB-B494-7EEEC2FF3722}" type="presParOf" srcId="{43281BD8-098F-4010-8E01-34C4C1DF1CE6}" destId="{6DCEA539-C3FB-44C2-AB96-068AA74CA7E0}" srcOrd="8" destOrd="0" presId="urn:microsoft.com/office/officeart/2005/8/layout/arrow2"/>
    <dgm:cxn modelId="{44A90038-CA85-4159-832C-2149012AA196}" type="presParOf" srcId="{43281BD8-098F-4010-8E01-34C4C1DF1CE6}" destId="{081F7EC1-A0C3-4598-8948-5081790E669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pPr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://ead.ifsc.edu.br/MateriaisDidaticos/Producao%20materiais_CERFEAD_sit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5422"/>
          </a:xfrm>
          <a:prstGeom prst="rect">
            <a:avLst/>
          </a:prstGeom>
        </p:spPr>
      </p:pic>
      <p:pic>
        <p:nvPicPr>
          <p:cNvPr id="8" name="Imagem 7" descr="Capturar2.PNG"/>
          <p:cNvPicPr>
            <a:picLocks noChangeAspect="1"/>
          </p:cNvPicPr>
          <p:nvPr/>
        </p:nvPicPr>
        <p:blipFill>
          <a:blip r:embed="rId3" cstate="print"/>
          <a:srcRect b="480"/>
          <a:stretch>
            <a:fillRect/>
          </a:stretch>
        </p:blipFill>
        <p:spPr>
          <a:xfrm>
            <a:off x="0" y="1212965"/>
            <a:ext cx="9180512" cy="56724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86116" y="5805264"/>
            <a:ext cx="5857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Andreza Regina Lopes da Silva – UFSC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andrezalopes.ead@gmail.com</a:t>
            </a:r>
            <a:endParaRPr lang="pt-BR" altLang="pt-B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642938" y="2786062"/>
            <a:ext cx="79930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Definir quem vai ser o gestor do processo</a:t>
            </a:r>
          </a:p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Mapear as competências necessárias</a:t>
            </a:r>
          </a:p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Identificar as competências </a:t>
            </a: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já existentes no grupo</a:t>
            </a:r>
            <a:endParaRPr lang="pt-BR" alt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Definir quem precisamos selecionar/se precisamos</a:t>
            </a:r>
          </a:p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Integração do projeto</a:t>
            </a:r>
          </a:p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Definição detalhado de cronogramas, por áreas</a:t>
            </a:r>
          </a:p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Produção e acompanhamento do processo</a:t>
            </a:r>
          </a:p>
          <a:p>
            <a:pPr marL="514350" indent="-514350" algn="ctr">
              <a:buAutoNum type="arabicPeriod"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Avaliação – lições aprendidas</a:t>
            </a:r>
            <a:endParaRPr lang="pt-BR" alt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71500" y="1670050"/>
            <a:ext cx="75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Como organizar?</a:t>
            </a:r>
            <a:endParaRPr lang="pt-BR" altLang="pt-B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270892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pPr>
              <a:buBlip>
                <a:blip r:embed="rId2"/>
              </a:buBlip>
            </a:pPr>
            <a:endParaRPr lang="pt-BR" sz="2800" dirty="0" smtClean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3528" y="692696"/>
          <a:ext cx="8604448" cy="58112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63214"/>
                <a:gridCol w="6841234"/>
              </a:tblGrid>
              <a:tr h="342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Equipe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Atribuições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9377" marR="59377" marT="0" marB="0"/>
                </a:tc>
              </a:tr>
              <a:tr h="1457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Professor-Coordenador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/>
                        <a:t>Coordena o projeto, acompanha a tutoria, elabora </a:t>
                      </a:r>
                      <a:r>
                        <a:rPr lang="pt-BR" sz="2000" b="1" dirty="0"/>
                        <a:t>o conteúdo didático </a:t>
                      </a:r>
                      <a:r>
                        <a:rPr lang="pt-BR" sz="2000" dirty="0"/>
                        <a:t>das </a:t>
                      </a:r>
                      <a:r>
                        <a:rPr lang="pt-BR" sz="2000" dirty="0" smtClean="0"/>
                        <a:t>disciplinas, e atividades</a:t>
                      </a:r>
                      <a:r>
                        <a:rPr lang="pt-BR" sz="2000" baseline="0" dirty="0" smtClean="0"/>
                        <a:t> para o AVEA</a:t>
                      </a:r>
                      <a:r>
                        <a:rPr lang="pt-BR" sz="2000" dirty="0" smtClean="0"/>
                        <a:t>. </a:t>
                      </a:r>
                      <a:r>
                        <a:rPr lang="pt-BR" sz="2000" dirty="0"/>
                        <a:t>Além disso, é o responsável pelo </a:t>
                      </a:r>
                      <a:r>
                        <a:rPr lang="pt-BR" sz="2000" b="1" dirty="0" smtClean="0"/>
                        <a:t>DE </a:t>
                      </a:r>
                      <a:r>
                        <a:rPr lang="pt-BR" sz="2000" b="1" dirty="0"/>
                        <a:t>das </a:t>
                      </a:r>
                      <a:r>
                        <a:rPr lang="pt-BR" sz="2000" b="1" dirty="0" smtClean="0"/>
                        <a:t>disciplinas</a:t>
                      </a:r>
                      <a:r>
                        <a:rPr lang="pt-BR" sz="2000" b="1" baseline="0" dirty="0" smtClean="0"/>
                        <a:t> </a:t>
                      </a:r>
                      <a:r>
                        <a:rPr lang="pt-BR" sz="2000" b="0" baseline="0" dirty="0" smtClean="0"/>
                        <a:t>e realiza as </a:t>
                      </a:r>
                      <a:r>
                        <a:rPr lang="pt-BR" sz="2000" b="0" dirty="0" smtClean="0"/>
                        <a:t>atualizações no conteúdo didático e/ou na dinâmica pedagógica de cada disciplina.</a:t>
                      </a:r>
                      <a:r>
                        <a:rPr lang="pt-BR" sz="2000" b="0" baseline="0" dirty="0" smtClean="0"/>
                        <a:t> 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“</a:t>
                      </a:r>
                      <a:r>
                        <a:rPr lang="pt-B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multidisciplinar com atuação interdisciplinar</a:t>
                      </a:r>
                      <a:r>
                        <a:rPr lang="pt-BR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</a:t>
                      </a:r>
                      <a:r>
                        <a:rPr lang="pt-B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etém competência de gestão, conteúdo </a:t>
                      </a:r>
                      <a:r>
                        <a:rPr lang="pt-B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 </a:t>
                      </a:r>
                      <a:r>
                        <a:rPr lang="pt-B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DE”</a:t>
                      </a:r>
                      <a:endParaRPr lang="pt-B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 anchor="ctr"/>
                </a:tc>
              </a:tr>
              <a:tr h="53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/>
                        <a:t>Revisor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/>
                        <a:t>Realiza a </a:t>
                      </a:r>
                      <a:r>
                        <a:rPr lang="pt-BR" sz="2000" b="1" dirty="0"/>
                        <a:t>revisão ortográfica e normativa </a:t>
                      </a:r>
                      <a:r>
                        <a:rPr lang="pt-BR" sz="2000" dirty="0"/>
                        <a:t>do </a:t>
                      </a:r>
                      <a:r>
                        <a:rPr lang="pt-BR" sz="2000" dirty="0" smtClean="0"/>
                        <a:t>material.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</a:tr>
              <a:tr h="713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/>
                        <a:t>Programador de ambiente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/>
                        <a:t>Programa o </a:t>
                      </a:r>
                      <a:r>
                        <a:rPr lang="pt-BR" sz="2000" b="1" dirty="0"/>
                        <a:t>AVEA </a:t>
                      </a:r>
                      <a:r>
                        <a:rPr lang="pt-BR" sz="2000" dirty="0" smtClean="0"/>
                        <a:t>- </a:t>
                      </a:r>
                      <a:r>
                        <a:rPr lang="pt-BR" sz="2000" dirty="0"/>
                        <a:t>a cada nova edição das disciplinas providencia uma limpeza do </a:t>
                      </a:r>
                      <a:r>
                        <a:rPr lang="pt-BR" sz="2000" dirty="0" smtClean="0"/>
                        <a:t>ambiente.</a:t>
                      </a:r>
                      <a:endParaRPr lang="pt-B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 anchor="ctr"/>
                </a:tc>
              </a:tr>
              <a:tr h="863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/>
                        <a:t>Web designer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 smtClean="0"/>
                        <a:t>Configura o AVEA </a:t>
                      </a:r>
                      <a:r>
                        <a:rPr lang="pt-BR" sz="2000" dirty="0" smtClean="0"/>
                        <a:t>organizando a </a:t>
                      </a:r>
                      <a:r>
                        <a:rPr lang="pt-BR" sz="2000" dirty="0"/>
                        <a:t>formatação e a inserção dos textos que aparecerão nos fóruns e nas </a:t>
                      </a:r>
                      <a:r>
                        <a:rPr lang="pt-BR" sz="2000" dirty="0" smtClean="0"/>
                        <a:t>atividades.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</a:tr>
              <a:tr h="90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/>
                        <a:t>Tutores a distância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 smtClean="0"/>
                        <a:t>Realiza </a:t>
                      </a:r>
                      <a:r>
                        <a:rPr lang="pt-BR" sz="2000" b="1" dirty="0"/>
                        <a:t>a mediação </a:t>
                      </a:r>
                      <a:r>
                        <a:rPr lang="pt-BR" sz="2000" dirty="0"/>
                        <a:t>dos fóruns e corrige as atividades </a:t>
                      </a:r>
                      <a:r>
                        <a:rPr lang="pt-BR" sz="2000" b="1" dirty="0" smtClean="0"/>
                        <a:t>acompanhando </a:t>
                      </a:r>
                      <a:r>
                        <a:rPr lang="pt-BR" sz="2000" b="1" dirty="0"/>
                        <a:t>o processo de </a:t>
                      </a:r>
                      <a:r>
                        <a:rPr lang="pt-BR" sz="2000" b="1" dirty="0" smtClean="0"/>
                        <a:t>aprendizagem</a:t>
                      </a:r>
                      <a:r>
                        <a:rPr lang="pt-BR" sz="2000" dirty="0" smtClean="0"/>
                        <a:t>.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270892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pPr>
              <a:buBlip>
                <a:blip r:embed="rId3"/>
              </a:buBlip>
            </a:pPr>
            <a:endParaRPr lang="pt-BR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144000" cy="512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270892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pPr>
              <a:buBlip>
                <a:blip r:embed="rId3"/>
              </a:buBlip>
            </a:pPr>
            <a:endParaRPr lang="pt-BR" sz="2800" dirty="0" smtClean="0"/>
          </a:p>
        </p:txBody>
      </p:sp>
      <p:pic>
        <p:nvPicPr>
          <p:cNvPr id="8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8204"/>
          <a:stretch>
            <a:fillRect/>
          </a:stretch>
        </p:blipFill>
        <p:spPr bwMode="auto">
          <a:xfrm>
            <a:off x="0" y="1221839"/>
            <a:ext cx="9144001" cy="5636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270892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pPr>
              <a:buBlip>
                <a:blip r:embed="rId3"/>
              </a:buBlip>
            </a:pPr>
            <a:endParaRPr lang="pt-BR" sz="2800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03" y="1700808"/>
            <a:ext cx="9024297" cy="44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/>
        </p:nvGraphicFramePr>
        <p:xfrm>
          <a:off x="179512" y="1340768"/>
          <a:ext cx="896448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CaixaDeTexto 2"/>
          <p:cNvSpPr txBox="1">
            <a:spLocks noChangeArrowheads="1"/>
          </p:cNvSpPr>
          <p:nvPr/>
        </p:nvSpPr>
        <p:spPr bwMode="auto">
          <a:xfrm>
            <a:off x="1115616" y="1340768"/>
            <a:ext cx="75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Sucesso depende</a:t>
            </a:r>
            <a:endParaRPr lang="pt-BR" altLang="pt-B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08304" y="3645024"/>
            <a:ext cx="1698606" cy="2072732"/>
            <a:chOff x="7308304" y="3645024"/>
            <a:chExt cx="1698606" cy="2072732"/>
          </a:xfrm>
        </p:grpSpPr>
        <p:sp>
          <p:nvSpPr>
            <p:cNvPr id="15" name="Rosto feliz 14"/>
            <p:cNvSpPr/>
            <p:nvPr/>
          </p:nvSpPr>
          <p:spPr>
            <a:xfrm>
              <a:off x="7625922" y="3933056"/>
              <a:ext cx="360040" cy="360040"/>
            </a:xfrm>
            <a:prstGeom prst="smileyFac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osto feliz 20"/>
            <p:cNvSpPr/>
            <p:nvPr/>
          </p:nvSpPr>
          <p:spPr>
            <a:xfrm>
              <a:off x="7913954" y="3645024"/>
              <a:ext cx="360040" cy="36004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sto feliz 19"/>
            <p:cNvSpPr/>
            <p:nvPr/>
          </p:nvSpPr>
          <p:spPr>
            <a:xfrm>
              <a:off x="8346002" y="3645024"/>
              <a:ext cx="360040" cy="360040"/>
            </a:xfrm>
            <a:prstGeom prst="smileyFac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osto feliz 18"/>
            <p:cNvSpPr/>
            <p:nvPr/>
          </p:nvSpPr>
          <p:spPr>
            <a:xfrm>
              <a:off x="8138362" y="3933056"/>
              <a:ext cx="360040" cy="360040"/>
            </a:xfrm>
            <a:prstGeom prst="smileyFac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osto feliz 16"/>
            <p:cNvSpPr/>
            <p:nvPr/>
          </p:nvSpPr>
          <p:spPr>
            <a:xfrm>
              <a:off x="8346002" y="4221088"/>
              <a:ext cx="360040" cy="360040"/>
            </a:xfrm>
            <a:prstGeom prst="smileyF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osto feliz 10"/>
            <p:cNvSpPr/>
            <p:nvPr/>
          </p:nvSpPr>
          <p:spPr>
            <a:xfrm>
              <a:off x="7409898" y="3645024"/>
              <a:ext cx="360040" cy="360040"/>
            </a:xfrm>
            <a:prstGeom prst="smileyFac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osto feliz 11"/>
            <p:cNvSpPr/>
            <p:nvPr/>
          </p:nvSpPr>
          <p:spPr>
            <a:xfrm>
              <a:off x="7481906" y="4221088"/>
              <a:ext cx="360040" cy="360040"/>
            </a:xfrm>
            <a:prstGeom prst="smileyFac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osto feliz 17"/>
            <p:cNvSpPr/>
            <p:nvPr/>
          </p:nvSpPr>
          <p:spPr>
            <a:xfrm>
              <a:off x="7913954" y="4149080"/>
              <a:ext cx="360040" cy="360040"/>
            </a:xfrm>
            <a:prstGeom prst="smileyFac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98" name="Picture 2" descr="Resultado de imagem para indivídu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304" y="4653136"/>
              <a:ext cx="1698606" cy="10646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22" name="CaixaDeTexto 2"/>
          <p:cNvSpPr txBox="1">
            <a:spLocks noChangeArrowheads="1"/>
          </p:cNvSpPr>
          <p:nvPr/>
        </p:nvSpPr>
        <p:spPr bwMode="auto">
          <a:xfrm>
            <a:off x="1115616" y="1340768"/>
            <a:ext cx="7572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Sua presença reflete em: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4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sz="3000" dirty="0" smtClean="0"/>
              <a:t>Menor dependência externa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sz="3000" dirty="0" smtClean="0"/>
              <a:t>Maior criatividade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sz="3000" dirty="0" smtClean="0"/>
              <a:t>Diferentes pontos de vista de um mesmo problema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sz="3000" dirty="0" smtClean="0"/>
              <a:t>Aumento da motivação dos membros da equipe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sz="3000" dirty="0" smtClean="0"/>
              <a:t>Gestão do conhecimento</a:t>
            </a:r>
            <a:endParaRPr lang="pt-BR" altLang="pt-BR" sz="3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5" name="Picture 2" descr="http://2.bp.blogspot.com/-5yzqrvItN9g/UyX79bJ5xJI/AAAAAAAAAGk/KAkiTxTLIw8/s1600/desafio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486867"/>
            <a:ext cx="7215238" cy="5371133"/>
          </a:xfrm>
          <a:prstGeom prst="rect">
            <a:avLst/>
          </a:prstGeom>
          <a:noFill/>
        </p:spPr>
      </p:pic>
      <p:sp>
        <p:nvSpPr>
          <p:cNvPr id="23" name="CaixaDeTexto 22"/>
          <p:cNvSpPr txBox="1"/>
          <p:nvPr/>
        </p:nvSpPr>
        <p:spPr>
          <a:xfrm>
            <a:off x="3203848" y="2132856"/>
            <a:ext cx="47644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200" b="1" dirty="0" smtClean="0">
                <a:latin typeface="Arabic Typesetting" pitchFamily="66" charset="-78"/>
                <a:cs typeface="Arabic Typesetting" pitchFamily="66" charset="-78"/>
              </a:rPr>
              <a:t>Equipe Multidisciplinar</a:t>
            </a:r>
          </a:p>
          <a:p>
            <a:r>
              <a:rPr lang="pt-BR" sz="4200" b="1" dirty="0" smtClean="0">
                <a:latin typeface="Arabic Typesetting" pitchFamily="66" charset="-78"/>
                <a:cs typeface="Arabic Typesetting" pitchFamily="66" charset="-78"/>
              </a:rPr>
              <a:t>Conhecimento Interdisciplinar</a:t>
            </a:r>
          </a:p>
          <a:p>
            <a:endParaRPr lang="pt-BR" sz="4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pt-BR" sz="4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pt-BR" sz="4200" dirty="0" smtClean="0">
                <a:latin typeface="Arabic Typesetting" pitchFamily="66" charset="-78"/>
                <a:cs typeface="Arabic Typesetting" pitchFamily="66" charset="-78"/>
              </a:rPr>
              <a:t>Potencializar a aprendizagem.</a:t>
            </a:r>
          </a:p>
          <a:p>
            <a:pPr algn="ctr"/>
            <a:r>
              <a:rPr lang="pt-BR" sz="4200" dirty="0" smtClean="0">
                <a:latin typeface="Arabic Typesetting" pitchFamily="66" charset="-78"/>
                <a:cs typeface="Arabic Typesetting" pitchFamily="66" charset="-78"/>
              </a:rPr>
              <a:t>Minimizar o distanciamento.</a:t>
            </a:r>
          </a:p>
        </p:txBody>
      </p:sp>
      <p:sp>
        <p:nvSpPr>
          <p:cNvPr id="27" name="Seta para a direita listrada 26"/>
          <p:cNvSpPr/>
          <p:nvPr/>
        </p:nvSpPr>
        <p:spPr>
          <a:xfrm rot="5400000">
            <a:off x="4860032" y="3717032"/>
            <a:ext cx="864096" cy="792088"/>
          </a:xfrm>
          <a:prstGeom prst="striped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527992" y="1767294"/>
            <a:ext cx="8220472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Como encontrar estes talentos?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500" b="1" dirty="0" smtClean="0">
                <a:latin typeface="Calibri" pitchFamily="34" charset="0"/>
                <a:cs typeface="+mn-cs"/>
              </a:rPr>
              <a:t>Desafio 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3000" dirty="0" smtClean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3000" dirty="0" smtClean="0">
                <a:latin typeface="Calibri" pitchFamily="34" charset="0"/>
              </a:rPr>
              <a:t>Falta de qualificação multidisciplinar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3000" dirty="0" smtClean="0">
                <a:latin typeface="Calibri" pitchFamily="34" charset="0"/>
              </a:rPr>
              <a:t>Carência do olhar interdisciplinar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3000" dirty="0" smtClean="0">
                <a:latin typeface="Calibri" pitchFamily="34" charset="0"/>
                <a:cs typeface="+mn-cs"/>
              </a:rPr>
              <a:t>Falta de institucionalização da </a:t>
            </a:r>
            <a:r>
              <a:rPr lang="pt-BR" altLang="pt-BR" sz="3000" dirty="0" err="1" smtClean="0">
                <a:latin typeface="Calibri" pitchFamily="34" charset="0"/>
                <a:cs typeface="+mn-cs"/>
              </a:rPr>
              <a:t>EaD</a:t>
            </a:r>
            <a:endParaRPr lang="pt-BR" altLang="pt-BR" sz="3000" dirty="0" smtClean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3000" dirty="0" smtClean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043608" y="311323"/>
            <a:ext cx="7164288" cy="654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467544" y="1340768"/>
            <a:ext cx="82204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Competências multidisciplinar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3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pt-BR" sz="4800" dirty="0" smtClean="0"/>
              <a:t>	</a:t>
            </a:r>
            <a:r>
              <a:rPr lang="pt-BR" sz="3200" dirty="0" smtClean="0"/>
              <a:t>Incluem soluções integradas de gestão do conhecimento, gerenciamento de processo, pessoas e tecnologias em projetos de </a:t>
            </a:r>
            <a:r>
              <a:rPr lang="pt-BR" sz="3200" dirty="0" err="1" smtClean="0"/>
              <a:t>EaD</a:t>
            </a:r>
            <a:r>
              <a:rPr lang="pt-BR" sz="3200" dirty="0" smtClean="0"/>
              <a:t> especialmente na elaboração do </a:t>
            </a:r>
            <a:r>
              <a:rPr lang="pt-BR" sz="3200" b="1" dirty="0" smtClean="0"/>
              <a:t>material didático</a:t>
            </a:r>
            <a:r>
              <a:rPr lang="pt-BR" sz="3200" dirty="0" smtClean="0"/>
              <a:t> - </a:t>
            </a:r>
            <a:r>
              <a:rPr lang="pt-BR" sz="3200" b="1" dirty="0" smtClean="0"/>
              <a:t>uma ação coletiva</a:t>
            </a:r>
            <a:r>
              <a:rPr lang="pt-B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642938" y="2786062"/>
            <a:ext cx="79930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“características pessoais essenciais para o desempenho da atividade e que diferenciam o </a:t>
            </a:r>
            <a:r>
              <a:rPr lang="pt-BR" sz="2800" b="1" dirty="0" smtClean="0"/>
              <a:t>desempenho das pessoas</a:t>
            </a:r>
            <a:r>
              <a:rPr lang="pt-BR" sz="2800" dirty="0" smtClean="0"/>
              <a:t>”</a:t>
            </a:r>
          </a:p>
          <a:p>
            <a:pPr algn="ctr"/>
            <a:r>
              <a:rPr lang="pt-BR" sz="2200" dirty="0" smtClean="0"/>
              <a:t>(CHIAVENATTO, 2000, p. 166) </a:t>
            </a:r>
          </a:p>
          <a:p>
            <a:pPr algn="ctr"/>
            <a:r>
              <a:rPr lang="pt-BR" sz="2800" dirty="0" smtClean="0"/>
              <a:t>conjunto de </a:t>
            </a:r>
            <a:r>
              <a:rPr lang="pt-BR" sz="2800" b="1" dirty="0" smtClean="0"/>
              <a:t>C</a:t>
            </a:r>
            <a:r>
              <a:rPr lang="pt-BR" sz="2800" dirty="0" smtClean="0"/>
              <a:t>onhecimento, </a:t>
            </a:r>
            <a:r>
              <a:rPr lang="pt-BR" sz="2800" b="1" dirty="0" smtClean="0"/>
              <a:t>H</a:t>
            </a:r>
            <a:r>
              <a:rPr lang="pt-BR" sz="2800" dirty="0" smtClean="0"/>
              <a:t>abilidades e </a:t>
            </a:r>
            <a:r>
              <a:rPr lang="pt-BR" sz="2800" b="1" dirty="0" smtClean="0"/>
              <a:t>A</a:t>
            </a:r>
            <a:r>
              <a:rPr lang="pt-BR" sz="2800" dirty="0" smtClean="0"/>
              <a:t>titudes, que pode ser sintetizado pela sigla </a:t>
            </a:r>
            <a:r>
              <a:rPr lang="pt-BR" sz="2800" b="1" dirty="0" smtClean="0"/>
              <a:t>CHA </a:t>
            </a:r>
            <a:r>
              <a:rPr lang="pt-BR" sz="2800" dirty="0" smtClean="0"/>
              <a:t>que justificam um alto desempenho</a:t>
            </a:r>
          </a:p>
          <a:p>
            <a:pPr algn="ctr"/>
            <a:r>
              <a:rPr lang="pt-BR" sz="2200" dirty="0" smtClean="0"/>
              <a:t> (</a:t>
            </a:r>
            <a:r>
              <a:rPr lang="pt-BR" sz="2400" dirty="0" smtClean="0"/>
              <a:t>SPENCER; SPENCER, 1993 </a:t>
            </a:r>
            <a:r>
              <a:rPr lang="pt-BR" sz="2200" dirty="0" smtClean="0"/>
              <a:t>FLEURY; FLEURY, 2003)</a:t>
            </a:r>
            <a:endParaRPr lang="pt-BR" altLang="pt-BR" sz="2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altLang="pt-BR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71500" y="1670050"/>
            <a:ext cx="75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O que é </a:t>
            </a: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Competência</a:t>
            </a: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?</a:t>
            </a:r>
            <a:endParaRPr lang="pt-BR" altLang="pt-B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http://www.edilsonsilva.com/wp-content/uploads/2014/12/obrigad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1628800"/>
            <a:ext cx="5715000" cy="375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467225" y="5949280"/>
            <a:ext cx="467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andrezalopes.ead@gmail.com</a:t>
            </a: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Resultado de imagem para chave desenh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06371" y="3068960"/>
            <a:ext cx="1209675" cy="1524001"/>
          </a:xfrm>
          <a:prstGeom prst="rect">
            <a:avLst/>
          </a:prstGeom>
          <a:noFill/>
        </p:spPr>
      </p:pic>
      <p:pic>
        <p:nvPicPr>
          <p:cNvPr id="28674" name="Picture 2" descr="Resultado de imagem para ch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68" t="8734" r="27639" b="12662"/>
          <a:stretch>
            <a:fillRect/>
          </a:stretch>
        </p:blipFill>
        <p:spPr bwMode="auto">
          <a:xfrm>
            <a:off x="1393804" y="2996952"/>
            <a:ext cx="1800200" cy="1450908"/>
          </a:xfrm>
          <a:prstGeom prst="rect">
            <a:avLst/>
          </a:prstGeom>
          <a:noFill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609827" y="3284984"/>
            <a:ext cx="14087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</a:rPr>
              <a:t>CHA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71500" y="1670050"/>
            <a:ext cx="75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O que é </a:t>
            </a: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Competência</a:t>
            </a: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?</a:t>
            </a:r>
            <a:endParaRPr lang="pt-BR" altLang="pt-B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3770067" y="3356992"/>
            <a:ext cx="2016224" cy="3600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592811" y="2924944"/>
            <a:ext cx="319004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sz="4000" b="1" dirty="0" smtClean="0">
                <a:solidFill>
                  <a:schemeClr val="tx2"/>
                </a:solidFill>
              </a:rPr>
              <a:t>CHAVE</a:t>
            </a:r>
          </a:p>
          <a:p>
            <a:pPr algn="ctr"/>
            <a:endParaRPr lang="pt-BR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Valor (saber ser)</a:t>
            </a:r>
          </a:p>
          <a:p>
            <a:pPr algn="ctr"/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Entorno (saber contexto)</a:t>
            </a: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39552" y="1556792"/>
            <a:ext cx="8176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Competência Multidisciplinar</a:t>
            </a: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?</a:t>
            </a:r>
            <a:endParaRPr lang="pt-BR" altLang="pt-B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9" name="Picture 3" descr="Resultado de imagem para interdisciplinar disciplinar e transdisciplin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98922"/>
            <a:ext cx="6829025" cy="4559078"/>
          </a:xfrm>
          <a:prstGeom prst="rect">
            <a:avLst/>
          </a:prstGeom>
          <a:noFill/>
        </p:spPr>
      </p:pic>
      <p:pic>
        <p:nvPicPr>
          <p:cNvPr id="6" name="Picture 2" descr="Resultado de imagem para conhecimento em re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348880"/>
            <a:ext cx="6192688" cy="45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6" name="Picture 7" descr="Resultado de imagem para livro didát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16991">
            <a:off x="6419973" y="1895720"/>
            <a:ext cx="2623828" cy="153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 rot="19665521">
            <a:off x="6401663" y="2012771"/>
            <a:ext cx="2457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Livro didático</a:t>
            </a:r>
          </a:p>
        </p:txBody>
      </p:sp>
      <p:pic>
        <p:nvPicPr>
          <p:cNvPr id="8" name="Imagem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328" y="4971428"/>
            <a:ext cx="2459672" cy="188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7429">
            <a:off x="6935542" y="3711786"/>
            <a:ext cx="2102374" cy="104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187624" y="2996952"/>
            <a:ext cx="59046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Livro didático impresso/digital.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pt-BR" altLang="pt-BR" sz="2800" dirty="0" err="1" smtClean="0">
                <a:latin typeface="Times New Roman" pitchFamily="18" charset="0"/>
                <a:cs typeface="Times New Roman" pitchFamily="18" charset="0"/>
              </a:rPr>
              <a:t>Videoaula</a:t>
            </a: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Jogos didáticos.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Objetos de aprendizagem.</a:t>
            </a:r>
          </a:p>
          <a:p>
            <a:pPr algn="ctr"/>
            <a:endParaRPr lang="pt-BR" alt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571500" y="1670050"/>
            <a:ext cx="75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Material didático</a:t>
            </a:r>
            <a:endParaRPr lang="pt-BR" altLang="pt-B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642938" y="1340768"/>
            <a:ext cx="799306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Elaborar material didático para </a:t>
            </a:r>
            <a:r>
              <a:rPr lang="pt-BR" altLang="pt-BR" sz="2800" dirty="0" err="1" smtClean="0"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 exige: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dirty="0" smtClean="0">
                <a:latin typeface="Times New Roman" pitchFamily="18" charset="0"/>
                <a:cs typeface="Times New Roman" pitchFamily="18" charset="0"/>
              </a:rPr>
              <a:t>um outro olhar de fazer educação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2200" dirty="0" smtClean="0">
                <a:latin typeface="Times New Roman" pitchFamily="18" charset="0"/>
                <a:cs typeface="Times New Roman" pitchFamily="18" charset="0"/>
              </a:rPr>
              <a:t>Planejamento.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2200" dirty="0" smtClean="0">
                <a:latin typeface="Times New Roman" pitchFamily="18" charset="0"/>
                <a:cs typeface="Times New Roman" pitchFamily="18" charset="0"/>
              </a:rPr>
              <a:t>Organização.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2200" dirty="0" smtClean="0">
                <a:latin typeface="Times New Roman" pitchFamily="18" charset="0"/>
                <a:cs typeface="Times New Roman" pitchFamily="18" charset="0"/>
              </a:rPr>
              <a:t>Pesquisa.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2200" dirty="0" smtClean="0">
                <a:latin typeface="Times New Roman" pitchFamily="18" charset="0"/>
                <a:cs typeface="Times New Roman" pitchFamily="18" charset="0"/>
              </a:rPr>
              <a:t>Comunicação bilateral.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t-BR" altLang="pt-BR" sz="2200" dirty="0" smtClean="0">
                <a:latin typeface="Times New Roman" pitchFamily="18" charset="0"/>
                <a:cs typeface="Times New Roman" pitchFamily="18" charset="0"/>
              </a:rPr>
              <a:t>Trabalho em equipe – </a:t>
            </a:r>
            <a:r>
              <a:rPr lang="pt-BR" altLang="pt-BR" sz="2200" b="1" dirty="0" smtClean="0">
                <a:latin typeface="Times New Roman" pitchFamily="18" charset="0"/>
                <a:cs typeface="Times New Roman" pitchFamily="18" charset="0"/>
              </a:rPr>
              <a:t>não é qualquer equipe! </a:t>
            </a:r>
            <a:r>
              <a:rPr lang="pt-BR" altLang="pt-BR" sz="2200" dirty="0" smtClean="0">
                <a:latin typeface="Times New Roman" pitchFamily="18" charset="0"/>
                <a:cs typeface="Times New Roman" pitchFamily="18" charset="0"/>
              </a:rPr>
              <a:t>Não é </a:t>
            </a:r>
            <a:r>
              <a:rPr lang="pt-BR" altLang="pt-BR" sz="2200" b="1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pt-BR" altLang="pt-BR" sz="2200" dirty="0" err="1" smtClean="0">
                <a:latin typeface="Times New Roman" pitchFamily="18" charset="0"/>
                <a:cs typeface="Times New Roman" pitchFamily="18" charset="0"/>
              </a:rPr>
              <a:t>quipe</a:t>
            </a:r>
            <a:r>
              <a:rPr lang="pt-BR" altLang="pt-BR" sz="2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Ações e práticas que favoreçam a aprendizagem!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2074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216024" y="1412776"/>
            <a:ext cx="8820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Competência Multidisciplinar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para </a:t>
            </a:r>
            <a:r>
              <a:rPr lang="pt-BR" altLang="pt-BR" sz="4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Material Didático</a:t>
            </a:r>
            <a:endParaRPr lang="pt-BR" altLang="pt-BR" sz="45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3212977"/>
            <a:ext cx="8100392" cy="2880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  	</a:t>
            </a: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Coordenador pedagógico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	Coordenador de produção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	Designer educacional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	Professor </a:t>
            </a:r>
            <a:r>
              <a:rPr lang="pt-BR" sz="2000" dirty="0" err="1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conteudista</a:t>
            </a:r>
            <a:endParaRPr lang="pt-BR" sz="2000" dirty="0" smtClean="0">
              <a:latin typeface="Times New Roman" pitchFamily="18" charset="0"/>
              <a:ea typeface="MS PGothic" pitchFamily="32" charset="-128"/>
              <a:cs typeface="Times New Roman" pitchFamily="18" charset="0"/>
            </a:endParaRPr>
          </a:p>
          <a:p>
            <a:pPr marL="1162050" indent="-361950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Revisor técnico de conteúdo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	Analista de plágio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	Revisor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	Designer gráfico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	</a:t>
            </a:r>
            <a:r>
              <a:rPr lang="pt-BR" sz="2000" dirty="0" err="1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Webdesigner</a:t>
            </a:r>
            <a:endParaRPr lang="pt-BR" sz="2000" dirty="0" smtClean="0">
              <a:latin typeface="Times New Roman" pitchFamily="18" charset="0"/>
              <a:ea typeface="MS PGothic" pitchFamily="32" charset="-128"/>
              <a:cs typeface="Times New Roman" pitchFamily="18" charset="0"/>
            </a:endParaRP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	Ilustrador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	Roteirista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	Programador de AVEA</a:t>
            </a:r>
          </a:p>
          <a:p>
            <a:pPr marL="1162050" indent="-361950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Equipe de tutoria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	Bibliotecário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	 Apoio logístico</a:t>
            </a:r>
          </a:p>
          <a:p>
            <a:pPr marL="900113" indent="-100013">
              <a:buSzPct val="76000"/>
              <a:buBlip>
                <a:blip r:embed="rId3"/>
              </a:buBlip>
              <a:tabLst>
                <a:tab pos="449263" algn="l"/>
                <a:tab pos="115887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0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 	Apoio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1334568"/>
            <a:ext cx="9144000" cy="5485008"/>
            <a:chOff x="0" y="1334568"/>
            <a:chExt cx="9144000" cy="5485008"/>
          </a:xfrm>
        </p:grpSpPr>
        <p:pic>
          <p:nvPicPr>
            <p:cNvPr id="1029" name="Picture 5" descr="Resultado de imagem para multiplos olhar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40768"/>
              <a:ext cx="5724128" cy="5478808"/>
            </a:xfrm>
            <a:prstGeom prst="rect">
              <a:avLst/>
            </a:prstGeom>
            <a:noFill/>
          </p:spPr>
        </p:pic>
        <p:pic>
          <p:nvPicPr>
            <p:cNvPr id="11" name="Picture 5" descr="Resultado de imagem para multiplos olhares"/>
            <p:cNvPicPr>
              <a:picLocks noChangeAspect="1" noChangeArrowheads="1"/>
            </p:cNvPicPr>
            <p:nvPr/>
          </p:nvPicPr>
          <p:blipFill>
            <a:blip r:embed="rId2" cstate="print"/>
            <a:srcRect r="38997"/>
            <a:stretch>
              <a:fillRect/>
            </a:stretch>
          </p:blipFill>
          <p:spPr bwMode="auto">
            <a:xfrm>
              <a:off x="5652120" y="1334568"/>
              <a:ext cx="3491880" cy="5478808"/>
            </a:xfrm>
            <a:prstGeom prst="rect">
              <a:avLst/>
            </a:prstGeom>
            <a:noFill/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449"/>
          <a:stretch>
            <a:fillRect/>
          </a:stretch>
        </p:blipFill>
        <p:spPr bwMode="auto">
          <a:xfrm>
            <a:off x="6732240" y="4723545"/>
            <a:ext cx="2123728" cy="213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14282" y="2285992"/>
            <a:ext cx="8572560" cy="4200519"/>
          </a:xfrm>
        </p:spPr>
        <p:txBody>
          <a:bodyPr tIns="19404">
            <a:normAutofit/>
          </a:bodyPr>
          <a:lstStyle/>
          <a:p>
            <a:pPr marL="900113" indent="-177800" algn="l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2200" dirty="0" smtClean="0">
              <a:ea typeface="MS PGothic" pitchFamily="32" charset="-128"/>
            </a:endParaRPr>
          </a:p>
          <a:p>
            <a:pPr marL="900113" indent="-177800" algn="l">
              <a:lnSpc>
                <a:spcPct val="150000"/>
              </a:lnSpc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5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Complexidade do projeto</a:t>
            </a:r>
          </a:p>
          <a:p>
            <a:pPr marL="900113" indent="-177800" algn="l" eaLnBrk="1">
              <a:lnSpc>
                <a:spcPct val="150000"/>
              </a:lnSpc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5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Recurso financeiro</a:t>
            </a:r>
          </a:p>
          <a:p>
            <a:pPr marL="900113" indent="-177800" algn="l" eaLnBrk="1">
              <a:lnSpc>
                <a:spcPct val="150000"/>
              </a:lnSpc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5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Prazo</a:t>
            </a:r>
          </a:p>
          <a:p>
            <a:pPr marL="900113" indent="-177800" algn="l" eaLnBrk="1">
              <a:lnSpc>
                <a:spcPct val="150000"/>
              </a:lnSpc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5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Competência multidisciplinar</a:t>
            </a:r>
          </a:p>
          <a:p>
            <a:pPr marL="900113" indent="-177800" algn="l" eaLnBrk="1">
              <a:lnSpc>
                <a:spcPct val="150000"/>
              </a:lnSpc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2500" dirty="0" smtClean="0"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Definir por produção própria ou parceria</a:t>
            </a:r>
          </a:p>
          <a:p>
            <a:pPr marL="900113" indent="-177800" algn="l" eaLnBrk="1">
              <a:lnSpc>
                <a:spcPct val="15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2500" dirty="0" smtClean="0">
              <a:latin typeface="Times New Roman" pitchFamily="18" charset="0"/>
              <a:ea typeface="MS PGothic" pitchFamily="32" charset="-128"/>
              <a:cs typeface="Times New Roman" pitchFamily="18" charset="0"/>
            </a:endParaRPr>
          </a:p>
          <a:p>
            <a:pPr marL="900113" indent="-177800" algn="l" eaLnBrk="1"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2200" dirty="0" smtClean="0">
              <a:ea typeface="MS PGothic" pitchFamily="32" charset="-128"/>
            </a:endParaRPr>
          </a:p>
          <a:p>
            <a:pPr marL="900113" indent="-177800" algn="l" eaLnBrk="1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2200" dirty="0" smtClean="0">
              <a:ea typeface="MS PGothic" pitchFamily="32" charset="-128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71500" y="1670050"/>
            <a:ext cx="75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Como organizar?</a:t>
            </a:r>
            <a:endParaRPr lang="pt-BR" altLang="pt-B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0004" y="2996952"/>
            <a:ext cx="2573996" cy="177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429</Words>
  <Application>Microsoft Office PowerPoint</Application>
  <PresentationFormat>Apresentação na tela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Dragon</cp:lastModifiedBy>
  <cp:revision>25</cp:revision>
  <dcterms:created xsi:type="dcterms:W3CDTF">2014-07-31T15:12:21Z</dcterms:created>
  <dcterms:modified xsi:type="dcterms:W3CDTF">2016-10-17T12:22:35Z</dcterms:modified>
</cp:coreProperties>
</file>