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77" r:id="rId5"/>
    <p:sldId id="278" r:id="rId6"/>
    <p:sldId id="276" r:id="rId7"/>
    <p:sldId id="273" r:id="rId8"/>
    <p:sldId id="274" r:id="rId9"/>
    <p:sldId id="259" r:id="rId10"/>
    <p:sldId id="265" r:id="rId11"/>
    <p:sldId id="275" r:id="rId12"/>
    <p:sldId id="266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C22"/>
    <a:srgbClr val="F16529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6" autoAdjust="0"/>
    <p:restoredTop sz="94660"/>
  </p:normalViewPr>
  <p:slideViewPr>
    <p:cSldViewPr>
      <p:cViewPr varScale="1">
        <p:scale>
          <a:sx n="83" d="100"/>
          <a:sy n="83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roneto\Desktop\MATRICULAS%20sql%20(Recuperado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56189811826718E-2"/>
          <c:y val="0.13603591474514562"/>
          <c:w val="0.84619508709192393"/>
          <c:h val="0.6992816059372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'% acesso nos ultimos 7 dias'!$E$4</c:f>
              <c:strCache>
                <c:ptCount val="1"/>
                <c:pt idx="0">
                  <c:v>Matrículas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acesso nos ultimos 7 dias'!$D$5:$D$25</c:f>
              <c:strCache>
                <c:ptCount val="21"/>
                <c:pt idx="0">
                  <c:v>POLO | São Paulo - Vila Olímpia</c:v>
                </c:pt>
                <c:pt idx="1">
                  <c:v>POLO | São Paulo - Liberdade</c:v>
                </c:pt>
                <c:pt idx="2">
                  <c:v>POLO | São Paulo - Anhangabaú</c:v>
                </c:pt>
                <c:pt idx="3">
                  <c:v>POLO | Natal - Zona Sul</c:v>
                </c:pt>
                <c:pt idx="4">
                  <c:v>POLO | Salvador - Iguatemi</c:v>
                </c:pt>
                <c:pt idx="5">
                  <c:v>POLO | Salvador - Paralela</c:v>
                </c:pt>
                <c:pt idx="6">
                  <c:v>POLO | Santo Antônio de Jesus</c:v>
                </c:pt>
                <c:pt idx="7">
                  <c:v>POLO | Camaçari</c:v>
                </c:pt>
                <c:pt idx="8">
                  <c:v>POLO | Mossoró</c:v>
                </c:pt>
                <c:pt idx="9">
                  <c:v>POLO | Feira de Santana</c:v>
                </c:pt>
                <c:pt idx="10">
                  <c:v>POLO | Santo Amaro</c:v>
                </c:pt>
                <c:pt idx="11">
                  <c:v>POLO | São Bernardo do Campo</c:v>
                </c:pt>
                <c:pt idx="12">
                  <c:v>POLO | Natal - Zona Norte</c:v>
                </c:pt>
                <c:pt idx="13">
                  <c:v>POLO | Caicó</c:v>
                </c:pt>
                <c:pt idx="14">
                  <c:v>POLO | Lauro De Freitas</c:v>
                </c:pt>
                <c:pt idx="15">
                  <c:v>POLO | Jundiaí</c:v>
                </c:pt>
                <c:pt idx="16">
                  <c:v>POLO | Cruz das Almas</c:v>
                </c:pt>
                <c:pt idx="17">
                  <c:v>POLO | Currais Novos</c:v>
                </c:pt>
                <c:pt idx="18">
                  <c:v>POLO | Porto Seguro</c:v>
                </c:pt>
                <c:pt idx="19">
                  <c:v>POLO | Guanambi</c:v>
                </c:pt>
                <c:pt idx="20">
                  <c:v>POLO | Recife Guararapes</c:v>
                </c:pt>
              </c:strCache>
            </c:strRef>
          </c:cat>
          <c:val>
            <c:numRef>
              <c:f>'% acesso nos ultimos 7 dias'!$E$5:$E$25</c:f>
              <c:numCache>
                <c:formatCode>General</c:formatCode>
                <c:ptCount val="21"/>
                <c:pt idx="0">
                  <c:v>2741</c:v>
                </c:pt>
                <c:pt idx="1">
                  <c:v>1944</c:v>
                </c:pt>
                <c:pt idx="2">
                  <c:v>1463</c:v>
                </c:pt>
                <c:pt idx="3">
                  <c:v>1294</c:v>
                </c:pt>
                <c:pt idx="4">
                  <c:v>1174</c:v>
                </c:pt>
                <c:pt idx="5">
                  <c:v>1060</c:v>
                </c:pt>
                <c:pt idx="6">
                  <c:v>1054</c:v>
                </c:pt>
                <c:pt idx="7">
                  <c:v>927</c:v>
                </c:pt>
                <c:pt idx="8">
                  <c:v>678</c:v>
                </c:pt>
                <c:pt idx="9">
                  <c:v>587</c:v>
                </c:pt>
                <c:pt idx="10">
                  <c:v>570</c:v>
                </c:pt>
                <c:pt idx="11">
                  <c:v>549</c:v>
                </c:pt>
                <c:pt idx="12">
                  <c:v>443</c:v>
                </c:pt>
                <c:pt idx="13">
                  <c:v>440</c:v>
                </c:pt>
                <c:pt idx="14">
                  <c:v>388</c:v>
                </c:pt>
                <c:pt idx="15">
                  <c:v>352</c:v>
                </c:pt>
                <c:pt idx="16">
                  <c:v>345</c:v>
                </c:pt>
                <c:pt idx="17">
                  <c:v>345</c:v>
                </c:pt>
                <c:pt idx="18">
                  <c:v>344</c:v>
                </c:pt>
                <c:pt idx="19">
                  <c:v>337</c:v>
                </c:pt>
                <c:pt idx="20">
                  <c:v>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AA-4174-9977-0C4A5EAB2B39}"/>
            </c:ext>
          </c:extLst>
        </c:ser>
        <c:ser>
          <c:idx val="1"/>
          <c:order val="1"/>
          <c:tx>
            <c:strRef>
              <c:f>'% acesso nos ultimos 7 dias'!$F$4</c:f>
              <c:strCache>
                <c:ptCount val="1"/>
                <c:pt idx="0">
                  <c:v>Login 7 dias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acesso nos ultimos 7 dias'!$D$5:$D$25</c:f>
              <c:strCache>
                <c:ptCount val="21"/>
                <c:pt idx="0">
                  <c:v>POLO | São Paulo - Vila Olímpia</c:v>
                </c:pt>
                <c:pt idx="1">
                  <c:v>POLO | São Paulo - Liberdade</c:v>
                </c:pt>
                <c:pt idx="2">
                  <c:v>POLO | São Paulo - Anhangabaú</c:v>
                </c:pt>
                <c:pt idx="3">
                  <c:v>POLO | Natal - Zona Sul</c:v>
                </c:pt>
                <c:pt idx="4">
                  <c:v>POLO | Salvador - Iguatemi</c:v>
                </c:pt>
                <c:pt idx="5">
                  <c:v>POLO | Salvador - Paralela</c:v>
                </c:pt>
                <c:pt idx="6">
                  <c:v>POLO | Santo Antônio de Jesus</c:v>
                </c:pt>
                <c:pt idx="7">
                  <c:v>POLO | Camaçari</c:v>
                </c:pt>
                <c:pt idx="8">
                  <c:v>POLO | Mossoró</c:v>
                </c:pt>
                <c:pt idx="9">
                  <c:v>POLO | Feira de Santana</c:v>
                </c:pt>
                <c:pt idx="10">
                  <c:v>POLO | Santo Amaro</c:v>
                </c:pt>
                <c:pt idx="11">
                  <c:v>POLO | São Bernardo do Campo</c:v>
                </c:pt>
                <c:pt idx="12">
                  <c:v>POLO | Natal - Zona Norte</c:v>
                </c:pt>
                <c:pt idx="13">
                  <c:v>POLO | Caicó</c:v>
                </c:pt>
                <c:pt idx="14">
                  <c:v>POLO | Lauro De Freitas</c:v>
                </c:pt>
                <c:pt idx="15">
                  <c:v>POLO | Jundiaí</c:v>
                </c:pt>
                <c:pt idx="16">
                  <c:v>POLO | Cruz das Almas</c:v>
                </c:pt>
                <c:pt idx="17">
                  <c:v>POLO | Currais Novos</c:v>
                </c:pt>
                <c:pt idx="18">
                  <c:v>POLO | Porto Seguro</c:v>
                </c:pt>
                <c:pt idx="19">
                  <c:v>POLO | Guanambi</c:v>
                </c:pt>
                <c:pt idx="20">
                  <c:v>POLO | Recife Guararapes</c:v>
                </c:pt>
              </c:strCache>
            </c:strRef>
          </c:cat>
          <c:val>
            <c:numRef>
              <c:f>'% acesso nos ultimos 7 dias'!$F$5:$F$25</c:f>
              <c:numCache>
                <c:formatCode>General</c:formatCode>
                <c:ptCount val="21"/>
                <c:pt idx="0">
                  <c:v>2013</c:v>
                </c:pt>
                <c:pt idx="1">
                  <c:v>1243</c:v>
                </c:pt>
                <c:pt idx="2">
                  <c:v>1091</c:v>
                </c:pt>
                <c:pt idx="3">
                  <c:v>964</c:v>
                </c:pt>
                <c:pt idx="4">
                  <c:v>852</c:v>
                </c:pt>
                <c:pt idx="5">
                  <c:v>795</c:v>
                </c:pt>
                <c:pt idx="6">
                  <c:v>779</c:v>
                </c:pt>
                <c:pt idx="7">
                  <c:v>698</c:v>
                </c:pt>
                <c:pt idx="8">
                  <c:v>481</c:v>
                </c:pt>
                <c:pt idx="9">
                  <c:v>433</c:v>
                </c:pt>
                <c:pt idx="10">
                  <c:v>465</c:v>
                </c:pt>
                <c:pt idx="11">
                  <c:v>407</c:v>
                </c:pt>
                <c:pt idx="12">
                  <c:v>334</c:v>
                </c:pt>
                <c:pt idx="13">
                  <c:v>322</c:v>
                </c:pt>
                <c:pt idx="14">
                  <c:v>302</c:v>
                </c:pt>
                <c:pt idx="15">
                  <c:v>252</c:v>
                </c:pt>
                <c:pt idx="16">
                  <c:v>265</c:v>
                </c:pt>
                <c:pt idx="17">
                  <c:v>271</c:v>
                </c:pt>
                <c:pt idx="18">
                  <c:v>252</c:v>
                </c:pt>
                <c:pt idx="19">
                  <c:v>244</c:v>
                </c:pt>
                <c:pt idx="20">
                  <c:v>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AA-4174-9977-0C4A5EAB2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982912"/>
        <c:axId val="158984448"/>
      </c:barChart>
      <c:lineChart>
        <c:grouping val="standard"/>
        <c:varyColors val="0"/>
        <c:ser>
          <c:idx val="2"/>
          <c:order val="2"/>
          <c:tx>
            <c:strRef>
              <c:f>'% acesso nos ultimos 7 dias'!$G$4</c:f>
              <c:strCache>
                <c:ptCount val="1"/>
                <c:pt idx="0">
                  <c:v>% acesso últimos 7 dias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acesso nos ultimos 7 dias'!$D$5:$D$25</c:f>
              <c:strCache>
                <c:ptCount val="21"/>
                <c:pt idx="0">
                  <c:v>POLO | São Paulo - Vila Olímpia</c:v>
                </c:pt>
                <c:pt idx="1">
                  <c:v>POLO | São Paulo - Liberdade</c:v>
                </c:pt>
                <c:pt idx="2">
                  <c:v>POLO | São Paulo - Anhangabaú</c:v>
                </c:pt>
                <c:pt idx="3">
                  <c:v>POLO | Natal - Zona Sul</c:v>
                </c:pt>
                <c:pt idx="4">
                  <c:v>POLO | Salvador - Iguatemi</c:v>
                </c:pt>
                <c:pt idx="5">
                  <c:v>POLO | Salvador - Paralela</c:v>
                </c:pt>
                <c:pt idx="6">
                  <c:v>POLO | Santo Antônio de Jesus</c:v>
                </c:pt>
                <c:pt idx="7">
                  <c:v>POLO | Camaçari</c:v>
                </c:pt>
                <c:pt idx="8">
                  <c:v>POLO | Mossoró</c:v>
                </c:pt>
                <c:pt idx="9">
                  <c:v>POLO | Feira de Santana</c:v>
                </c:pt>
                <c:pt idx="10">
                  <c:v>POLO | Santo Amaro</c:v>
                </c:pt>
                <c:pt idx="11">
                  <c:v>POLO | São Bernardo do Campo</c:v>
                </c:pt>
                <c:pt idx="12">
                  <c:v>POLO | Natal - Zona Norte</c:v>
                </c:pt>
                <c:pt idx="13">
                  <c:v>POLO | Caicó</c:v>
                </c:pt>
                <c:pt idx="14">
                  <c:v>POLO | Lauro De Freitas</c:v>
                </c:pt>
                <c:pt idx="15">
                  <c:v>POLO | Jundiaí</c:v>
                </c:pt>
                <c:pt idx="16">
                  <c:v>POLO | Cruz das Almas</c:v>
                </c:pt>
                <c:pt idx="17">
                  <c:v>POLO | Currais Novos</c:v>
                </c:pt>
                <c:pt idx="18">
                  <c:v>POLO | Porto Seguro</c:v>
                </c:pt>
                <c:pt idx="19">
                  <c:v>POLO | Guanambi</c:v>
                </c:pt>
                <c:pt idx="20">
                  <c:v>POLO | Recife Guararapes</c:v>
                </c:pt>
              </c:strCache>
            </c:strRef>
          </c:cat>
          <c:val>
            <c:numRef>
              <c:f>'% acesso nos ultimos 7 dias'!$G$5:$G$25</c:f>
              <c:numCache>
                <c:formatCode>0%</c:formatCode>
                <c:ptCount val="21"/>
                <c:pt idx="0">
                  <c:v>0.73440350237139729</c:v>
                </c:pt>
                <c:pt idx="1">
                  <c:v>0.63940329218106995</c:v>
                </c:pt>
                <c:pt idx="2">
                  <c:v>0.74572795625427202</c:v>
                </c:pt>
                <c:pt idx="3">
                  <c:v>0.74497681607418853</c:v>
                </c:pt>
                <c:pt idx="4">
                  <c:v>0.72572402044293016</c:v>
                </c:pt>
                <c:pt idx="5">
                  <c:v>0.75</c:v>
                </c:pt>
                <c:pt idx="6">
                  <c:v>0.7390891840607211</c:v>
                </c:pt>
                <c:pt idx="7">
                  <c:v>0.75296655879180152</c:v>
                </c:pt>
                <c:pt idx="8">
                  <c:v>0.70943952802359878</c:v>
                </c:pt>
                <c:pt idx="9">
                  <c:v>0.73764906303236799</c:v>
                </c:pt>
                <c:pt idx="10">
                  <c:v>0.81578947368421051</c:v>
                </c:pt>
                <c:pt idx="11">
                  <c:v>0.74134790528233152</c:v>
                </c:pt>
                <c:pt idx="12">
                  <c:v>0.75395033860045146</c:v>
                </c:pt>
                <c:pt idx="13">
                  <c:v>0.73181818181818181</c:v>
                </c:pt>
                <c:pt idx="14">
                  <c:v>0.77835051546391754</c:v>
                </c:pt>
                <c:pt idx="15">
                  <c:v>0.71590909090909094</c:v>
                </c:pt>
                <c:pt idx="16">
                  <c:v>0.76811594202898548</c:v>
                </c:pt>
                <c:pt idx="17">
                  <c:v>0.78550724637681157</c:v>
                </c:pt>
                <c:pt idx="18">
                  <c:v>0.73255813953488369</c:v>
                </c:pt>
                <c:pt idx="19">
                  <c:v>0.72403560830860536</c:v>
                </c:pt>
                <c:pt idx="20">
                  <c:v>0.56534954407294835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DAA-4174-9977-0C4A5EAB2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987776"/>
        <c:axId val="158986240"/>
      </c:lineChart>
      <c:catAx>
        <c:axId val="158982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984448"/>
        <c:crosses val="autoZero"/>
        <c:auto val="1"/>
        <c:lblAlgn val="ctr"/>
        <c:lblOffset val="100"/>
        <c:noMultiLvlLbl val="0"/>
      </c:catAx>
      <c:valAx>
        <c:axId val="15898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8982912"/>
        <c:crosses val="autoZero"/>
        <c:crossBetween val="between"/>
      </c:valAx>
      <c:valAx>
        <c:axId val="158986240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8987776"/>
        <c:crosses val="max"/>
        <c:crossBetween val="between"/>
      </c:valAx>
      <c:catAx>
        <c:axId val="158987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98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66592730437593"/>
          <c:y val="0.95844375758495148"/>
          <c:w val="0.44270071923396798"/>
          <c:h val="4.15563353080513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06/10/2016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06/10/2016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oneto@eadlaureate.com.br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r="16419"/>
          <a:stretch/>
        </p:blipFill>
        <p:spPr>
          <a:xfrm flipH="1">
            <a:off x="-36512" y="-21394"/>
            <a:ext cx="9217024" cy="6906778"/>
          </a:xfrm>
          <a:prstGeom prst="rect">
            <a:avLst/>
          </a:prstGeom>
        </p:spPr>
      </p:pic>
      <p:sp>
        <p:nvSpPr>
          <p:cNvPr id="9" name="Retângulo com Canto Aparado do Mesmo Lado 8"/>
          <p:cNvSpPr/>
          <p:nvPr/>
        </p:nvSpPr>
        <p:spPr>
          <a:xfrm rot="5400000">
            <a:off x="-1440668" y="1376772"/>
            <a:ext cx="6912768" cy="4104456"/>
          </a:xfrm>
          <a:prstGeom prst="snip2Same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733256"/>
            <a:ext cx="1584176" cy="9373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8" y="3861048"/>
            <a:ext cx="3184198" cy="158417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58044" y="311744"/>
            <a:ext cx="34563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E85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E COMBATE DA EVASÃO NA EAD: DESAFIOS E SOLUÇÕES</a:t>
            </a:r>
          </a:p>
          <a:p>
            <a:pPr algn="ctr"/>
            <a:endParaRPr lang="pt-BR" sz="1400" b="1" dirty="0">
              <a:solidFill>
                <a:srgbClr val="E850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7504" y="2629361"/>
            <a:ext cx="3606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Celso Filho</a:t>
            </a:r>
          </a:p>
          <a:p>
            <a:pPr algn="ctr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Coord. Pedagógico de Polos</a:t>
            </a:r>
          </a:p>
        </p:txBody>
      </p:sp>
    </p:spTree>
    <p:extLst>
      <p:ext uri="{BB962C8B-B14F-4D97-AF65-F5344CB8AC3E}">
        <p14:creationId xmlns:p14="http://schemas.microsoft.com/office/powerpoint/2010/main" val="26415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584771"/>
            <a:ext cx="6480720" cy="458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 rot="16200000">
            <a:off x="-1852901" y="3455781"/>
            <a:ext cx="4741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F15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PROPAC</a:t>
            </a:r>
          </a:p>
          <a:p>
            <a:pPr algn="r"/>
            <a:r>
              <a:rPr lang="pt-BR" b="1" dirty="0" smtClean="0">
                <a:solidFill>
                  <a:srgbClr val="F15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de Atividades</a:t>
            </a:r>
          </a:p>
        </p:txBody>
      </p:sp>
    </p:spTree>
    <p:extLst>
      <p:ext uri="{BB962C8B-B14F-4D97-AF65-F5344CB8AC3E}">
        <p14:creationId xmlns:p14="http://schemas.microsoft.com/office/powerpoint/2010/main" val="29078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020332"/>
              </p:ext>
            </p:extLst>
          </p:nvPr>
        </p:nvGraphicFramePr>
        <p:xfrm>
          <a:off x="683568" y="1179736"/>
          <a:ext cx="8225557" cy="491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/>
          <p:cNvSpPr txBox="1"/>
          <p:nvPr/>
        </p:nvSpPr>
        <p:spPr>
          <a:xfrm rot="16200000">
            <a:off x="-968041" y="2391409"/>
            <a:ext cx="27363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15C22"/>
                </a:solidFill>
                <a:latin typeface="Whitney" pitchFamily="50" charset="0"/>
              </a:rPr>
              <a:t>PROPAC</a:t>
            </a:r>
          </a:p>
          <a:p>
            <a:pPr algn="r"/>
            <a:r>
              <a:rPr lang="pt-BR" b="1" dirty="0" smtClean="0">
                <a:solidFill>
                  <a:srgbClr val="F15C22"/>
                </a:solidFill>
                <a:latin typeface="Whitney" pitchFamily="50" charset="0"/>
              </a:rPr>
              <a:t>Estudantes Ativos</a:t>
            </a:r>
            <a:endParaRPr lang="pt-BR" sz="2400" b="1" dirty="0" smtClean="0">
              <a:solidFill>
                <a:srgbClr val="F15C22"/>
              </a:solidFill>
              <a:latin typeface="Whitne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/>
          <a:stretch/>
        </p:blipFill>
        <p:spPr>
          <a:xfrm>
            <a:off x="888667" y="1824793"/>
            <a:ext cx="3107269" cy="350988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-828600" y="5545171"/>
            <a:ext cx="1116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hitney" pitchFamily="50" charset="0"/>
              </a:rPr>
              <a:t>Prof. Celso Filho </a:t>
            </a:r>
          </a:p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hitney" pitchFamily="50" charset="0"/>
                <a:hlinkClick r:id="rId5"/>
              </a:rPr>
              <a:t>Celso.filho@eadlaureate.com.br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Whitney" pitchFamily="50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995936" y="3113237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F15C22"/>
                </a:solidFill>
                <a:latin typeface="Whitney" pitchFamily="50" charset="0"/>
              </a:rPr>
              <a:t>Obrigado!</a:t>
            </a:r>
            <a:endParaRPr lang="pt-BR" sz="6600" b="1" dirty="0" smtClean="0">
              <a:solidFill>
                <a:srgbClr val="F15C22"/>
              </a:solidFill>
              <a:latin typeface="Whitne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15670"/>
          <a:stretch/>
        </p:blipFill>
        <p:spPr>
          <a:xfrm>
            <a:off x="0" y="-27384"/>
            <a:ext cx="9144000" cy="288032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-27384"/>
            <a:ext cx="9144000" cy="2880320"/>
          </a:xfrm>
          <a:prstGeom prst="rect">
            <a:avLst/>
          </a:prstGeom>
          <a:solidFill>
            <a:srgbClr val="F15C22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-2004822" y="283533"/>
            <a:ext cx="131536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Whitney" pitchFamily="50" charset="0"/>
              </a:rPr>
              <a:t>PAUTA</a:t>
            </a:r>
            <a:endParaRPr lang="pt-BR" sz="8800" b="1" dirty="0" smtClean="0">
              <a:solidFill>
                <a:schemeClr val="bg1"/>
              </a:solidFill>
              <a:latin typeface="Whitney" pitchFamily="50" charset="0"/>
            </a:endParaRPr>
          </a:p>
          <a:p>
            <a:pPr algn="ctr"/>
            <a:endParaRPr lang="pt-BR" sz="8800" b="1" dirty="0" smtClean="0">
              <a:solidFill>
                <a:schemeClr val="bg1"/>
              </a:solidFill>
              <a:latin typeface="Whitney" pitchFamily="50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67544" y="2212293"/>
            <a:ext cx="1296144" cy="1296144"/>
          </a:xfrm>
          <a:prstGeom prst="ellipse">
            <a:avLst/>
          </a:prstGeom>
          <a:solidFill>
            <a:srgbClr val="F16529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atin typeface="Whitney"/>
              </a:rPr>
              <a:t>1</a:t>
            </a:r>
            <a:endParaRPr lang="pt-BR" sz="4000" b="1" dirty="0">
              <a:latin typeface="Whitney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771800" y="2230971"/>
            <a:ext cx="1296144" cy="1296144"/>
          </a:xfrm>
          <a:prstGeom prst="ellipse">
            <a:avLst/>
          </a:prstGeom>
          <a:solidFill>
            <a:srgbClr val="F16529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atin typeface="Whitney"/>
              </a:rPr>
              <a:t>2</a:t>
            </a:r>
            <a:endParaRPr lang="pt-BR" sz="4000" b="1" dirty="0">
              <a:latin typeface="Whitney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5076056" y="2293866"/>
            <a:ext cx="1296144" cy="1296144"/>
          </a:xfrm>
          <a:prstGeom prst="ellipse">
            <a:avLst/>
          </a:prstGeom>
          <a:solidFill>
            <a:srgbClr val="F16529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atin typeface="Whitney"/>
              </a:rPr>
              <a:t>3</a:t>
            </a:r>
            <a:endParaRPr lang="pt-BR" sz="4000" b="1" dirty="0">
              <a:latin typeface="Whitney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7380312" y="2258259"/>
            <a:ext cx="1296144" cy="1296144"/>
          </a:xfrm>
          <a:prstGeom prst="ellipse">
            <a:avLst/>
          </a:prstGeom>
          <a:solidFill>
            <a:srgbClr val="F16529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atin typeface="Whitney"/>
              </a:rPr>
              <a:t>4</a:t>
            </a:r>
            <a:endParaRPr lang="pt-BR" sz="4000" b="1" dirty="0">
              <a:latin typeface="Whitney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3415" y="3573016"/>
            <a:ext cx="2244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Polos</a:t>
            </a:r>
            <a:endParaRPr lang="pt-BR" sz="14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Polos de Apoio</a:t>
            </a:r>
          </a:p>
          <a:p>
            <a:pPr algn="ctr">
              <a:lnSpc>
                <a:spcPct val="150000"/>
              </a:lnSpc>
            </a:pPr>
            <a:r>
              <a:rPr lang="pt-BR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Presencial</a:t>
            </a:r>
            <a:endParaRPr lang="pt-BR" sz="1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339752" y="3557504"/>
            <a:ext cx="2244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</a:t>
            </a:r>
          </a:p>
          <a:p>
            <a:pPr algn="ctr">
              <a:lnSpc>
                <a:spcPct val="150000"/>
              </a:lnSpc>
            </a:pPr>
            <a:endParaRPr lang="pt-BR" sz="14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Encontros Presenciais de</a:t>
            </a:r>
          </a:p>
          <a:p>
            <a:pPr algn="ctr">
              <a:lnSpc>
                <a:spcPct val="150000"/>
              </a:lnSpc>
            </a:pPr>
            <a:r>
              <a:rPr lang="pt-BR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Integração</a:t>
            </a:r>
            <a:endParaRPr lang="pt-BR" sz="1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631927" y="3557504"/>
            <a:ext cx="2244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Atores Pedagógicos</a:t>
            </a:r>
          </a:p>
          <a:p>
            <a:pPr algn="ctr">
              <a:lnSpc>
                <a:spcPct val="150000"/>
              </a:lnSpc>
            </a:pPr>
            <a:endParaRPr lang="pt-BR" sz="1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 Web</a:t>
            </a:r>
          </a:p>
          <a:p>
            <a:pPr algn="ctr">
              <a:lnSpc>
                <a:spcPct val="150000"/>
              </a:lnSpc>
            </a:pPr>
            <a:r>
              <a:rPr lang="pt-BR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 Presencial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948264" y="3591307"/>
            <a:ext cx="2244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PROPAC</a:t>
            </a:r>
          </a:p>
          <a:p>
            <a:pPr algn="ctr">
              <a:lnSpc>
                <a:spcPct val="150000"/>
              </a:lnSpc>
            </a:pPr>
            <a:endParaRPr lang="pt-BR" sz="14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Permanência Acadêmica</a:t>
            </a:r>
            <a:endParaRPr lang="pt-BR" sz="1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" y="5539962"/>
            <a:ext cx="9144000" cy="13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7504" y="1458217"/>
            <a:ext cx="875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15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 de Apoio Presencial</a:t>
            </a:r>
          </a:p>
          <a:p>
            <a:endParaRPr lang="pt-BR" sz="2000" b="1" dirty="0">
              <a:solidFill>
                <a:srgbClr val="F15C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08227"/>
            <a:ext cx="9144000" cy="47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429636" y="3550934"/>
            <a:ext cx="86068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Preparar os estudantes para utilização das ferramentas pedagógicas;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Apresentação dos Docentes, Equipe do Polo de Apoio Presencial, Tutor </a:t>
            </a:r>
            <a:r>
              <a:rPr lang="pt-BR" dirty="0" smtClean="0"/>
              <a:t>Presencial </a:t>
            </a:r>
            <a:r>
              <a:rPr lang="pt-BR" dirty="0"/>
              <a:t>e seus Colegas;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Partilhar e socializar conhecimentos, experiências e integração;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Apresentação de novos conteúdos, trabalhos em grupos, avaliações individuais e/ou em grupos, Web conferências e fórum de discussões;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2894058" y="1580389"/>
            <a:ext cx="3351060" cy="2062464"/>
            <a:chOff x="2933659" y="948772"/>
            <a:chExt cx="3005926" cy="1850045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659" y="948772"/>
              <a:ext cx="3005926" cy="1721639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5167739" y="2467524"/>
              <a:ext cx="165705" cy="331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pt-BR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981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986451" y="2057145"/>
            <a:ext cx="3132083" cy="169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51587" r="15921" b="31995"/>
          <a:stretch/>
        </p:blipFill>
        <p:spPr>
          <a:xfrm>
            <a:off x="903199" y="3665930"/>
            <a:ext cx="2869083" cy="105074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73679" r="16730" b="10644"/>
          <a:stretch/>
        </p:blipFill>
        <p:spPr>
          <a:xfrm>
            <a:off x="4939645" y="3723687"/>
            <a:ext cx="2806700" cy="1003300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730503" y="4738104"/>
            <a:ext cx="3214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Boas vidas</a:t>
            </a:r>
          </a:p>
          <a:p>
            <a:pPr algn="ctr"/>
            <a:r>
              <a:rPr lang="pt-BR" dirty="0"/>
              <a:t>Integração</a:t>
            </a:r>
          </a:p>
          <a:p>
            <a:pPr algn="ctr"/>
            <a:r>
              <a:rPr lang="pt-BR" dirty="0"/>
              <a:t>Apresentação das Ferramentas</a:t>
            </a:r>
          </a:p>
          <a:p>
            <a:pPr algn="ctr"/>
            <a:r>
              <a:rPr lang="pt-BR" dirty="0"/>
              <a:t>Contextualização do EAD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749509" y="4739952"/>
            <a:ext cx="29968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Desenvolvimento de Competências Instrumentais, técnicas, acadêmicas e profissionais </a:t>
            </a:r>
          </a:p>
          <a:p>
            <a:pPr algn="ctr"/>
            <a:r>
              <a:rPr lang="pt-BR" dirty="0"/>
              <a:t>Aprimoramento profissional e acadêmico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4549">
            <a:off x="6342994" y="1768171"/>
            <a:ext cx="1650258" cy="924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48" y="2460921"/>
            <a:ext cx="1443451" cy="1082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647">
            <a:off x="1043611" y="1676130"/>
            <a:ext cx="1729978" cy="971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3" descr="201601_AulaInaugural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8182" y="2552806"/>
            <a:ext cx="1766197" cy="993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5" name="Agrupar 24"/>
          <p:cNvGrpSpPr/>
          <p:nvPr/>
        </p:nvGrpSpPr>
        <p:grpSpPr>
          <a:xfrm>
            <a:off x="2894058" y="1580389"/>
            <a:ext cx="3351060" cy="2062464"/>
            <a:chOff x="2933659" y="948772"/>
            <a:chExt cx="3005926" cy="1850045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659" y="948772"/>
              <a:ext cx="3005926" cy="1721639"/>
            </a:xfrm>
            <a:prstGeom prst="rect">
              <a:avLst/>
            </a:prstGeom>
          </p:spPr>
        </p:pic>
        <p:sp>
          <p:nvSpPr>
            <p:cNvPr id="27" name="CaixaDeTexto 26"/>
            <p:cNvSpPr txBox="1"/>
            <p:nvPr/>
          </p:nvSpPr>
          <p:spPr>
            <a:xfrm>
              <a:off x="5167739" y="2467524"/>
              <a:ext cx="165705" cy="331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pt-BR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141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7504" y="1458217"/>
            <a:ext cx="87508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15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Atores Pedagógicos</a:t>
            </a:r>
          </a:p>
          <a:p>
            <a:endParaRPr lang="pt-BR" sz="2800" b="1" dirty="0">
              <a:solidFill>
                <a:srgbClr val="F15C22"/>
              </a:solidFill>
              <a:latin typeface="Whitney" pitchFamily="50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8270" y="2949795"/>
            <a:ext cx="2550031" cy="2122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IMAGEM</a:t>
            </a:r>
          </a:p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DE</a:t>
            </a:r>
            <a:br>
              <a:rPr lang="pt-BR" sz="3600" b="1" dirty="0" smtClean="0">
                <a:solidFill>
                  <a:schemeClr val="bg1"/>
                </a:solidFill>
              </a:rPr>
            </a:br>
            <a:r>
              <a:rPr lang="pt-BR" sz="3600" b="1" dirty="0" smtClean="0">
                <a:solidFill>
                  <a:schemeClr val="bg1"/>
                </a:solidFill>
              </a:rPr>
              <a:t>EXEMPLO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261551" y="2530096"/>
            <a:ext cx="1637507" cy="1637507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Elipse 13"/>
          <p:cNvSpPr/>
          <p:nvPr/>
        </p:nvSpPr>
        <p:spPr>
          <a:xfrm>
            <a:off x="6137329" y="2560710"/>
            <a:ext cx="1637507" cy="1637507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Elipse 14"/>
          <p:cNvSpPr/>
          <p:nvPr/>
        </p:nvSpPr>
        <p:spPr>
          <a:xfrm>
            <a:off x="3772408" y="4309855"/>
            <a:ext cx="1637507" cy="1637507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aixaDeTexto 15"/>
          <p:cNvSpPr txBox="1"/>
          <p:nvPr/>
        </p:nvSpPr>
        <p:spPr>
          <a:xfrm>
            <a:off x="1475656" y="2132856"/>
            <a:ext cx="183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15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Docentes</a:t>
            </a:r>
            <a:endParaRPr lang="pt-BR" sz="1400" b="1" dirty="0" smtClean="0">
              <a:solidFill>
                <a:srgbClr val="F15C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580112" y="1916832"/>
            <a:ext cx="2703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15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Tutores (Web &amp; Presencial)</a:t>
            </a:r>
            <a:endParaRPr lang="pt-BR" sz="1400" b="1" dirty="0" smtClean="0">
              <a:solidFill>
                <a:srgbClr val="F15C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035502" y="6043686"/>
            <a:ext cx="183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15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Estudantes</a:t>
            </a:r>
            <a:endParaRPr lang="pt-BR" sz="1400" b="1" dirty="0" smtClean="0">
              <a:solidFill>
                <a:srgbClr val="F15C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3036989" y="3212590"/>
            <a:ext cx="2962409" cy="386902"/>
          </a:xfrm>
          <a:prstGeom prst="leftRightArrow">
            <a:avLst/>
          </a:prstGeom>
          <a:solidFill>
            <a:srgbClr val="F1652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Seta dobrada 20"/>
          <p:cNvSpPr/>
          <p:nvPr/>
        </p:nvSpPr>
        <p:spPr>
          <a:xfrm rot="10800000" flipH="1">
            <a:off x="1837180" y="4546508"/>
            <a:ext cx="1777823" cy="878132"/>
          </a:xfrm>
          <a:prstGeom prst="bentArrow">
            <a:avLst>
              <a:gd name="adj1" fmla="val 25000"/>
              <a:gd name="adj2" fmla="val 24008"/>
              <a:gd name="adj3" fmla="val 25000"/>
              <a:gd name="adj4" fmla="val 43750"/>
            </a:avLst>
          </a:prstGeom>
          <a:solidFill>
            <a:srgbClr val="F1652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Seta dobrada 21"/>
          <p:cNvSpPr/>
          <p:nvPr/>
        </p:nvSpPr>
        <p:spPr>
          <a:xfrm rot="10800000">
            <a:off x="5512645" y="4592949"/>
            <a:ext cx="1742594" cy="871297"/>
          </a:xfrm>
          <a:prstGeom prst="bentArrow">
            <a:avLst/>
          </a:prstGeom>
          <a:solidFill>
            <a:srgbClr val="F1652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1466775"/>
            <a:ext cx="87849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15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 Web</a:t>
            </a:r>
          </a:p>
          <a:p>
            <a:endParaRPr lang="pt-BR" sz="2800" b="1" dirty="0">
              <a:solidFill>
                <a:srgbClr val="F15C22"/>
              </a:solidFill>
              <a:latin typeface="Whitney" pitchFamily="50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smtClean="0"/>
              <a:t>Mediar discussões e dúvidas</a:t>
            </a:r>
            <a:r>
              <a:rPr lang="pt-BR" dirty="0"/>
              <a:t>, criando pontes que </a:t>
            </a:r>
            <a:r>
              <a:rPr lang="pt-BR" dirty="0" smtClean="0"/>
              <a:t>direcionem </a:t>
            </a:r>
            <a:r>
              <a:rPr lang="pt-BR" dirty="0"/>
              <a:t>o </a:t>
            </a:r>
            <a:r>
              <a:rPr lang="pt-BR" dirty="0" smtClean="0"/>
              <a:t>estudante </a:t>
            </a:r>
            <a:r>
              <a:rPr lang="pt-BR" dirty="0"/>
              <a:t>ao </a:t>
            </a:r>
            <a:r>
              <a:rPr lang="pt-BR" dirty="0" smtClean="0"/>
              <a:t>conhecimento – </a:t>
            </a:r>
            <a:r>
              <a:rPr lang="pt-BR" b="1" dirty="0" smtClean="0"/>
              <a:t>pedagogia da dúvida</a:t>
            </a:r>
            <a:r>
              <a:rPr lang="pt-BR" dirty="0" smtClean="0"/>
              <a:t>;</a:t>
            </a:r>
          </a:p>
          <a:p>
            <a:endParaRPr lang="pt-BR" b="1" dirty="0">
              <a:solidFill>
                <a:srgbClr val="F15C22"/>
              </a:solidFill>
              <a:latin typeface="Whitney" pitchFamily="50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smtClean="0"/>
              <a:t>Estimular </a:t>
            </a:r>
            <a:r>
              <a:rPr lang="pt-BR" dirty="0"/>
              <a:t>o </a:t>
            </a:r>
            <a:r>
              <a:rPr lang="pt-BR" b="1" dirty="0"/>
              <a:t>espírito investigativo</a:t>
            </a:r>
            <a:r>
              <a:rPr lang="pt-BR" dirty="0"/>
              <a:t>, </a:t>
            </a:r>
            <a:r>
              <a:rPr lang="pt-BR" dirty="0" smtClean="0"/>
              <a:t>desvendando o </a:t>
            </a:r>
            <a:r>
              <a:rPr lang="pt-BR" dirty="0"/>
              <a:t>próprio </a:t>
            </a:r>
            <a:r>
              <a:rPr lang="pt-BR" dirty="0" smtClean="0"/>
              <a:t>saber – ritmo e </a:t>
            </a:r>
            <a:r>
              <a:rPr lang="pt-BR" dirty="0"/>
              <a:t>tempo </a:t>
            </a:r>
            <a:r>
              <a:rPr lang="pt-BR" dirty="0" smtClean="0"/>
              <a:t>próprios;</a:t>
            </a:r>
          </a:p>
          <a:p>
            <a:endParaRPr lang="pt-BR" b="1" dirty="0">
              <a:solidFill>
                <a:srgbClr val="F15C22"/>
              </a:solidFill>
              <a:latin typeface="Whitney" pitchFamily="50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/>
              <a:t>Incentivar os </a:t>
            </a:r>
            <a:r>
              <a:rPr lang="pt-BR" dirty="0" smtClean="0"/>
              <a:t>estudantes </a:t>
            </a:r>
            <a:r>
              <a:rPr lang="pt-BR" dirty="0"/>
              <a:t>a participar </a:t>
            </a:r>
            <a:r>
              <a:rPr lang="pt-BR" dirty="0" smtClean="0"/>
              <a:t>dos </a:t>
            </a:r>
            <a:r>
              <a:rPr lang="pt-BR" b="1" dirty="0"/>
              <a:t>eventos síncronos </a:t>
            </a:r>
            <a:r>
              <a:rPr lang="pt-BR" b="1" dirty="0" smtClean="0"/>
              <a:t>e assíncronos </a:t>
            </a:r>
            <a:r>
              <a:rPr lang="pt-BR" dirty="0" smtClean="0"/>
              <a:t>e demais </a:t>
            </a:r>
            <a:r>
              <a:rPr lang="pt-BR" dirty="0"/>
              <a:t>atividades previstas </a:t>
            </a:r>
            <a:r>
              <a:rPr lang="pt-BR" dirty="0" smtClean="0"/>
              <a:t>nas disciplinas;</a:t>
            </a:r>
          </a:p>
          <a:p>
            <a:endParaRPr lang="pt-BR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/>
              <a:t>Motivar os estudantes a estabelecer </a:t>
            </a:r>
            <a:r>
              <a:rPr lang="pt-BR" b="1" dirty="0"/>
              <a:t>rotinas de estudo </a:t>
            </a:r>
            <a:r>
              <a:rPr lang="pt-BR" dirty="0"/>
              <a:t>para o processo de aprendizagem, visando assumir com </a:t>
            </a:r>
            <a:r>
              <a:rPr lang="pt-BR" b="1" dirty="0"/>
              <a:t>competência</a:t>
            </a:r>
            <a:r>
              <a:rPr lang="pt-BR" dirty="0"/>
              <a:t> e </a:t>
            </a:r>
            <a:r>
              <a:rPr lang="pt-BR" b="1" dirty="0"/>
              <a:t>responsabilidade</a:t>
            </a:r>
            <a:r>
              <a:rPr lang="pt-BR" dirty="0"/>
              <a:t> o controle de seu estudo;</a:t>
            </a:r>
            <a:endParaRPr lang="pt-BR" b="1" dirty="0">
              <a:solidFill>
                <a:srgbClr val="F15C22"/>
              </a:solidFill>
              <a:latin typeface="Whitney" pitchFamily="50" charset="0"/>
            </a:endParaRPr>
          </a:p>
          <a:p>
            <a:endParaRPr lang="pt-BR" b="1" dirty="0">
              <a:solidFill>
                <a:srgbClr val="F15C22"/>
              </a:solidFill>
              <a:latin typeface="Whitney" pitchFamily="50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smtClean="0"/>
              <a:t>Indicar </a:t>
            </a:r>
            <a:r>
              <a:rPr lang="pt-BR" b="1" dirty="0" smtClean="0"/>
              <a:t>materiais complementares </a:t>
            </a:r>
            <a:r>
              <a:rPr lang="pt-BR" dirty="0" smtClean="0"/>
              <a:t>com a supervisão e orientação dos docentes.</a:t>
            </a:r>
          </a:p>
          <a:p>
            <a:endParaRPr lang="pt-BR" b="1" dirty="0">
              <a:solidFill>
                <a:srgbClr val="F15C22"/>
              </a:solidFill>
              <a:latin typeface="Whitne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51520" y="1455742"/>
            <a:ext cx="86409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15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 Presencial</a:t>
            </a:r>
          </a:p>
          <a:p>
            <a:endParaRPr lang="pt-BR" sz="2800" b="1" dirty="0">
              <a:solidFill>
                <a:srgbClr val="F15C22"/>
              </a:solidFill>
              <a:latin typeface="Whitney" pitchFamily="50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smtClean="0"/>
              <a:t>Atuar </a:t>
            </a:r>
            <a:r>
              <a:rPr lang="pt-BR" dirty="0"/>
              <a:t>como </a:t>
            </a:r>
            <a:r>
              <a:rPr lang="pt-BR" b="1" dirty="0"/>
              <a:t>facilitador</a:t>
            </a:r>
            <a:r>
              <a:rPr lang="pt-BR" dirty="0"/>
              <a:t> do contato entre o </a:t>
            </a:r>
            <a:r>
              <a:rPr lang="pt-BR" dirty="0" smtClean="0"/>
              <a:t>estudante</a:t>
            </a:r>
            <a:r>
              <a:rPr lang="pt-BR" dirty="0"/>
              <a:t>, a Instituição e o conteúdo, podendo mediar discussões com os </a:t>
            </a:r>
            <a:r>
              <a:rPr lang="pt-BR" dirty="0" smtClean="0"/>
              <a:t>docentes </a:t>
            </a:r>
            <a:r>
              <a:rPr lang="pt-BR" dirty="0"/>
              <a:t>das disciplinas via </a:t>
            </a:r>
            <a:r>
              <a:rPr lang="pt-BR" dirty="0" smtClean="0"/>
              <a:t>Web </a:t>
            </a:r>
            <a:r>
              <a:rPr lang="pt-BR" dirty="0"/>
              <a:t>C</a:t>
            </a:r>
            <a:r>
              <a:rPr lang="pt-BR" dirty="0" smtClean="0"/>
              <a:t>onferência;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smtClean="0"/>
              <a:t>Organizar e desenvolver </a:t>
            </a:r>
            <a:r>
              <a:rPr lang="pt-BR" b="1" dirty="0"/>
              <a:t>atividades presenciais</a:t>
            </a:r>
            <a:r>
              <a:rPr lang="pt-BR" dirty="0"/>
              <a:t>, mantendo o devido </a:t>
            </a:r>
            <a:r>
              <a:rPr lang="pt-BR" dirty="0" smtClean="0"/>
              <a:t>registro via </a:t>
            </a:r>
            <a:r>
              <a:rPr lang="pt-BR" b="1" dirty="0" smtClean="0"/>
              <a:t>AFA (Ambiente de Formação Acadêmica)</a:t>
            </a:r>
            <a:r>
              <a:rPr lang="pt-BR" dirty="0" smtClean="0"/>
              <a:t>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smtClean="0"/>
              <a:t>Promover </a:t>
            </a:r>
            <a:r>
              <a:rPr lang="pt-BR" dirty="0"/>
              <a:t>interação entre os </a:t>
            </a:r>
            <a:r>
              <a:rPr lang="pt-BR" dirty="0" smtClean="0"/>
              <a:t>estudantes </a:t>
            </a:r>
            <a:r>
              <a:rPr lang="pt-BR" dirty="0"/>
              <a:t>do polo de apoio </a:t>
            </a:r>
            <a:r>
              <a:rPr lang="pt-BR" dirty="0" smtClean="0"/>
              <a:t>presencial – </a:t>
            </a:r>
            <a:r>
              <a:rPr lang="pt-BR" b="1" dirty="0" smtClean="0"/>
              <a:t>grupos de estudos</a:t>
            </a:r>
            <a:r>
              <a:rPr lang="pt-BR" dirty="0" smtClean="0"/>
              <a:t>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/>
              <a:t>Planejar, desenvolver e orientar </a:t>
            </a:r>
            <a:r>
              <a:rPr lang="pt-BR" b="1" dirty="0"/>
              <a:t>ações pedagógicas </a:t>
            </a:r>
            <a:r>
              <a:rPr lang="pt-BR" dirty="0"/>
              <a:t>que contribuam para o desenvolvimento acadêmico do e</a:t>
            </a:r>
            <a:r>
              <a:rPr lang="pt-BR" dirty="0" smtClean="0"/>
              <a:t>studante;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/>
              <a:t>Aplicar as </a:t>
            </a:r>
            <a:r>
              <a:rPr lang="pt-BR" b="1" dirty="0"/>
              <a:t>avaliações </a:t>
            </a:r>
            <a:r>
              <a:rPr lang="pt-BR" b="1" dirty="0" smtClean="0"/>
              <a:t>presenciais.</a:t>
            </a:r>
          </a:p>
        </p:txBody>
      </p:sp>
    </p:spTree>
    <p:extLst>
      <p:ext uri="{BB962C8B-B14F-4D97-AF65-F5344CB8AC3E}">
        <p14:creationId xmlns:p14="http://schemas.microsoft.com/office/powerpoint/2010/main" val="25702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51520" y="1468089"/>
            <a:ext cx="943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15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PROPAC</a:t>
            </a:r>
          </a:p>
          <a:p>
            <a:r>
              <a:rPr lang="pt-BR" b="1" dirty="0" smtClean="0">
                <a:solidFill>
                  <a:srgbClr val="F15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Permanência Acadêmica</a:t>
            </a:r>
            <a:endParaRPr lang="pt-BR" sz="2400" b="1" dirty="0" smtClean="0">
              <a:solidFill>
                <a:srgbClr val="F15C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2498023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BR" sz="2000" dirty="0" smtClean="0"/>
              <a:t>Acompanhamento saúde acadêmica estudantes;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pt-BR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BR" sz="2000" dirty="0" smtClean="0"/>
              <a:t>Auxiliar os estudantes na organização dos estudos;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pt-BR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BR" sz="2000" dirty="0" smtClean="0"/>
              <a:t>Datas importantes;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pt-BR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BR" sz="2000" dirty="0" smtClean="0"/>
              <a:t>Resgatar estudantes inativos;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pt-BR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BR" sz="2000" dirty="0" smtClean="0"/>
              <a:t>Fomentar Grupos de Estudos e Encontros Presenciais;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193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360</Words>
  <Application>Microsoft Office PowerPoint</Application>
  <PresentationFormat>Apresentação na tela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Dragon</cp:lastModifiedBy>
  <cp:revision>60</cp:revision>
  <dcterms:created xsi:type="dcterms:W3CDTF">2014-07-31T15:12:21Z</dcterms:created>
  <dcterms:modified xsi:type="dcterms:W3CDTF">2016-10-06T14:28:56Z</dcterms:modified>
</cp:coreProperties>
</file>