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19"/>
  </p:notesMasterIdLst>
  <p:handoutMasterIdLst>
    <p:handoutMasterId r:id="rId20"/>
  </p:handoutMasterIdLst>
  <p:sldIdLst>
    <p:sldId id="256" r:id="rId3"/>
    <p:sldId id="341" r:id="rId4"/>
    <p:sldId id="306" r:id="rId5"/>
    <p:sldId id="347" r:id="rId6"/>
    <p:sldId id="343" r:id="rId7"/>
    <p:sldId id="342" r:id="rId8"/>
    <p:sldId id="344" r:id="rId9"/>
    <p:sldId id="345" r:id="rId10"/>
    <p:sldId id="346" r:id="rId11"/>
    <p:sldId id="350" r:id="rId12"/>
    <p:sldId id="348" r:id="rId13"/>
    <p:sldId id="349" r:id="rId14"/>
    <p:sldId id="355" r:id="rId15"/>
    <p:sldId id="356" r:id="rId16"/>
    <p:sldId id="354" r:id="rId17"/>
    <p:sldId id="35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3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3F858-67D2-435E-8E54-D12121EBE891}" type="doc">
      <dgm:prSet loTypeId="urn:microsoft.com/office/officeart/2005/8/layout/radial5" loCatId="cycle" qsTypeId="urn:microsoft.com/office/officeart/2005/8/quickstyle/simple1" qsCatId="simple" csTypeId="urn:microsoft.com/office/officeart/2005/8/colors/accent2_5" csCatId="accent2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pt-BR"/>
        </a:p>
      </dgm:t>
    </dgm:pt>
    <dgm:pt modelId="{E0E99136-8A47-4672-80E6-733C070705D8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pt-BR" sz="1800" b="1" dirty="0" smtClean="0">
              <a:solidFill>
                <a:srgbClr val="000000"/>
              </a:solidFill>
            </a:rPr>
            <a:t>PESQUISA EM EAD</a:t>
          </a:r>
        </a:p>
      </dgm:t>
    </dgm:pt>
    <dgm:pt modelId="{7544081C-5876-423D-B77C-C83DBC7C1696}" type="sibTrans" cxnId="{2AD39880-3D4F-4A31-BA5F-290BA7E3AFBB}">
      <dgm:prSet/>
      <dgm:spPr/>
      <dgm:t>
        <a:bodyPr/>
        <a:lstStyle/>
        <a:p>
          <a:endParaRPr lang="pt-BR"/>
        </a:p>
      </dgm:t>
    </dgm:pt>
    <dgm:pt modelId="{541D0436-BD81-4CF4-B794-80FCD099F852}" type="parTrans" cxnId="{2AD39880-3D4F-4A31-BA5F-290BA7E3AFBB}">
      <dgm:prSet/>
      <dgm:spPr/>
      <dgm:t>
        <a:bodyPr/>
        <a:lstStyle/>
        <a:p>
          <a:endParaRPr lang="pt-BR"/>
        </a:p>
      </dgm:t>
    </dgm:pt>
    <dgm:pt modelId="{21B41B55-5092-41AB-9C3C-FEF03E1EC2F5}">
      <dgm:prSet phldrT="[Texto]" custT="1"/>
      <dgm:spPr>
        <a:solidFill>
          <a:srgbClr val="FF0000">
            <a:alpha val="76667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pt-BR" sz="1400" b="1" dirty="0" smtClean="0">
              <a:solidFill>
                <a:srgbClr val="000000"/>
              </a:solidFill>
            </a:rPr>
            <a:t>ALUNOS DE </a:t>
          </a:r>
        </a:p>
        <a:p>
          <a:r>
            <a:rPr lang="pt-BR" sz="1400" b="1" dirty="0" smtClean="0">
              <a:solidFill>
                <a:srgbClr val="000000"/>
              </a:solidFill>
            </a:rPr>
            <a:t>PÓS-GRADUAÇÃO</a:t>
          </a:r>
          <a:endParaRPr lang="pt-BR" sz="1400" b="1" dirty="0">
            <a:solidFill>
              <a:srgbClr val="000000"/>
            </a:solidFill>
          </a:endParaRPr>
        </a:p>
      </dgm:t>
    </dgm:pt>
    <dgm:pt modelId="{F4C1A4D0-3F87-40DE-8062-A659BD7D1020}" type="parTrans" cxnId="{B0FAFA50-43AD-4E34-8A93-CBB704DEB6E7}">
      <dgm:prSet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pt-BR"/>
        </a:p>
      </dgm:t>
    </dgm:pt>
    <dgm:pt modelId="{98F0C5F4-F424-4B0B-A124-ECCB78A96C55}" type="sibTrans" cxnId="{B0FAFA50-43AD-4E34-8A93-CBB704DEB6E7}">
      <dgm:prSet/>
      <dgm:spPr/>
      <dgm:t>
        <a:bodyPr/>
        <a:lstStyle/>
        <a:p>
          <a:endParaRPr lang="pt-BR"/>
        </a:p>
      </dgm:t>
    </dgm:pt>
    <dgm:pt modelId="{DB0318CA-BEDC-48E2-BD08-10FDF173E032}">
      <dgm:prSet phldrT="[Texto]" custT="1"/>
      <dgm:spPr>
        <a:solidFill>
          <a:srgbClr val="008000">
            <a:alpha val="63333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pt-BR" sz="1400" b="1" dirty="0" smtClean="0">
              <a:solidFill>
                <a:srgbClr val="000000"/>
              </a:solidFill>
            </a:rPr>
            <a:t>DOCENTES</a:t>
          </a:r>
          <a:r>
            <a:rPr lang="pt-BR" sz="1200" b="1" dirty="0" smtClean="0"/>
            <a:t> </a:t>
          </a:r>
          <a:endParaRPr lang="pt-BR" sz="1200" b="1" dirty="0"/>
        </a:p>
      </dgm:t>
    </dgm:pt>
    <dgm:pt modelId="{23EAB067-58B7-4405-95DC-73AEC83B8331}" type="parTrans" cxnId="{3D7A9818-B23B-49A7-B1EB-6078D8D21804}">
      <dgm:prSet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pt-BR"/>
        </a:p>
      </dgm:t>
    </dgm:pt>
    <dgm:pt modelId="{D6E59C5F-BA35-47B3-9589-3478268CE8B1}" type="sibTrans" cxnId="{3D7A9818-B23B-49A7-B1EB-6078D8D21804}">
      <dgm:prSet/>
      <dgm:spPr/>
      <dgm:t>
        <a:bodyPr/>
        <a:lstStyle/>
        <a:p>
          <a:endParaRPr lang="pt-BR"/>
        </a:p>
      </dgm:t>
    </dgm:pt>
    <dgm:pt modelId="{A79D6826-F4FD-448D-A394-C08B5B208D74}">
      <dgm:prSet phldrT="[Texto]" custT="1"/>
      <dgm:spPr>
        <a:solidFill>
          <a:srgbClr val="3366FF">
            <a:alpha val="90000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1400" b="1" dirty="0" smtClean="0">
              <a:solidFill>
                <a:srgbClr val="000000"/>
              </a:solidFill>
            </a:rPr>
            <a:t>ALUNOS GRADUAÇÃO PRESENCIAL</a:t>
          </a:r>
          <a:endParaRPr lang="pt-BR" sz="1400" b="1" dirty="0">
            <a:solidFill>
              <a:srgbClr val="000000"/>
            </a:solidFill>
          </a:endParaRPr>
        </a:p>
      </dgm:t>
    </dgm:pt>
    <dgm:pt modelId="{62276A89-E8EE-4FB7-9D86-894FF1CF8CE4}" type="parTrans" cxnId="{C9882D48-E6DC-4C2F-9968-D1B2F1DE7A65}">
      <dgm:prSet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pt-BR"/>
        </a:p>
      </dgm:t>
    </dgm:pt>
    <dgm:pt modelId="{9CD316EF-828E-4DCC-9319-E8B13F73CD66}" type="sibTrans" cxnId="{C9882D48-E6DC-4C2F-9968-D1B2F1DE7A65}">
      <dgm:prSet/>
      <dgm:spPr/>
      <dgm:t>
        <a:bodyPr/>
        <a:lstStyle/>
        <a:p>
          <a:endParaRPr lang="pt-BR"/>
        </a:p>
      </dgm:t>
    </dgm:pt>
    <dgm:pt modelId="{08725503-DB2E-104F-BA23-7FBAF8365F74}">
      <dgm:prSet phldrT="[Texto]" custT="1"/>
      <dgm:spPr>
        <a:solidFill>
          <a:srgbClr val="3366FF">
            <a:alpha val="90000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1200" b="1" dirty="0" smtClean="0">
              <a:solidFill>
                <a:srgbClr val="000000"/>
              </a:solidFill>
            </a:rPr>
            <a:t>ALUNOS DE GRADUAÇÃO A DISTÂNCIA</a:t>
          </a:r>
          <a:endParaRPr lang="pt-BR" sz="1200" b="1" dirty="0">
            <a:solidFill>
              <a:srgbClr val="000000"/>
            </a:solidFill>
          </a:endParaRPr>
        </a:p>
      </dgm:t>
    </dgm:pt>
    <dgm:pt modelId="{3321D628-FE7C-1A49-A1F0-12145B4E626A}" type="parTrans" cxnId="{E6F7D92C-0C46-9742-9460-2470D74AD048}">
      <dgm:prSet/>
      <dgm:spPr/>
      <dgm:t>
        <a:bodyPr/>
        <a:lstStyle/>
        <a:p>
          <a:endParaRPr lang="en-US"/>
        </a:p>
      </dgm:t>
    </dgm:pt>
    <dgm:pt modelId="{C763EB63-6347-A343-9D92-381AD27B2C12}" type="sibTrans" cxnId="{E6F7D92C-0C46-9742-9460-2470D74AD048}">
      <dgm:prSet/>
      <dgm:spPr/>
      <dgm:t>
        <a:bodyPr/>
        <a:lstStyle/>
        <a:p>
          <a:endParaRPr lang="en-US"/>
        </a:p>
      </dgm:t>
    </dgm:pt>
    <dgm:pt modelId="{431F481B-F4AA-4DC2-B01D-9B61D6D47918}" type="pres">
      <dgm:prSet presAssocID="{F463F858-67D2-435E-8E54-D12121EBE89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810C68-CD47-4A04-9DD5-66C8D9E78A5E}" type="pres">
      <dgm:prSet presAssocID="{E0E99136-8A47-4672-80E6-733C070705D8}" presName="centerShape" presStyleLbl="node0" presStyleIdx="0" presStyleCnt="1" custScaleX="192535"/>
      <dgm:spPr/>
      <dgm:t>
        <a:bodyPr/>
        <a:lstStyle/>
        <a:p>
          <a:endParaRPr lang="pt-BR"/>
        </a:p>
      </dgm:t>
    </dgm:pt>
    <dgm:pt modelId="{57322071-7755-CD40-B15D-E691DEF5F242}" type="pres">
      <dgm:prSet presAssocID="{3321D628-FE7C-1A49-A1F0-12145B4E626A}" presName="parTrans" presStyleLbl="sibTrans2D1" presStyleIdx="0" presStyleCnt="4" custAng="10800000" custFlipHor="1" custScaleX="176497" custScaleY="153379"/>
      <dgm:spPr/>
      <dgm:t>
        <a:bodyPr/>
        <a:lstStyle/>
        <a:p>
          <a:endParaRPr lang="en-US"/>
        </a:p>
      </dgm:t>
    </dgm:pt>
    <dgm:pt modelId="{529EEBE2-CE1D-E643-97C2-094E86AF989F}" type="pres">
      <dgm:prSet presAssocID="{3321D628-FE7C-1A49-A1F0-12145B4E626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660C416-0415-AA42-A255-24A0D8B077C9}" type="pres">
      <dgm:prSet presAssocID="{08725503-DB2E-104F-BA23-7FBAF8365F74}" presName="node" presStyleLbl="node1" presStyleIdx="0" presStyleCnt="4" custScaleX="161667" custScaleY="65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A9DB9-AF6E-4F92-80A2-947073E79464}" type="pres">
      <dgm:prSet presAssocID="{62276A89-E8EE-4FB7-9D86-894FF1CF8CE4}" presName="parTrans" presStyleLbl="sibTrans2D1" presStyleIdx="1" presStyleCnt="4" custAng="10800000" custScaleX="178710"/>
      <dgm:spPr/>
      <dgm:t>
        <a:bodyPr/>
        <a:lstStyle/>
        <a:p>
          <a:endParaRPr lang="pt-BR"/>
        </a:p>
      </dgm:t>
    </dgm:pt>
    <dgm:pt modelId="{D0E2B507-F017-4E0F-AEF8-DC6B524386D0}" type="pres">
      <dgm:prSet presAssocID="{62276A89-E8EE-4FB7-9D86-894FF1CF8CE4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BB41D2AA-C30F-41B8-B344-8F981F64DFEE}" type="pres">
      <dgm:prSet presAssocID="{A79D6826-F4FD-448D-A394-C08B5B208D74}" presName="node" presStyleLbl="node1" presStyleIdx="1" presStyleCnt="4" custScaleX="185387" custScaleY="82769" custRadScaleRad="162459" custRadScaleInc="22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F0A7E8-9B86-4E5C-8A3B-F7C00B005749}" type="pres">
      <dgm:prSet presAssocID="{F4C1A4D0-3F87-40DE-8062-A659BD7D1020}" presName="parTrans" presStyleLbl="sibTrans2D1" presStyleIdx="2" presStyleCnt="4" custAng="10870474" custScaleX="175554"/>
      <dgm:spPr/>
      <dgm:t>
        <a:bodyPr/>
        <a:lstStyle/>
        <a:p>
          <a:endParaRPr lang="pt-BR"/>
        </a:p>
      </dgm:t>
    </dgm:pt>
    <dgm:pt modelId="{D2A547CC-46DD-4D7A-8CA9-84B38A73A42D}" type="pres">
      <dgm:prSet presAssocID="{F4C1A4D0-3F87-40DE-8062-A659BD7D1020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EA8CB014-1C36-4D9F-890E-658259C887FE}" type="pres">
      <dgm:prSet presAssocID="{21B41B55-5092-41AB-9C3C-FEF03E1EC2F5}" presName="node" presStyleLbl="node1" presStyleIdx="2" presStyleCnt="4" custScaleX="233315" custScaleY="79071" custRadScaleRad="108282" custRadScaleInc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2ACCC4-FD6C-4974-812C-088ECD3AA588}" type="pres">
      <dgm:prSet presAssocID="{23EAB067-58B7-4405-95DC-73AEC83B8331}" presName="parTrans" presStyleLbl="sibTrans2D1" presStyleIdx="3" presStyleCnt="4" custAng="10782099" custScaleX="181186"/>
      <dgm:spPr/>
      <dgm:t>
        <a:bodyPr/>
        <a:lstStyle/>
        <a:p>
          <a:endParaRPr lang="pt-BR"/>
        </a:p>
      </dgm:t>
    </dgm:pt>
    <dgm:pt modelId="{8300E567-3F8E-46E8-A358-F55BCBC7731C}" type="pres">
      <dgm:prSet presAssocID="{23EAB067-58B7-4405-95DC-73AEC83B8331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1FC192E7-9BD3-428D-9D58-2FB30327D686}" type="pres">
      <dgm:prSet presAssocID="{DB0318CA-BEDC-48E2-BD08-10FDF173E032}" presName="node" presStyleLbl="node1" presStyleIdx="3" presStyleCnt="4" custScaleX="189838" custRadScaleRad="161098" custRadScaleInc="5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9F210A1-EE90-8B4B-802F-01DF4685BE7B}" type="presOf" srcId="{E0E99136-8A47-4672-80E6-733C070705D8}" destId="{6F810C68-CD47-4A04-9DD5-66C8D9E78A5E}" srcOrd="0" destOrd="0" presId="urn:microsoft.com/office/officeart/2005/8/layout/radial5"/>
    <dgm:cxn modelId="{E6F7D92C-0C46-9742-9460-2470D74AD048}" srcId="{E0E99136-8A47-4672-80E6-733C070705D8}" destId="{08725503-DB2E-104F-BA23-7FBAF8365F74}" srcOrd="0" destOrd="0" parTransId="{3321D628-FE7C-1A49-A1F0-12145B4E626A}" sibTransId="{C763EB63-6347-A343-9D92-381AD27B2C12}"/>
    <dgm:cxn modelId="{3A0F9366-885A-2D43-8AD9-CEC820374CC9}" type="presOf" srcId="{3321D628-FE7C-1A49-A1F0-12145B4E626A}" destId="{529EEBE2-CE1D-E643-97C2-094E86AF989F}" srcOrd="1" destOrd="0" presId="urn:microsoft.com/office/officeart/2005/8/layout/radial5"/>
    <dgm:cxn modelId="{9118855C-C81D-DA45-8402-795E2B46FB48}" type="presOf" srcId="{DB0318CA-BEDC-48E2-BD08-10FDF173E032}" destId="{1FC192E7-9BD3-428D-9D58-2FB30327D686}" srcOrd="0" destOrd="0" presId="urn:microsoft.com/office/officeart/2005/8/layout/radial5"/>
    <dgm:cxn modelId="{B03894CB-07AA-CA46-A397-924FCB97EF97}" type="presOf" srcId="{23EAB067-58B7-4405-95DC-73AEC83B8331}" destId="{8300E567-3F8E-46E8-A358-F55BCBC7731C}" srcOrd="1" destOrd="0" presId="urn:microsoft.com/office/officeart/2005/8/layout/radial5"/>
    <dgm:cxn modelId="{C68C99E2-C973-5F4E-8BE5-9BC5FC587DB5}" type="presOf" srcId="{62276A89-E8EE-4FB7-9D86-894FF1CF8CE4}" destId="{D0E2B507-F017-4E0F-AEF8-DC6B524386D0}" srcOrd="1" destOrd="0" presId="urn:microsoft.com/office/officeart/2005/8/layout/radial5"/>
    <dgm:cxn modelId="{10342941-6C8C-5C46-9FAD-7856A40DCFED}" type="presOf" srcId="{A79D6826-F4FD-448D-A394-C08B5B208D74}" destId="{BB41D2AA-C30F-41B8-B344-8F981F64DFEE}" srcOrd="0" destOrd="0" presId="urn:microsoft.com/office/officeart/2005/8/layout/radial5"/>
    <dgm:cxn modelId="{3D7A9818-B23B-49A7-B1EB-6078D8D21804}" srcId="{E0E99136-8A47-4672-80E6-733C070705D8}" destId="{DB0318CA-BEDC-48E2-BD08-10FDF173E032}" srcOrd="3" destOrd="0" parTransId="{23EAB067-58B7-4405-95DC-73AEC83B8331}" sibTransId="{D6E59C5F-BA35-47B3-9589-3478268CE8B1}"/>
    <dgm:cxn modelId="{5682BF12-66B5-764E-A0C3-E20A81833C4A}" type="presOf" srcId="{62276A89-E8EE-4FB7-9D86-894FF1CF8CE4}" destId="{F9BA9DB9-AF6E-4F92-80A2-947073E79464}" srcOrd="0" destOrd="0" presId="urn:microsoft.com/office/officeart/2005/8/layout/radial5"/>
    <dgm:cxn modelId="{EE2B4B93-F334-D446-ACB7-BDE6EE7DEBD9}" type="presOf" srcId="{08725503-DB2E-104F-BA23-7FBAF8365F74}" destId="{C660C416-0415-AA42-A255-24A0D8B077C9}" srcOrd="0" destOrd="0" presId="urn:microsoft.com/office/officeart/2005/8/layout/radial5"/>
    <dgm:cxn modelId="{FD10ABE0-509F-D944-BB6E-1DFD91E669ED}" type="presOf" srcId="{23EAB067-58B7-4405-95DC-73AEC83B8331}" destId="{2F2ACCC4-FD6C-4974-812C-088ECD3AA588}" srcOrd="0" destOrd="0" presId="urn:microsoft.com/office/officeart/2005/8/layout/radial5"/>
    <dgm:cxn modelId="{2AD39880-3D4F-4A31-BA5F-290BA7E3AFBB}" srcId="{F463F858-67D2-435E-8E54-D12121EBE891}" destId="{E0E99136-8A47-4672-80E6-733C070705D8}" srcOrd="0" destOrd="0" parTransId="{541D0436-BD81-4CF4-B794-80FCD099F852}" sibTransId="{7544081C-5876-423D-B77C-C83DBC7C1696}"/>
    <dgm:cxn modelId="{B0FAFA50-43AD-4E34-8A93-CBB704DEB6E7}" srcId="{E0E99136-8A47-4672-80E6-733C070705D8}" destId="{21B41B55-5092-41AB-9C3C-FEF03E1EC2F5}" srcOrd="2" destOrd="0" parTransId="{F4C1A4D0-3F87-40DE-8062-A659BD7D1020}" sibTransId="{98F0C5F4-F424-4B0B-A124-ECCB78A96C55}"/>
    <dgm:cxn modelId="{27985070-6F5F-E541-A2E4-8E6D3B2979CD}" type="presOf" srcId="{F4C1A4D0-3F87-40DE-8062-A659BD7D1020}" destId="{E6F0A7E8-9B86-4E5C-8A3B-F7C00B005749}" srcOrd="0" destOrd="0" presId="urn:microsoft.com/office/officeart/2005/8/layout/radial5"/>
    <dgm:cxn modelId="{12BA9118-FD29-EC4C-89F5-02A1FCDACAE3}" type="presOf" srcId="{21B41B55-5092-41AB-9C3C-FEF03E1EC2F5}" destId="{EA8CB014-1C36-4D9F-890E-658259C887FE}" srcOrd="0" destOrd="0" presId="urn:microsoft.com/office/officeart/2005/8/layout/radial5"/>
    <dgm:cxn modelId="{945EE638-4FE1-724F-8A8B-0AE95ACB4116}" type="presOf" srcId="{F4C1A4D0-3F87-40DE-8062-A659BD7D1020}" destId="{D2A547CC-46DD-4D7A-8CA9-84B38A73A42D}" srcOrd="1" destOrd="0" presId="urn:microsoft.com/office/officeart/2005/8/layout/radial5"/>
    <dgm:cxn modelId="{C9882D48-E6DC-4C2F-9968-D1B2F1DE7A65}" srcId="{E0E99136-8A47-4672-80E6-733C070705D8}" destId="{A79D6826-F4FD-448D-A394-C08B5B208D74}" srcOrd="1" destOrd="0" parTransId="{62276A89-E8EE-4FB7-9D86-894FF1CF8CE4}" sibTransId="{9CD316EF-828E-4DCC-9319-E8B13F73CD66}"/>
    <dgm:cxn modelId="{F9D13C99-99A1-1C4F-9287-B2A7C6A0AD7A}" type="presOf" srcId="{3321D628-FE7C-1A49-A1F0-12145B4E626A}" destId="{57322071-7755-CD40-B15D-E691DEF5F242}" srcOrd="0" destOrd="0" presId="urn:microsoft.com/office/officeart/2005/8/layout/radial5"/>
    <dgm:cxn modelId="{22BAB438-D71A-8D46-80D5-9CBE23AE9720}" type="presOf" srcId="{F463F858-67D2-435E-8E54-D12121EBE891}" destId="{431F481B-F4AA-4DC2-B01D-9B61D6D47918}" srcOrd="0" destOrd="0" presId="urn:microsoft.com/office/officeart/2005/8/layout/radial5"/>
    <dgm:cxn modelId="{C96D6973-D05D-A84F-A04A-8145BDBB6788}" type="presParOf" srcId="{431F481B-F4AA-4DC2-B01D-9B61D6D47918}" destId="{6F810C68-CD47-4A04-9DD5-66C8D9E78A5E}" srcOrd="0" destOrd="0" presId="urn:microsoft.com/office/officeart/2005/8/layout/radial5"/>
    <dgm:cxn modelId="{0E0C52F6-3117-BD42-A6A5-87C5441397E0}" type="presParOf" srcId="{431F481B-F4AA-4DC2-B01D-9B61D6D47918}" destId="{57322071-7755-CD40-B15D-E691DEF5F242}" srcOrd="1" destOrd="0" presId="urn:microsoft.com/office/officeart/2005/8/layout/radial5"/>
    <dgm:cxn modelId="{5E1E0B32-AA4E-C144-95C9-BD77CECC311E}" type="presParOf" srcId="{57322071-7755-CD40-B15D-E691DEF5F242}" destId="{529EEBE2-CE1D-E643-97C2-094E86AF989F}" srcOrd="0" destOrd="0" presId="urn:microsoft.com/office/officeart/2005/8/layout/radial5"/>
    <dgm:cxn modelId="{795B3F3E-A3D8-1244-BC2B-185787F7DEC6}" type="presParOf" srcId="{431F481B-F4AA-4DC2-B01D-9B61D6D47918}" destId="{C660C416-0415-AA42-A255-24A0D8B077C9}" srcOrd="2" destOrd="0" presId="urn:microsoft.com/office/officeart/2005/8/layout/radial5"/>
    <dgm:cxn modelId="{302677E7-3FED-1843-B2F4-B6B5E1CB9FCE}" type="presParOf" srcId="{431F481B-F4AA-4DC2-B01D-9B61D6D47918}" destId="{F9BA9DB9-AF6E-4F92-80A2-947073E79464}" srcOrd="3" destOrd="0" presId="urn:microsoft.com/office/officeart/2005/8/layout/radial5"/>
    <dgm:cxn modelId="{A18D8737-5321-8C4B-88C9-2AC3FFBF29BE}" type="presParOf" srcId="{F9BA9DB9-AF6E-4F92-80A2-947073E79464}" destId="{D0E2B507-F017-4E0F-AEF8-DC6B524386D0}" srcOrd="0" destOrd="0" presId="urn:microsoft.com/office/officeart/2005/8/layout/radial5"/>
    <dgm:cxn modelId="{96F41C2D-89D6-9449-A105-361AEDDC750D}" type="presParOf" srcId="{431F481B-F4AA-4DC2-B01D-9B61D6D47918}" destId="{BB41D2AA-C30F-41B8-B344-8F981F64DFEE}" srcOrd="4" destOrd="0" presId="urn:microsoft.com/office/officeart/2005/8/layout/radial5"/>
    <dgm:cxn modelId="{A6D4F70E-71A8-654E-B530-195C2E05E50B}" type="presParOf" srcId="{431F481B-F4AA-4DC2-B01D-9B61D6D47918}" destId="{E6F0A7E8-9B86-4E5C-8A3B-F7C00B005749}" srcOrd="5" destOrd="0" presId="urn:microsoft.com/office/officeart/2005/8/layout/radial5"/>
    <dgm:cxn modelId="{C61E46B8-2CA7-8540-BD8C-8ECDD321E0F4}" type="presParOf" srcId="{E6F0A7E8-9B86-4E5C-8A3B-F7C00B005749}" destId="{D2A547CC-46DD-4D7A-8CA9-84B38A73A42D}" srcOrd="0" destOrd="0" presId="urn:microsoft.com/office/officeart/2005/8/layout/radial5"/>
    <dgm:cxn modelId="{E7995485-368B-2B43-B976-A3AD799D2F69}" type="presParOf" srcId="{431F481B-F4AA-4DC2-B01D-9B61D6D47918}" destId="{EA8CB014-1C36-4D9F-890E-658259C887FE}" srcOrd="6" destOrd="0" presId="urn:microsoft.com/office/officeart/2005/8/layout/radial5"/>
    <dgm:cxn modelId="{CA1D4923-A725-B247-BFA1-3A05F9787D37}" type="presParOf" srcId="{431F481B-F4AA-4DC2-B01D-9B61D6D47918}" destId="{2F2ACCC4-FD6C-4974-812C-088ECD3AA588}" srcOrd="7" destOrd="0" presId="urn:microsoft.com/office/officeart/2005/8/layout/radial5"/>
    <dgm:cxn modelId="{D4C0F180-D2B8-2043-A8C1-52D51ACE9888}" type="presParOf" srcId="{2F2ACCC4-FD6C-4974-812C-088ECD3AA588}" destId="{8300E567-3F8E-46E8-A358-F55BCBC7731C}" srcOrd="0" destOrd="0" presId="urn:microsoft.com/office/officeart/2005/8/layout/radial5"/>
    <dgm:cxn modelId="{7DA372D4-13E1-834B-9A83-1E5D3530856B}" type="presParOf" srcId="{431F481B-F4AA-4DC2-B01D-9B61D6D47918}" destId="{1FC192E7-9BD3-428D-9D58-2FB30327D68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63F858-67D2-435E-8E54-D12121EBE891}" type="doc">
      <dgm:prSet loTypeId="urn:microsoft.com/office/officeart/2005/8/layout/radial5" loCatId="cycle" qsTypeId="urn:microsoft.com/office/officeart/2005/8/quickstyle/simple1" qsCatId="simple" csTypeId="urn:microsoft.com/office/officeart/2005/8/colors/accent2_5" csCatId="accent2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pt-BR"/>
        </a:p>
      </dgm:t>
    </dgm:pt>
    <dgm:pt modelId="{E0E99136-8A47-4672-80E6-733C070705D8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pt-BR" sz="1800" b="1" dirty="0" smtClean="0">
              <a:solidFill>
                <a:srgbClr val="000000"/>
              </a:solidFill>
            </a:rPr>
            <a:t>PESQUISA EM EAD</a:t>
          </a:r>
        </a:p>
      </dgm:t>
    </dgm:pt>
    <dgm:pt modelId="{7544081C-5876-423D-B77C-C83DBC7C1696}" type="sibTrans" cxnId="{2AD39880-3D4F-4A31-BA5F-290BA7E3AFBB}">
      <dgm:prSet/>
      <dgm:spPr/>
      <dgm:t>
        <a:bodyPr/>
        <a:lstStyle/>
        <a:p>
          <a:endParaRPr lang="pt-BR"/>
        </a:p>
      </dgm:t>
    </dgm:pt>
    <dgm:pt modelId="{541D0436-BD81-4CF4-B794-80FCD099F852}" type="parTrans" cxnId="{2AD39880-3D4F-4A31-BA5F-290BA7E3AFBB}">
      <dgm:prSet/>
      <dgm:spPr/>
      <dgm:t>
        <a:bodyPr/>
        <a:lstStyle/>
        <a:p>
          <a:endParaRPr lang="pt-BR"/>
        </a:p>
      </dgm:t>
    </dgm:pt>
    <dgm:pt modelId="{21B41B55-5092-41AB-9C3C-FEF03E1EC2F5}">
      <dgm:prSet phldrT="[Texto]" custT="1"/>
      <dgm:spPr>
        <a:solidFill>
          <a:srgbClr val="FF0000">
            <a:alpha val="76667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pt-BR" sz="1400" b="1" dirty="0" smtClean="0">
              <a:solidFill>
                <a:srgbClr val="000000"/>
              </a:solidFill>
            </a:rPr>
            <a:t>TECNOLOGIAS</a:t>
          </a:r>
          <a:endParaRPr lang="pt-BR" sz="1400" b="1" dirty="0">
            <a:solidFill>
              <a:srgbClr val="000000"/>
            </a:solidFill>
          </a:endParaRPr>
        </a:p>
      </dgm:t>
    </dgm:pt>
    <dgm:pt modelId="{F4C1A4D0-3F87-40DE-8062-A659BD7D1020}" type="parTrans" cxnId="{B0FAFA50-43AD-4E34-8A93-CBB704DEB6E7}">
      <dgm:prSet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pt-BR"/>
        </a:p>
      </dgm:t>
    </dgm:pt>
    <dgm:pt modelId="{98F0C5F4-F424-4B0B-A124-ECCB78A96C55}" type="sibTrans" cxnId="{B0FAFA50-43AD-4E34-8A93-CBB704DEB6E7}">
      <dgm:prSet/>
      <dgm:spPr/>
      <dgm:t>
        <a:bodyPr/>
        <a:lstStyle/>
        <a:p>
          <a:endParaRPr lang="pt-BR"/>
        </a:p>
      </dgm:t>
    </dgm:pt>
    <dgm:pt modelId="{DB0318CA-BEDC-48E2-BD08-10FDF173E032}">
      <dgm:prSet phldrT="[Texto]" custT="1"/>
      <dgm:spPr>
        <a:solidFill>
          <a:srgbClr val="008000">
            <a:alpha val="63333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pt-BR" sz="1400" b="1" dirty="0" smtClean="0">
              <a:solidFill>
                <a:srgbClr val="000000"/>
              </a:solidFill>
            </a:rPr>
            <a:t>PEDAGOGIA/APRENDIZAGEM</a:t>
          </a:r>
          <a:endParaRPr lang="pt-BR" sz="1200" b="1" dirty="0"/>
        </a:p>
      </dgm:t>
    </dgm:pt>
    <dgm:pt modelId="{23EAB067-58B7-4405-95DC-73AEC83B8331}" type="parTrans" cxnId="{3D7A9818-B23B-49A7-B1EB-6078D8D21804}">
      <dgm:prSet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pt-BR"/>
        </a:p>
      </dgm:t>
    </dgm:pt>
    <dgm:pt modelId="{D6E59C5F-BA35-47B3-9589-3478268CE8B1}" type="sibTrans" cxnId="{3D7A9818-B23B-49A7-B1EB-6078D8D21804}">
      <dgm:prSet/>
      <dgm:spPr/>
      <dgm:t>
        <a:bodyPr/>
        <a:lstStyle/>
        <a:p>
          <a:endParaRPr lang="pt-BR"/>
        </a:p>
      </dgm:t>
    </dgm:pt>
    <dgm:pt modelId="{A79D6826-F4FD-448D-A394-C08B5B208D74}">
      <dgm:prSet phldrT="[Texto]" custT="1"/>
      <dgm:spPr>
        <a:solidFill>
          <a:srgbClr val="3366FF">
            <a:alpha val="90000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sz="1400" b="1" dirty="0" smtClean="0">
              <a:solidFill>
                <a:srgbClr val="000000"/>
              </a:solidFill>
            </a:rPr>
            <a:t>GESTÃO</a:t>
          </a:r>
          <a:endParaRPr lang="pt-BR" sz="1400" b="1" dirty="0">
            <a:solidFill>
              <a:srgbClr val="000000"/>
            </a:solidFill>
          </a:endParaRPr>
        </a:p>
      </dgm:t>
    </dgm:pt>
    <dgm:pt modelId="{62276A89-E8EE-4FB7-9D86-894FF1CF8CE4}" type="parTrans" cxnId="{C9882D48-E6DC-4C2F-9968-D1B2F1DE7A65}">
      <dgm:prSet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pt-BR"/>
        </a:p>
      </dgm:t>
    </dgm:pt>
    <dgm:pt modelId="{9CD316EF-828E-4DCC-9319-E8B13F73CD66}" type="sibTrans" cxnId="{C9882D48-E6DC-4C2F-9968-D1B2F1DE7A65}">
      <dgm:prSet/>
      <dgm:spPr/>
      <dgm:t>
        <a:bodyPr/>
        <a:lstStyle/>
        <a:p>
          <a:endParaRPr lang="pt-BR"/>
        </a:p>
      </dgm:t>
    </dgm:pt>
    <dgm:pt modelId="{431F481B-F4AA-4DC2-B01D-9B61D6D47918}" type="pres">
      <dgm:prSet presAssocID="{F463F858-67D2-435E-8E54-D12121EBE89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810C68-CD47-4A04-9DD5-66C8D9E78A5E}" type="pres">
      <dgm:prSet presAssocID="{E0E99136-8A47-4672-80E6-733C070705D8}" presName="centerShape" presStyleLbl="node0" presStyleIdx="0" presStyleCnt="1" custScaleX="192535"/>
      <dgm:spPr/>
      <dgm:t>
        <a:bodyPr/>
        <a:lstStyle/>
        <a:p>
          <a:endParaRPr lang="pt-BR"/>
        </a:p>
      </dgm:t>
    </dgm:pt>
    <dgm:pt modelId="{F9BA9DB9-AF6E-4F92-80A2-947073E79464}" type="pres">
      <dgm:prSet presAssocID="{62276A89-E8EE-4FB7-9D86-894FF1CF8CE4}" presName="parTrans" presStyleLbl="sibTrans2D1" presStyleIdx="0" presStyleCnt="3" custAng="10673599" custScaleX="178710"/>
      <dgm:spPr/>
      <dgm:t>
        <a:bodyPr/>
        <a:lstStyle/>
        <a:p>
          <a:endParaRPr lang="pt-BR"/>
        </a:p>
      </dgm:t>
    </dgm:pt>
    <dgm:pt modelId="{D0E2B507-F017-4E0F-AEF8-DC6B524386D0}" type="pres">
      <dgm:prSet presAssocID="{62276A89-E8EE-4FB7-9D86-894FF1CF8CE4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BB41D2AA-C30F-41B8-B344-8F981F64DFEE}" type="pres">
      <dgm:prSet presAssocID="{A79D6826-F4FD-448D-A394-C08B5B208D74}" presName="node" presStyleLbl="node1" presStyleIdx="0" presStyleCnt="3" custScaleX="185387" custScaleY="82769" custRadScaleRad="162459" custRadScaleInc="22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F0A7E8-9B86-4E5C-8A3B-F7C00B005749}" type="pres">
      <dgm:prSet presAssocID="{F4C1A4D0-3F87-40DE-8062-A659BD7D1020}" presName="parTrans" presStyleLbl="sibTrans2D1" presStyleIdx="1" presStyleCnt="3" custAng="10870474" custScaleX="180134" custScaleY="85262" custLinFactNeighborX="99178" custLinFactNeighborY="-50590"/>
      <dgm:spPr/>
      <dgm:t>
        <a:bodyPr/>
        <a:lstStyle/>
        <a:p>
          <a:endParaRPr lang="pt-BR"/>
        </a:p>
      </dgm:t>
    </dgm:pt>
    <dgm:pt modelId="{D2A547CC-46DD-4D7A-8CA9-84B38A73A42D}" type="pres">
      <dgm:prSet presAssocID="{F4C1A4D0-3F87-40DE-8062-A659BD7D1020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EA8CB014-1C36-4D9F-890E-658259C887FE}" type="pres">
      <dgm:prSet presAssocID="{21B41B55-5092-41AB-9C3C-FEF03E1EC2F5}" presName="node" presStyleLbl="node1" presStyleIdx="1" presStyleCnt="3" custScaleX="233315" custScaleY="79071" custRadScaleRad="148533" custRadScaleInc="-146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2ACCC4-FD6C-4974-812C-088ECD3AA588}" type="pres">
      <dgm:prSet presAssocID="{23EAB067-58B7-4405-95DC-73AEC83B8331}" presName="parTrans" presStyleLbl="sibTrans2D1" presStyleIdx="2" presStyleCnt="3" custAng="10782099" custScaleX="181186" custScaleY="73098" custLinFactX="-525" custLinFactNeighborX="-100000" custLinFactNeighborY="-66064"/>
      <dgm:spPr/>
      <dgm:t>
        <a:bodyPr/>
        <a:lstStyle/>
        <a:p>
          <a:endParaRPr lang="pt-BR"/>
        </a:p>
      </dgm:t>
    </dgm:pt>
    <dgm:pt modelId="{8300E567-3F8E-46E8-A358-F55BCBC7731C}" type="pres">
      <dgm:prSet presAssocID="{23EAB067-58B7-4405-95DC-73AEC83B8331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1FC192E7-9BD3-428D-9D58-2FB30327D686}" type="pres">
      <dgm:prSet presAssocID="{DB0318CA-BEDC-48E2-BD08-10FDF173E032}" presName="node" presStyleLbl="node1" presStyleIdx="2" presStyleCnt="3" custScaleX="189838" custRadScaleRad="161098" custRadScaleInc="5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0120F2F-F1F8-6742-9FB3-798C766D2440}" type="presOf" srcId="{A79D6826-F4FD-448D-A394-C08B5B208D74}" destId="{BB41D2AA-C30F-41B8-B344-8F981F64DFEE}" srcOrd="0" destOrd="0" presId="urn:microsoft.com/office/officeart/2005/8/layout/radial5"/>
    <dgm:cxn modelId="{E6E187B7-0FD4-F74E-AC1D-DBE95643CB70}" type="presOf" srcId="{E0E99136-8A47-4672-80E6-733C070705D8}" destId="{6F810C68-CD47-4A04-9DD5-66C8D9E78A5E}" srcOrd="0" destOrd="0" presId="urn:microsoft.com/office/officeart/2005/8/layout/radial5"/>
    <dgm:cxn modelId="{6D28A05E-4356-D94A-9ACF-6AF5754AB33C}" type="presOf" srcId="{F463F858-67D2-435E-8E54-D12121EBE891}" destId="{431F481B-F4AA-4DC2-B01D-9B61D6D47918}" srcOrd="0" destOrd="0" presId="urn:microsoft.com/office/officeart/2005/8/layout/radial5"/>
    <dgm:cxn modelId="{4153707E-3929-2F40-BFA3-4CA2B7D8147F}" type="presOf" srcId="{62276A89-E8EE-4FB7-9D86-894FF1CF8CE4}" destId="{D0E2B507-F017-4E0F-AEF8-DC6B524386D0}" srcOrd="1" destOrd="0" presId="urn:microsoft.com/office/officeart/2005/8/layout/radial5"/>
    <dgm:cxn modelId="{C5E9A1FB-BA98-8341-9507-C8997C72A996}" type="presOf" srcId="{62276A89-E8EE-4FB7-9D86-894FF1CF8CE4}" destId="{F9BA9DB9-AF6E-4F92-80A2-947073E79464}" srcOrd="0" destOrd="0" presId="urn:microsoft.com/office/officeart/2005/8/layout/radial5"/>
    <dgm:cxn modelId="{D4AAC5B7-97A9-DA47-8C85-CF29F1D05DFA}" type="presOf" srcId="{F4C1A4D0-3F87-40DE-8062-A659BD7D1020}" destId="{D2A547CC-46DD-4D7A-8CA9-84B38A73A42D}" srcOrd="1" destOrd="0" presId="urn:microsoft.com/office/officeart/2005/8/layout/radial5"/>
    <dgm:cxn modelId="{3D7A9818-B23B-49A7-B1EB-6078D8D21804}" srcId="{E0E99136-8A47-4672-80E6-733C070705D8}" destId="{DB0318CA-BEDC-48E2-BD08-10FDF173E032}" srcOrd="2" destOrd="0" parTransId="{23EAB067-58B7-4405-95DC-73AEC83B8331}" sibTransId="{D6E59C5F-BA35-47B3-9589-3478268CE8B1}"/>
    <dgm:cxn modelId="{C449BD56-0D3D-404C-ADC0-C47465CCBC92}" type="presOf" srcId="{21B41B55-5092-41AB-9C3C-FEF03E1EC2F5}" destId="{EA8CB014-1C36-4D9F-890E-658259C887FE}" srcOrd="0" destOrd="0" presId="urn:microsoft.com/office/officeart/2005/8/layout/radial5"/>
    <dgm:cxn modelId="{093FF34C-DD96-9F4E-84FC-AEC78DAE8BB6}" type="presOf" srcId="{23EAB067-58B7-4405-95DC-73AEC83B8331}" destId="{8300E567-3F8E-46E8-A358-F55BCBC7731C}" srcOrd="1" destOrd="0" presId="urn:microsoft.com/office/officeart/2005/8/layout/radial5"/>
    <dgm:cxn modelId="{2AD39880-3D4F-4A31-BA5F-290BA7E3AFBB}" srcId="{F463F858-67D2-435E-8E54-D12121EBE891}" destId="{E0E99136-8A47-4672-80E6-733C070705D8}" srcOrd="0" destOrd="0" parTransId="{541D0436-BD81-4CF4-B794-80FCD099F852}" sibTransId="{7544081C-5876-423D-B77C-C83DBC7C1696}"/>
    <dgm:cxn modelId="{B0FAFA50-43AD-4E34-8A93-CBB704DEB6E7}" srcId="{E0E99136-8A47-4672-80E6-733C070705D8}" destId="{21B41B55-5092-41AB-9C3C-FEF03E1EC2F5}" srcOrd="1" destOrd="0" parTransId="{F4C1A4D0-3F87-40DE-8062-A659BD7D1020}" sibTransId="{98F0C5F4-F424-4B0B-A124-ECCB78A96C55}"/>
    <dgm:cxn modelId="{C9882D48-E6DC-4C2F-9968-D1B2F1DE7A65}" srcId="{E0E99136-8A47-4672-80E6-733C070705D8}" destId="{A79D6826-F4FD-448D-A394-C08B5B208D74}" srcOrd="0" destOrd="0" parTransId="{62276A89-E8EE-4FB7-9D86-894FF1CF8CE4}" sibTransId="{9CD316EF-828E-4DCC-9319-E8B13F73CD66}"/>
    <dgm:cxn modelId="{67DA00F7-ECB1-FB42-805F-D34AA6D86BF3}" type="presOf" srcId="{F4C1A4D0-3F87-40DE-8062-A659BD7D1020}" destId="{E6F0A7E8-9B86-4E5C-8A3B-F7C00B005749}" srcOrd="0" destOrd="0" presId="urn:microsoft.com/office/officeart/2005/8/layout/radial5"/>
    <dgm:cxn modelId="{309421C4-1C4F-ED43-995A-575D0FB42E27}" type="presOf" srcId="{23EAB067-58B7-4405-95DC-73AEC83B8331}" destId="{2F2ACCC4-FD6C-4974-812C-088ECD3AA588}" srcOrd="0" destOrd="0" presId="urn:microsoft.com/office/officeart/2005/8/layout/radial5"/>
    <dgm:cxn modelId="{97B7FDA3-5FDE-4247-9436-C0FACE8BE1CF}" type="presOf" srcId="{DB0318CA-BEDC-48E2-BD08-10FDF173E032}" destId="{1FC192E7-9BD3-428D-9D58-2FB30327D686}" srcOrd="0" destOrd="0" presId="urn:microsoft.com/office/officeart/2005/8/layout/radial5"/>
    <dgm:cxn modelId="{CEF61F7E-47CA-7241-ACF6-E7D0F8DF25B7}" type="presParOf" srcId="{431F481B-F4AA-4DC2-B01D-9B61D6D47918}" destId="{6F810C68-CD47-4A04-9DD5-66C8D9E78A5E}" srcOrd="0" destOrd="0" presId="urn:microsoft.com/office/officeart/2005/8/layout/radial5"/>
    <dgm:cxn modelId="{4E429F21-45DC-7F48-B93F-03B182E0D233}" type="presParOf" srcId="{431F481B-F4AA-4DC2-B01D-9B61D6D47918}" destId="{F9BA9DB9-AF6E-4F92-80A2-947073E79464}" srcOrd="1" destOrd="0" presId="urn:microsoft.com/office/officeart/2005/8/layout/radial5"/>
    <dgm:cxn modelId="{54B1D5C3-51A2-0A43-BC15-B9233B99CC15}" type="presParOf" srcId="{F9BA9DB9-AF6E-4F92-80A2-947073E79464}" destId="{D0E2B507-F017-4E0F-AEF8-DC6B524386D0}" srcOrd="0" destOrd="0" presId="urn:microsoft.com/office/officeart/2005/8/layout/radial5"/>
    <dgm:cxn modelId="{F3977757-A3CE-4D49-A4F3-498ED53AB445}" type="presParOf" srcId="{431F481B-F4AA-4DC2-B01D-9B61D6D47918}" destId="{BB41D2AA-C30F-41B8-B344-8F981F64DFEE}" srcOrd="2" destOrd="0" presId="urn:microsoft.com/office/officeart/2005/8/layout/radial5"/>
    <dgm:cxn modelId="{3B55811D-EF5C-F94E-AD3D-209ADAA96607}" type="presParOf" srcId="{431F481B-F4AA-4DC2-B01D-9B61D6D47918}" destId="{E6F0A7E8-9B86-4E5C-8A3B-F7C00B005749}" srcOrd="3" destOrd="0" presId="urn:microsoft.com/office/officeart/2005/8/layout/radial5"/>
    <dgm:cxn modelId="{20805C2B-3134-4240-94A4-A2A6F3B7F897}" type="presParOf" srcId="{E6F0A7E8-9B86-4E5C-8A3B-F7C00B005749}" destId="{D2A547CC-46DD-4D7A-8CA9-84B38A73A42D}" srcOrd="0" destOrd="0" presId="urn:microsoft.com/office/officeart/2005/8/layout/radial5"/>
    <dgm:cxn modelId="{ED9E5626-7230-2F4C-BD01-37F7D2FA0198}" type="presParOf" srcId="{431F481B-F4AA-4DC2-B01D-9B61D6D47918}" destId="{EA8CB014-1C36-4D9F-890E-658259C887FE}" srcOrd="4" destOrd="0" presId="urn:microsoft.com/office/officeart/2005/8/layout/radial5"/>
    <dgm:cxn modelId="{313244C2-9C06-7C42-A28E-CBC2D4FC8CCD}" type="presParOf" srcId="{431F481B-F4AA-4DC2-B01D-9B61D6D47918}" destId="{2F2ACCC4-FD6C-4974-812C-088ECD3AA588}" srcOrd="5" destOrd="0" presId="urn:microsoft.com/office/officeart/2005/8/layout/radial5"/>
    <dgm:cxn modelId="{DDAFC735-8F63-CF4B-A4F2-744F04EF80A6}" type="presParOf" srcId="{2F2ACCC4-FD6C-4974-812C-088ECD3AA588}" destId="{8300E567-3F8E-46E8-A358-F55BCBC7731C}" srcOrd="0" destOrd="0" presId="urn:microsoft.com/office/officeart/2005/8/layout/radial5"/>
    <dgm:cxn modelId="{CA730C11-06CD-E149-8A9D-428746B1D1F5}" type="presParOf" srcId="{431F481B-F4AA-4DC2-B01D-9B61D6D47918}" destId="{1FC192E7-9BD3-428D-9D58-2FB30327D68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10C68-CD47-4A04-9DD5-66C8D9E78A5E}">
      <dsp:nvSpPr>
        <dsp:cNvPr id="0" name=""/>
        <dsp:cNvSpPr/>
      </dsp:nvSpPr>
      <dsp:spPr>
        <a:xfrm>
          <a:off x="2880318" y="1450654"/>
          <a:ext cx="2039804" cy="1059445"/>
        </a:xfrm>
        <a:prstGeom prst="ellipse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000000"/>
              </a:solidFill>
            </a:rPr>
            <a:t>PESQUISA EM EAD</a:t>
          </a:r>
        </a:p>
      </dsp:txBody>
      <dsp:txXfrm>
        <a:off x="3179040" y="1605806"/>
        <a:ext cx="1442360" cy="749141"/>
      </dsp:txXfrm>
    </dsp:sp>
    <dsp:sp modelId="{57322071-7755-CD40-B15D-E691DEF5F242}">
      <dsp:nvSpPr>
        <dsp:cNvPr id="0" name=""/>
        <dsp:cNvSpPr/>
      </dsp:nvSpPr>
      <dsp:spPr>
        <a:xfrm rot="16200000" flipH="1">
          <a:off x="3616298" y="879995"/>
          <a:ext cx="567845" cy="552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699171" y="907620"/>
        <a:ext cx="402099" cy="331492"/>
      </dsp:txXfrm>
    </dsp:sp>
    <dsp:sp modelId="{C660C416-0415-AA42-A255-24A0D8B077C9}">
      <dsp:nvSpPr>
        <dsp:cNvPr id="0" name=""/>
        <dsp:cNvSpPr/>
      </dsp:nvSpPr>
      <dsp:spPr>
        <a:xfrm>
          <a:off x="3043833" y="149285"/>
          <a:ext cx="1712774" cy="694329"/>
        </a:xfrm>
        <a:prstGeom prst="ellipse">
          <a:avLst/>
        </a:prstGeom>
        <a:solidFill>
          <a:srgbClr val="3366FF">
            <a:alpha val="9000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rgbClr val="000000"/>
              </a:solidFill>
            </a:rPr>
            <a:t>ALUNOS DE GRADUAÇÃO A DISTÂNCIA</a:t>
          </a:r>
          <a:endParaRPr lang="pt-BR" sz="1200" b="1" kern="1200" dirty="0">
            <a:solidFill>
              <a:srgbClr val="000000"/>
            </a:solidFill>
          </a:endParaRPr>
        </a:p>
      </dsp:txBody>
      <dsp:txXfrm>
        <a:off x="3294663" y="250967"/>
        <a:ext cx="1211114" cy="490965"/>
      </dsp:txXfrm>
    </dsp:sp>
    <dsp:sp modelId="{F9BA9DB9-AF6E-4F92-80A2-947073E79464}">
      <dsp:nvSpPr>
        <dsp:cNvPr id="0" name=""/>
        <dsp:cNvSpPr/>
      </dsp:nvSpPr>
      <dsp:spPr>
        <a:xfrm rot="10860237">
          <a:off x="4924192" y="1821617"/>
          <a:ext cx="388206" cy="360211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5032247" y="1894606"/>
        <a:ext cx="280143" cy="216127"/>
      </dsp:txXfrm>
    </dsp:sp>
    <dsp:sp modelId="{BB41D2AA-C30F-41B8-B344-8F981F64DFEE}">
      <dsp:nvSpPr>
        <dsp:cNvPr id="0" name=""/>
        <dsp:cNvSpPr/>
      </dsp:nvSpPr>
      <dsp:spPr>
        <a:xfrm>
          <a:off x="5328586" y="1584171"/>
          <a:ext cx="1964074" cy="876892"/>
        </a:xfrm>
        <a:prstGeom prst="ellipse">
          <a:avLst/>
        </a:prstGeom>
        <a:solidFill>
          <a:srgbClr val="3366FF">
            <a:alpha val="9000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0000"/>
              </a:solidFill>
            </a:rPr>
            <a:t>ALUNOS GRADUAÇÃO PRESENCIAL</a:t>
          </a:r>
          <a:endParaRPr lang="pt-BR" sz="1400" b="1" kern="1200" dirty="0">
            <a:solidFill>
              <a:srgbClr val="000000"/>
            </a:solidFill>
          </a:endParaRPr>
        </a:p>
      </dsp:txBody>
      <dsp:txXfrm>
        <a:off x="5616218" y="1712589"/>
        <a:ext cx="1388810" cy="620056"/>
      </dsp:txXfrm>
    </dsp:sp>
    <dsp:sp modelId="{E6F0A7E8-9B86-4E5C-8A3B-F7C00B005749}">
      <dsp:nvSpPr>
        <dsp:cNvPr id="0" name=""/>
        <dsp:cNvSpPr/>
      </dsp:nvSpPr>
      <dsp:spPr>
        <a:xfrm rot="16270474">
          <a:off x="3593993" y="2649244"/>
          <a:ext cx="612455" cy="360211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3646917" y="2775306"/>
        <a:ext cx="504392" cy="216127"/>
      </dsp:txXfrm>
    </dsp:sp>
    <dsp:sp modelId="{EA8CB014-1C36-4D9F-890E-658259C887FE}">
      <dsp:nvSpPr>
        <dsp:cNvPr id="0" name=""/>
        <dsp:cNvSpPr/>
      </dsp:nvSpPr>
      <dsp:spPr>
        <a:xfrm>
          <a:off x="2664297" y="3168346"/>
          <a:ext cx="2471846" cy="837714"/>
        </a:xfrm>
        <a:prstGeom prst="ellipse">
          <a:avLst/>
        </a:prstGeom>
        <a:solidFill>
          <a:srgbClr val="FF0000">
            <a:alpha val="76667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0000"/>
              </a:solidFill>
            </a:rPr>
            <a:t>ALUNOS DE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0000"/>
              </a:solidFill>
            </a:rPr>
            <a:t>PÓS-GRADUAÇÃO</a:t>
          </a:r>
          <a:endParaRPr lang="pt-BR" sz="1400" b="1" kern="1200" dirty="0">
            <a:solidFill>
              <a:srgbClr val="000000"/>
            </a:solidFill>
          </a:endParaRPr>
        </a:p>
      </dsp:txBody>
      <dsp:txXfrm>
        <a:off x="3026290" y="3291026"/>
        <a:ext cx="1747860" cy="592354"/>
      </dsp:txXfrm>
    </dsp:sp>
    <dsp:sp modelId="{2F2ACCC4-FD6C-4974-812C-088ECD3AA588}">
      <dsp:nvSpPr>
        <dsp:cNvPr id="0" name=""/>
        <dsp:cNvSpPr/>
      </dsp:nvSpPr>
      <dsp:spPr>
        <a:xfrm rot="21597192">
          <a:off x="2527972" y="1795016"/>
          <a:ext cx="350611" cy="360211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 rot="10800000">
        <a:off x="2527972" y="1867101"/>
        <a:ext cx="245428" cy="216127"/>
      </dsp:txXfrm>
    </dsp:sp>
    <dsp:sp modelId="{1FC192E7-9BD3-428D-9D58-2FB30327D686}">
      <dsp:nvSpPr>
        <dsp:cNvPr id="0" name=""/>
        <dsp:cNvSpPr/>
      </dsp:nvSpPr>
      <dsp:spPr>
        <a:xfrm>
          <a:off x="504051" y="1440159"/>
          <a:ext cx="2011230" cy="1059445"/>
        </a:xfrm>
        <a:prstGeom prst="ellipse">
          <a:avLst/>
        </a:prstGeom>
        <a:solidFill>
          <a:srgbClr val="008000">
            <a:alpha val="63333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0000"/>
              </a:solidFill>
            </a:rPr>
            <a:t>DOCENTES</a:t>
          </a:r>
          <a:r>
            <a:rPr lang="pt-BR" sz="1200" b="1" kern="1200" dirty="0" smtClean="0"/>
            <a:t> </a:t>
          </a:r>
          <a:endParaRPr lang="pt-BR" sz="1200" b="1" kern="1200" dirty="0"/>
        </a:p>
      </dsp:txBody>
      <dsp:txXfrm>
        <a:off x="798589" y="1595311"/>
        <a:ext cx="1422154" cy="749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10C68-CD47-4A04-9DD5-66C8D9E78A5E}">
      <dsp:nvSpPr>
        <dsp:cNvPr id="0" name=""/>
        <dsp:cNvSpPr/>
      </dsp:nvSpPr>
      <dsp:spPr>
        <a:xfrm>
          <a:off x="2497073" y="1765979"/>
          <a:ext cx="2500404" cy="1298675"/>
        </a:xfrm>
        <a:prstGeom prst="ellipse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rgbClr val="000000"/>
              </a:solidFill>
            </a:rPr>
            <a:t>PESQUISA EM EAD</a:t>
          </a:r>
        </a:p>
      </dsp:txBody>
      <dsp:txXfrm>
        <a:off x="2863249" y="1956166"/>
        <a:ext cx="1768052" cy="918301"/>
      </dsp:txXfrm>
    </dsp:sp>
    <dsp:sp modelId="{F9BA9DB9-AF6E-4F92-80A2-947073E79464}">
      <dsp:nvSpPr>
        <dsp:cNvPr id="0" name=""/>
        <dsp:cNvSpPr/>
      </dsp:nvSpPr>
      <dsp:spPr>
        <a:xfrm rot="5400000">
          <a:off x="3455896" y="1210057"/>
          <a:ext cx="655187" cy="441549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3522129" y="1232135"/>
        <a:ext cx="522722" cy="264929"/>
      </dsp:txXfrm>
    </dsp:sp>
    <dsp:sp modelId="{BB41D2AA-C30F-41B8-B344-8F981F64DFEE}">
      <dsp:nvSpPr>
        <dsp:cNvPr id="0" name=""/>
        <dsp:cNvSpPr/>
      </dsp:nvSpPr>
      <dsp:spPr>
        <a:xfrm>
          <a:off x="2612565" y="0"/>
          <a:ext cx="2407575" cy="1074900"/>
        </a:xfrm>
        <a:prstGeom prst="ellipse">
          <a:avLst/>
        </a:prstGeom>
        <a:solidFill>
          <a:srgbClr val="3366FF">
            <a:alpha val="90000"/>
          </a:srgb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0000"/>
              </a:solidFill>
            </a:rPr>
            <a:t>GESTÃO</a:t>
          </a:r>
          <a:endParaRPr lang="pt-BR" sz="1400" b="1" kern="1200" dirty="0">
            <a:solidFill>
              <a:srgbClr val="000000"/>
            </a:solidFill>
          </a:endParaRPr>
        </a:p>
      </dsp:txBody>
      <dsp:txXfrm>
        <a:off x="2965146" y="157415"/>
        <a:ext cx="1702413" cy="760070"/>
      </dsp:txXfrm>
    </dsp:sp>
    <dsp:sp modelId="{E6F0A7E8-9B86-4E5C-8A3B-F7C00B005749}">
      <dsp:nvSpPr>
        <dsp:cNvPr id="0" name=""/>
        <dsp:cNvSpPr/>
      </dsp:nvSpPr>
      <dsp:spPr>
        <a:xfrm rot="12146154">
          <a:off x="5026441" y="2490967"/>
          <a:ext cx="531676" cy="37647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>
        <a:off x="5135109" y="2587814"/>
        <a:ext cx="418734" cy="225884"/>
      </dsp:txXfrm>
    </dsp:sp>
    <dsp:sp modelId="{EA8CB014-1C36-4D9F-890E-658259C887FE}">
      <dsp:nvSpPr>
        <dsp:cNvPr id="0" name=""/>
        <dsp:cNvSpPr/>
      </dsp:nvSpPr>
      <dsp:spPr>
        <a:xfrm>
          <a:off x="4746859" y="2880320"/>
          <a:ext cx="3030004" cy="1026875"/>
        </a:xfrm>
        <a:prstGeom prst="ellipse">
          <a:avLst/>
        </a:prstGeom>
        <a:solidFill>
          <a:srgbClr val="FF0000">
            <a:alpha val="76667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0000"/>
              </a:solidFill>
            </a:rPr>
            <a:t>TECNOLOGIAS</a:t>
          </a:r>
          <a:endParaRPr lang="pt-BR" sz="1400" b="1" kern="1200" dirty="0">
            <a:solidFill>
              <a:srgbClr val="000000"/>
            </a:solidFill>
          </a:endParaRPr>
        </a:p>
      </dsp:txBody>
      <dsp:txXfrm>
        <a:off x="5190593" y="3030702"/>
        <a:ext cx="2142536" cy="726111"/>
      </dsp:txXfrm>
    </dsp:sp>
    <dsp:sp modelId="{2F2ACCC4-FD6C-4974-812C-088ECD3AA588}">
      <dsp:nvSpPr>
        <dsp:cNvPr id="0" name=""/>
        <dsp:cNvSpPr/>
      </dsp:nvSpPr>
      <dsp:spPr>
        <a:xfrm rot="20319080">
          <a:off x="1934409" y="2444915"/>
          <a:ext cx="529684" cy="322763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10800000">
        <a:off x="1937731" y="2527093"/>
        <a:ext cx="432855" cy="193657"/>
      </dsp:txXfrm>
    </dsp:sp>
    <dsp:sp modelId="{1FC192E7-9BD3-428D-9D58-2FB30327D686}">
      <dsp:nvSpPr>
        <dsp:cNvPr id="0" name=""/>
        <dsp:cNvSpPr/>
      </dsp:nvSpPr>
      <dsp:spPr>
        <a:xfrm>
          <a:off x="0" y="2733772"/>
          <a:ext cx="2465379" cy="1298675"/>
        </a:xfrm>
        <a:prstGeom prst="ellipse">
          <a:avLst/>
        </a:prstGeom>
        <a:solidFill>
          <a:srgbClr val="008000">
            <a:alpha val="63333"/>
          </a:srgb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0000"/>
              </a:solidFill>
            </a:rPr>
            <a:t>PEDAGOGIA/APRENDIZAGEM</a:t>
          </a:r>
          <a:endParaRPr lang="pt-BR" sz="1200" b="1" kern="1200" dirty="0"/>
        </a:p>
      </dsp:txBody>
      <dsp:txXfrm>
        <a:off x="361046" y="2923959"/>
        <a:ext cx="1743287" cy="918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121B0867-3870-4E84-BEE7-A0CEFB7B239C}" type="datetimeFigureOut">
              <a:rPr lang="en-US" altLang="pt-BR"/>
              <a:pPr/>
              <a:t>10/6/2016</a:t>
            </a:fld>
            <a:endParaRPr lang="en-US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5802190C-4347-469D-9374-3CDA8576EA6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07022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78E9584C-A82E-4E4E-86E0-C1E0DE1967BB}" type="datetimeFigureOut">
              <a:rPr lang="pt-BR" altLang="pt-BR"/>
              <a:pPr/>
              <a:t>06/10/2016</a:t>
            </a:fld>
            <a:endParaRPr lang="pt-BR" alt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altLang="pt-BR" smtClean="0"/>
              <a:t>Clique para editar estilos de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A12F4AE7-BC47-4A17-9EBA-C337B07F4A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4144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altLang="pt-BR" smtClean="0"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9EC729A-9807-48A4-BA17-2AC1A1366270}" type="slidenum">
              <a:rPr lang="pt-BR" altLang="pt-BR" sz="1200">
                <a:latin typeface="Calibri" pitchFamily="34" charset="0"/>
              </a:rPr>
              <a:pPr eaLnBrk="1" hangingPunct="1"/>
              <a:t>1</a:t>
            </a:fld>
            <a:endParaRPr lang="pt-BR" alt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altLang="pt-BR" smtClean="0">
                <a:ea typeface="ＭＳ Ｐゴシック" pitchFamily="34" charset="-128"/>
              </a:rPr>
              <a:t>Dica: adicione suas próprias anotações do orador aqui.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5A509A2-165F-419F-853D-70DB1DDBB0D3}" type="slidenum">
              <a:rPr lang="pt-BR" altLang="pt-BR" sz="1200">
                <a:latin typeface="Calibri" pitchFamily="34" charset="0"/>
              </a:rPr>
              <a:pPr eaLnBrk="1" hangingPunct="1"/>
              <a:t>15</a:t>
            </a:fld>
            <a:endParaRPr lang="pt-BR" alt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altLang="pt-BR" smtClean="0">
                <a:ea typeface="ＭＳ Ｐゴシック" pitchFamily="34" charset="-128"/>
              </a:rPr>
              <a:t>Dica: adicione suas próprias anotações do orador aqui.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2E7A7CC-1E8B-4F96-B435-C4A5B6FF5DE4}" type="slidenum">
              <a:rPr lang="pt-BR" altLang="pt-BR" sz="1200">
                <a:latin typeface="Calibri" pitchFamily="34" charset="0"/>
              </a:rPr>
              <a:pPr eaLnBrk="1" hangingPunct="1"/>
              <a:t>16</a:t>
            </a:fld>
            <a:endParaRPr lang="pt-BR" alt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Shap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 latinLnBrk="0">
              <a:defRPr lang="pt-BR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2" name="Shap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 latinLnBrk="0">
              <a:buNone/>
              <a:defRPr lang="pt-BR"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6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7CE90-0D10-45D4-8CA3-D746C8FE8482}" type="datetimeFigureOut">
              <a:rPr lang="pt-BR" altLang="pt-BR"/>
              <a:pPr/>
              <a:t>06/10/2016</a:t>
            </a:fld>
            <a:endParaRPr lang="pt-BR" altLang="pt-BR"/>
          </a:p>
        </p:txBody>
      </p:sp>
      <p:sp>
        <p:nvSpPr>
          <p:cNvPr id="7" name="Shap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hap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5525F-AB06-485E-A108-F8CE169413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956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3E387D-3A08-4293-8511-7291073C8968}" type="datetimeFigureOut">
              <a:rPr lang="pt-BR" altLang="pt-BR"/>
              <a:pPr/>
              <a:t>06/10/2016</a:t>
            </a:fld>
            <a:endParaRPr lang="pt-BR" alt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E46EB-382C-427D-8157-18BE864E1E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630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FE5107-5399-43AF-BCAB-945509CA8C73}" type="datetimeFigureOut">
              <a:rPr lang="pt-BR" altLang="pt-BR"/>
              <a:pPr/>
              <a:t>06/10/2016</a:t>
            </a:fld>
            <a:endParaRPr lang="pt-BR" alt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F4108-5696-40C7-A837-A77EBE4B61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339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3F0834-1E5A-4B75-AFAF-0FBD16326F40}" type="datetimeFigureOut">
              <a:rPr lang="pt-BR" altLang="pt-BR"/>
              <a:pPr/>
              <a:t>06/10/2016</a:t>
            </a:fld>
            <a:endParaRPr lang="pt-BR" alt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A51C3-4197-48F3-9EE4-50F70DD4A3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223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 latinLnBrk="0">
              <a:lnSpc>
                <a:spcPts val="4500"/>
              </a:lnSpc>
              <a:buNone/>
              <a:defRPr lang="pt-BR" sz="4000" b="1" cap="all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 latinLnBrk="0">
              <a:lnSpc>
                <a:spcPts val="2300"/>
              </a:lnSpc>
              <a:spcBef>
                <a:spcPts val="0"/>
              </a:spcBef>
              <a:buNone/>
              <a:defRPr lang="pt-BR"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47ABD-DA60-4713-9B2E-BC990C23E833}" type="datetimeFigureOut">
              <a:rPr lang="pt-BR" altLang="pt-BR"/>
              <a:pPr/>
              <a:t>06/10/2016</a:t>
            </a:fld>
            <a:endParaRPr lang="pt-BR" altLang="pt-BR"/>
          </a:p>
        </p:txBody>
      </p:sp>
      <p:sp>
        <p:nvSpPr>
          <p:cNvPr id="9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0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3BA39-4BF5-443F-A11D-2E578E7DD2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2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o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e 8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5400" dir="5400000" algn="tl" rotWithShape="0">
              <a:srgbClr val="AFA58D">
                <a:alpha val="8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033463" y="0"/>
            <a:ext cx="813117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 latinLnBrk="0">
              <a:defRPr lang="pt-BR" sz="2800"/>
            </a:lvl1pPr>
            <a:lvl2pPr>
              <a:defRPr lang="pt-BR" sz="2400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 latinLnBrk="0">
              <a:defRPr lang="pt-BR" sz="2800"/>
            </a:lvl1pPr>
            <a:lvl2pPr>
              <a:defRPr lang="pt-BR" sz="2400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391EDD-6CB6-43DC-A3D0-AE2EB9ABECFF}" type="datetimeFigureOut">
              <a:rPr lang="pt-BR" altLang="pt-BR"/>
              <a:pPr/>
              <a:t>06/10/2016</a:t>
            </a:fld>
            <a:endParaRPr lang="pt-BR" altLang="pt-BR"/>
          </a:p>
        </p:txBody>
      </p:sp>
      <p:sp>
        <p:nvSpPr>
          <p:cNvPr id="10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1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54DA3-6CB6-4FF1-B4EB-59F76ACE4F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554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 latinLnBrk="0">
              <a:defRPr lang="pt-BR" sz="4500" b="1" cap="none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 latinLnBrk="0">
              <a:lnSpc>
                <a:spcPct val="100000"/>
              </a:lnSpc>
              <a:spcBef>
                <a:spcPts val="100"/>
              </a:spcBef>
              <a:buNone/>
              <a:defRPr lang="pt-BR" sz="1900" b="0">
                <a:solidFill>
                  <a:schemeClr val="tx1"/>
                </a:solidFill>
              </a:defRPr>
            </a:lvl1pPr>
            <a:lvl2pPr>
              <a:buNone/>
              <a:defRPr lang="pt-BR" sz="2000" b="1"/>
            </a:lvl2pPr>
            <a:lvl3pPr>
              <a:buNone/>
              <a:defRPr lang="pt-BR" sz="1800" b="1"/>
            </a:lvl3pPr>
            <a:lvl4pPr>
              <a:buNone/>
              <a:defRPr lang="pt-BR" sz="1600" b="1"/>
            </a:lvl4pPr>
            <a:lvl5pPr>
              <a:buNone/>
              <a:defRPr lang="pt-BR"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 latinLnBrk="0">
              <a:lnSpc>
                <a:spcPct val="100000"/>
              </a:lnSpc>
              <a:spcBef>
                <a:spcPts val="100"/>
              </a:spcBef>
              <a:buNone/>
              <a:defRPr lang="pt-BR" sz="1900" b="0">
                <a:solidFill>
                  <a:schemeClr val="tx1"/>
                </a:solidFill>
              </a:defRPr>
            </a:lvl1pPr>
            <a:lvl2pPr>
              <a:buNone/>
              <a:defRPr lang="pt-BR" sz="2000" b="1"/>
            </a:lvl2pPr>
            <a:lvl3pPr>
              <a:buNone/>
              <a:defRPr lang="pt-BR" sz="1800" b="1"/>
            </a:lvl3pPr>
            <a:lvl4pPr>
              <a:buNone/>
              <a:defRPr lang="pt-BR" sz="1600" b="1"/>
            </a:lvl4pPr>
            <a:lvl5pPr>
              <a:buNone/>
              <a:defRPr lang="pt-BR"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Shap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 latinLnBrk="0">
              <a:lnSpc>
                <a:spcPct val="100000"/>
              </a:lnSpc>
              <a:spcBef>
                <a:spcPts val="700"/>
              </a:spcBef>
              <a:defRPr lang="pt-BR" sz="2400"/>
            </a:lvl1pPr>
            <a:lvl2pPr>
              <a:lnSpc>
                <a:spcPct val="100000"/>
              </a:lnSpc>
              <a:spcBef>
                <a:spcPts val="700"/>
              </a:spcBef>
              <a:defRPr lang="pt-BR" sz="2000"/>
            </a:lvl2pPr>
            <a:lvl3pPr>
              <a:lnSpc>
                <a:spcPct val="100000"/>
              </a:lnSpc>
              <a:spcBef>
                <a:spcPts val="700"/>
              </a:spcBef>
              <a:defRPr lang="pt-BR" sz="1800"/>
            </a:lvl3pPr>
            <a:lvl4pPr>
              <a:lnSpc>
                <a:spcPct val="100000"/>
              </a:lnSpc>
              <a:spcBef>
                <a:spcPts val="700"/>
              </a:spcBef>
              <a:defRPr lang="pt-BR" sz="1600"/>
            </a:lvl4pPr>
            <a:lvl5pPr>
              <a:lnSpc>
                <a:spcPct val="100000"/>
              </a:lnSpc>
              <a:spcBef>
                <a:spcPts val="700"/>
              </a:spcBef>
              <a:defRPr lang="pt-BR"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 latinLnBrk="0">
              <a:lnSpc>
                <a:spcPct val="100000"/>
              </a:lnSpc>
              <a:spcBef>
                <a:spcPts val="700"/>
              </a:spcBef>
              <a:defRPr lang="pt-BR" sz="2400"/>
            </a:lvl1pPr>
            <a:lvl2pPr>
              <a:lnSpc>
                <a:spcPct val="100000"/>
              </a:lnSpc>
              <a:spcBef>
                <a:spcPts val="700"/>
              </a:spcBef>
              <a:defRPr lang="pt-BR" sz="2000"/>
            </a:lvl2pPr>
            <a:lvl3pPr>
              <a:lnSpc>
                <a:spcPct val="100000"/>
              </a:lnSpc>
              <a:spcBef>
                <a:spcPts val="700"/>
              </a:spcBef>
              <a:defRPr lang="pt-BR" sz="1800"/>
            </a:lvl3pPr>
            <a:lvl4pPr>
              <a:lnSpc>
                <a:spcPct val="100000"/>
              </a:lnSpc>
              <a:spcBef>
                <a:spcPts val="700"/>
              </a:spcBef>
              <a:defRPr lang="pt-BR" sz="1600"/>
            </a:lvl4pPr>
            <a:lvl5pPr>
              <a:lnSpc>
                <a:spcPct val="100000"/>
              </a:lnSpc>
              <a:spcBef>
                <a:spcPts val="700"/>
              </a:spcBef>
              <a:defRPr lang="pt-BR"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FA3142-5BB9-4EF5-BD81-7E5CBE0ACBA5}" type="datetimeFigureOut">
              <a:rPr lang="pt-BR" altLang="pt-BR"/>
              <a:pPr/>
              <a:t>06/10/2016</a:t>
            </a:fld>
            <a:endParaRPr lang="pt-BR" altLang="pt-BR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7C1B7-9A75-450B-9E07-66C28EC555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60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54CB48-194C-45D6-84B8-5E3721B7F6A8}" type="datetimeFigureOut">
              <a:rPr lang="pt-BR" altLang="pt-BR"/>
              <a:pPr/>
              <a:t>06/10/2016</a:t>
            </a:fld>
            <a:endParaRPr lang="pt-BR" altLang="pt-BR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F5B10-5BD8-4640-A7F0-27DA175BEF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437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F21C50-1A66-48E9-8E41-5E12E1F9FFD6}" type="datetimeFigureOut">
              <a:rPr lang="pt-BR" altLang="pt-BR"/>
              <a:pPr/>
              <a:t>06/10/2016</a:t>
            </a:fld>
            <a:endParaRPr lang="pt-BR" altLang="pt-BR"/>
          </a:p>
        </p:txBody>
      </p:sp>
      <p:sp>
        <p:nvSpPr>
          <p:cNvPr id="5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6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A7A22-D950-48C3-A3C6-04651012B3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812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 latinLnBrk="0">
              <a:lnSpc>
                <a:spcPts val="2000"/>
              </a:lnSpc>
              <a:buNone/>
              <a:defRPr lang="pt-BR" sz="2200" b="1" cap="all" baseline="0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 latinLnBrk="0">
              <a:lnSpc>
                <a:spcPct val="100000"/>
              </a:lnSpc>
              <a:spcBef>
                <a:spcPts val="0"/>
              </a:spcBef>
              <a:buNone/>
              <a:defRPr lang="pt-BR" sz="1400"/>
            </a:lvl1pPr>
            <a:lvl2pPr>
              <a:buNone/>
              <a:defRPr lang="pt-BR" sz="1200"/>
            </a:lvl2pPr>
            <a:lvl3pPr>
              <a:buNone/>
              <a:defRPr lang="pt-BR" sz="1000"/>
            </a:lvl3pPr>
            <a:lvl4pPr>
              <a:buNone/>
              <a:defRPr lang="pt-BR" sz="900"/>
            </a:lvl4pPr>
            <a:lvl5pPr>
              <a:buNone/>
              <a:defRPr lang="pt-BR"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 latinLnBrk="0">
              <a:defRPr lang="pt-BR" sz="3200"/>
            </a:lvl1pPr>
            <a:lvl2pPr>
              <a:defRPr lang="pt-BR" sz="2800"/>
            </a:lvl2pPr>
            <a:lvl3pPr>
              <a:defRPr lang="pt-BR" sz="2400"/>
            </a:lvl3pPr>
            <a:lvl4pPr>
              <a:defRPr lang="pt-BR" sz="2000"/>
            </a:lvl4pPr>
            <a:lvl5pPr>
              <a:defRPr lang="pt-BR"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51ED-6EAD-4FCF-B1F2-F2CAE4FE9826}" type="datetimeFigureOut">
              <a:rPr lang="pt-BR" altLang="pt-BR"/>
              <a:pPr/>
              <a:t>06/10/2016</a:t>
            </a:fld>
            <a:endParaRPr lang="pt-BR" altLang="pt-BR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CD190-CBCA-4011-8066-45C9F9975C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253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pt-BR" sz="3200">
              <a:latin typeface="+mn-lt"/>
              <a:ea typeface="+mn-ea"/>
            </a:endParaRPr>
          </a:p>
        </p:txBody>
      </p:sp>
      <p:sp>
        <p:nvSpPr>
          <p:cNvPr id="6" name="Flowchart: Process 8"/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9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lowchart: Process 9"/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 latinLnBrk="0">
              <a:buNone/>
              <a:defRPr lang="pt-BR" sz="2100" b="1"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 latinLnBrk="0">
              <a:buNone/>
              <a:defRPr lang="pt-BR"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 latinLnBrk="0">
              <a:lnSpc>
                <a:spcPts val="1600"/>
              </a:lnSpc>
              <a:spcBef>
                <a:spcPts val="0"/>
              </a:spcBef>
              <a:buNone/>
              <a:defRPr lang="pt-BR" sz="1400">
                <a:solidFill>
                  <a:srgbClr val="777777"/>
                </a:solidFill>
              </a:defRPr>
            </a:lvl1pPr>
            <a:lvl2pPr>
              <a:defRPr lang="pt-BR" sz="1200"/>
            </a:lvl2pPr>
            <a:lvl3pPr>
              <a:defRPr lang="pt-BR" sz="1000"/>
            </a:lvl3pPr>
            <a:lvl4pPr>
              <a:defRPr lang="pt-BR" sz="900"/>
            </a:lvl4pPr>
            <a:lvl5pPr>
              <a:defRPr lang="pt-BR"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8DCD9F-1B55-4FCC-AA5E-8106C41E2E1E}" type="datetimeFigureOut">
              <a:rPr lang="pt-BR" altLang="pt-BR"/>
              <a:pPr/>
              <a:t>06/10/2016</a:t>
            </a:fld>
            <a:endParaRPr lang="pt-BR" altLang="pt-BR"/>
          </a:p>
        </p:txBody>
      </p:sp>
      <p:sp>
        <p:nvSpPr>
          <p:cNvPr id="9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0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AB5C0-0236-4BD6-969E-FCCAEE9FE6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617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5400" dir="5400000" algn="tl" rotWithShape="0">
              <a:srgbClr val="AFA58D">
                <a:alpha val="8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ctangl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altLang="pt-BR" smtClean="0"/>
              <a:t>Clique para editar estilo de títulos Mestre</a:t>
            </a:r>
          </a:p>
        </p:txBody>
      </p:sp>
      <p:sp>
        <p:nvSpPr>
          <p:cNvPr id="1033" name="Rectangle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estilos de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  <a:p>
            <a:pPr lvl="4"/>
            <a:r>
              <a:rPr lang="pt-BR" altLang="pt-BR" smtClean="0"/>
              <a:t>Sexto nível</a:t>
            </a:r>
          </a:p>
          <a:p>
            <a:pPr lvl="4"/>
            <a:r>
              <a:rPr lang="pt-BR" altLang="pt-BR" smtClean="0"/>
              <a:t>Sétimo nível</a:t>
            </a:r>
          </a:p>
          <a:p>
            <a:pPr lvl="4"/>
            <a:r>
              <a:rPr lang="pt-BR" altLang="pt-BR" smtClean="0"/>
              <a:t>Oitavo nível</a:t>
            </a:r>
          </a:p>
          <a:p>
            <a:pPr lvl="4"/>
            <a:r>
              <a:rPr lang="pt-BR" altLang="pt-BR" smtClean="0"/>
              <a:t>Nono nível</a:t>
            </a:r>
          </a:p>
        </p:txBody>
      </p:sp>
      <p:sp>
        <p:nvSpPr>
          <p:cNvPr id="24" name="Rectangl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5A788"/>
                </a:solidFill>
                <a:latin typeface="Gill Sans MT" charset="0"/>
                <a:cs typeface="Arial" pitchFamily="34" charset="0"/>
              </a:defRPr>
            </a:lvl1pPr>
          </a:lstStyle>
          <a:p>
            <a:fld id="{B3522D0D-A341-4631-A4CC-875BC781F3A8}" type="datetimeFigureOut">
              <a:rPr lang="pt-BR" altLang="pt-BR"/>
              <a:pPr/>
              <a:t>06/10/2016</a:t>
            </a:fld>
            <a:endParaRPr lang="pt-BR" altLang="pt-BR">
              <a:solidFill>
                <a:srgbClr val="AAA393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fontAlgn="auto" latinLnBrk="0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bg2">
                    <a:shade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2" name="Rectangl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Gill Sans MT" charset="0"/>
                <a:cs typeface="Arial" pitchFamily="34" charset="0"/>
              </a:defRPr>
            </a:lvl1pPr>
          </a:lstStyle>
          <a:p>
            <a:fld id="{8B95F1AB-1B1B-4992-B8EC-B045FBE4C719}" type="slidenum">
              <a:rPr lang="pt-BR" altLang="pt-BR"/>
              <a:pPr/>
              <a:t>‹nº›</a:t>
            </a:fld>
            <a:endParaRPr lang="pt-BR" altLang="pt-BR">
              <a:solidFill>
                <a:srgbClr val="AAA393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pt-BR" sz="44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572314"/>
          </a:solidFill>
          <a:latin typeface="Gill Sans MT" charset="0"/>
          <a:ea typeface="ＭＳ Ｐゴシック" charset="0"/>
        </a:defRPr>
      </a:lvl9pPr>
      <a:extLst/>
    </p:titleStyle>
    <p:bodyStyle>
      <a:lvl1pPr marL="365125" indent="-282575" algn="l" rtl="0" eaLnBrk="0" fontAlgn="base" hangingPunct="0">
        <a:lnSpc>
          <a:spcPts val="3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lang="pt-BR"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36538" algn="l" rtl="0" eaLnBrk="0" fontAlgn="base" hangingPunct="0">
        <a:lnSpc>
          <a:spcPts val="3000"/>
        </a:lnSpc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lang="pt-BR"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85825" indent="-228600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lang="pt-BR"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lang="pt-BR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lang="pt-BR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rcos.dalmau@ufsc.b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87450" y="1557338"/>
            <a:ext cx="7705725" cy="1471612"/>
          </a:xfrm>
        </p:spPr>
        <p:txBody>
          <a:bodyPr>
            <a:noAutofit/>
          </a:bodyPr>
          <a:lstStyle/>
          <a:p>
            <a:pPr algn="ctr"/>
            <a:r>
              <a:rPr lang="en-US" altLang="pt-BR" sz="3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Mesa redonda</a:t>
            </a:r>
            <a:br>
              <a:rPr lang="en-US" altLang="pt-BR" sz="3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en-US" altLang="pt-BR" sz="3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en-US" altLang="pt-BR" sz="3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en-US" altLang="pt-BR" sz="38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 componente da pesquisa em EAD: estado atual e perspectivas de futuro.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6013" y="4005263"/>
            <a:ext cx="78486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Prof. Marcos </a:t>
            </a:r>
            <a:r>
              <a:rPr lang="en-US" sz="2400" b="1" dirty="0" err="1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Dalmau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, Dr.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rPr>
              <a:t>SEAD/UFSC</a:t>
            </a:r>
          </a:p>
        </p:txBody>
      </p:sp>
      <p:pic>
        <p:nvPicPr>
          <p:cNvPr id="1536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165850"/>
            <a:ext cx="79200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956550" cy="561975"/>
          </a:xfrm>
        </p:spPr>
        <p:txBody>
          <a:bodyPr>
            <a:noAutofit/>
          </a:bodyPr>
          <a:lstStyle/>
          <a:p>
            <a:r>
              <a:rPr lang="en-US" altLang="pt-BR" sz="33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 realidade da pesquisa científica hoje…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8888" y="981075"/>
            <a:ext cx="7561262" cy="5632450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573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A pesquisa realizada na graduação: o fator PIBIC;</a:t>
            </a:r>
          </a:p>
          <a:p>
            <a:pPr eaLnBrk="1" hangingPunct="1">
              <a:buFontTx/>
              <a:buChar char="-"/>
            </a:pPr>
            <a:endParaRPr lang="en-US" altLang="pt-BR">
              <a:latin typeface="Gill Sans MT" charset="0"/>
            </a:endParaRPr>
          </a:p>
          <a:p>
            <a:pPr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A pesquisa realizada na pós-graduação: o fator bolsa CAPES ou CNPq;</a:t>
            </a:r>
          </a:p>
          <a:p>
            <a:pPr eaLnBrk="1" hangingPunct="1">
              <a:buFontTx/>
              <a:buChar char="-"/>
            </a:pPr>
            <a:endParaRPr lang="en-US" altLang="pt-BR">
              <a:latin typeface="Gill Sans MT" charset="0"/>
            </a:endParaRPr>
          </a:p>
          <a:p>
            <a:pPr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A pesquisa realizada nas instituições de ensino públicas: o estímulo necessário para:</a:t>
            </a:r>
          </a:p>
          <a:p>
            <a:pPr lvl="3"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Divulgação das oportunidades;</a:t>
            </a:r>
          </a:p>
          <a:p>
            <a:pPr lvl="3"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Apoio institucional para a realização das mesmas;</a:t>
            </a:r>
          </a:p>
          <a:p>
            <a:pPr lvl="3"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Promoção dos resultados;</a:t>
            </a:r>
          </a:p>
          <a:p>
            <a:pPr lvl="3"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Prestação de contas, quando financiadas.</a:t>
            </a:r>
          </a:p>
          <a:p>
            <a:pPr lvl="3" eaLnBrk="1" hangingPunct="1">
              <a:buFontTx/>
              <a:buChar char="-"/>
            </a:pPr>
            <a:endParaRPr lang="en-US" altLang="pt-BR">
              <a:latin typeface="Gill Sans MT" charset="0"/>
            </a:endParaRPr>
          </a:p>
          <a:p>
            <a:pPr eaLnBrk="1" hangingPunct="1">
              <a:buFontTx/>
              <a:buChar char="-"/>
            </a:pPr>
            <a:endParaRPr lang="en-US" altLang="pt-BR">
              <a:latin typeface="Gill Sans MT" charset="0"/>
            </a:endParaRPr>
          </a:p>
          <a:p>
            <a:pPr eaLnBrk="1" hangingPunct="1">
              <a:buFontTx/>
              <a:buChar char="-"/>
            </a:pPr>
            <a:endParaRPr lang="en-US" altLang="pt-BR">
              <a:latin typeface="Gill Sans MT" charset="0"/>
            </a:endParaRPr>
          </a:p>
        </p:txBody>
      </p:sp>
      <p:pic>
        <p:nvPicPr>
          <p:cNvPr id="2560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165850"/>
            <a:ext cx="79200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7956550" cy="720725"/>
          </a:xfrm>
        </p:spPr>
        <p:txBody>
          <a:bodyPr>
            <a:noAutofit/>
          </a:bodyPr>
          <a:lstStyle/>
          <a:p>
            <a:r>
              <a:rPr lang="en-US" altLang="pt-BR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 que tem sido feito para minimizar isso?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7450" y="836613"/>
            <a:ext cx="7848600" cy="6108700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01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145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71750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950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6150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3350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Busca por recursos $ públicos em diversas possibilidades;</a:t>
            </a:r>
          </a:p>
          <a:p>
            <a:pPr lvl="2" eaLnBrk="1" hangingPunct="1">
              <a:buFontTx/>
              <a:buChar char="-"/>
            </a:pPr>
            <a:r>
              <a:rPr lang="en-US" altLang="pt-BR" sz="2300">
                <a:solidFill>
                  <a:srgbClr val="FF0000"/>
                </a:solidFill>
                <a:latin typeface="Gill Sans MT" charset="0"/>
              </a:rPr>
              <a:t>Problemas:</a:t>
            </a:r>
            <a:r>
              <a:rPr lang="en-US" altLang="pt-BR" sz="2300">
                <a:latin typeface="Gill Sans MT" charset="0"/>
              </a:rPr>
              <a:t> </a:t>
            </a:r>
          </a:p>
          <a:p>
            <a:pPr lvl="4"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Falta de recursos públicos em geral;</a:t>
            </a:r>
          </a:p>
          <a:p>
            <a:pPr lvl="4"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A inexistência de uma cultura referente a relação pesquisa/produtividade (salvo exceções).</a:t>
            </a:r>
          </a:p>
          <a:p>
            <a:pPr lvl="4" eaLnBrk="1" hangingPunct="1"/>
            <a:endParaRPr lang="en-US" altLang="pt-BR" sz="2300">
              <a:latin typeface="Gill Sans MT" charset="0"/>
            </a:endParaRPr>
          </a:p>
          <a:p>
            <a:pPr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Trabalho de aproximação das instituições de pesquisa com as empresas privadas para trabalhos contextualizados e customizados;</a:t>
            </a:r>
          </a:p>
          <a:p>
            <a:pPr lvl="2" eaLnBrk="1" hangingPunct="1">
              <a:buFontTx/>
              <a:buChar char="-"/>
            </a:pPr>
            <a:r>
              <a:rPr lang="en-US" altLang="pt-BR" sz="2300">
                <a:solidFill>
                  <a:srgbClr val="FF0000"/>
                </a:solidFill>
                <a:latin typeface="Gill Sans MT" charset="0"/>
              </a:rPr>
              <a:t>Problemas:</a:t>
            </a:r>
          </a:p>
          <a:p>
            <a:pPr lvl="4"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Crise $;</a:t>
            </a:r>
          </a:p>
          <a:p>
            <a:pPr lvl="4"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Ideologia;</a:t>
            </a:r>
          </a:p>
          <a:p>
            <a:pPr lvl="4"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A grande maioria das empresas (micro) não tem a cultura da pesquisa;</a:t>
            </a:r>
          </a:p>
          <a:p>
            <a:pPr lvl="4"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A necessidade de resultados imediatos.</a:t>
            </a:r>
          </a:p>
          <a:p>
            <a:pPr eaLnBrk="1" hangingPunct="1">
              <a:buFontTx/>
              <a:buChar char="-"/>
            </a:pPr>
            <a:endParaRPr lang="en-US" altLang="pt-BR" sz="2300">
              <a:latin typeface="Gill Sans MT" charset="0"/>
            </a:endParaRPr>
          </a:p>
        </p:txBody>
      </p:sp>
      <p:pic>
        <p:nvPicPr>
          <p:cNvPr id="2662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165850"/>
            <a:ext cx="79200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956550" cy="719137"/>
          </a:xfrm>
        </p:spPr>
        <p:txBody>
          <a:bodyPr>
            <a:noAutofit/>
          </a:bodyPr>
          <a:lstStyle/>
          <a:p>
            <a:r>
              <a:rPr lang="en-US" altLang="pt-BR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 que tem sido feito para minimizar isso?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8888" y="908050"/>
            <a:ext cx="7777162" cy="6110288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01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145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71750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950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6150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3350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Parcerias institucionais nacionais e internacionais;</a:t>
            </a:r>
          </a:p>
          <a:p>
            <a:pPr lvl="2" eaLnBrk="1" hangingPunct="1">
              <a:buFontTx/>
              <a:buChar char="-"/>
            </a:pPr>
            <a:r>
              <a:rPr lang="en-US" altLang="pt-BR" sz="2300">
                <a:solidFill>
                  <a:srgbClr val="FF0000"/>
                </a:solidFill>
                <a:latin typeface="Gill Sans MT" charset="0"/>
              </a:rPr>
              <a:t>Problemas:</a:t>
            </a:r>
            <a:r>
              <a:rPr lang="en-US" altLang="pt-BR" sz="2300">
                <a:latin typeface="Gill Sans MT" charset="0"/>
              </a:rPr>
              <a:t> </a:t>
            </a:r>
          </a:p>
          <a:p>
            <a:pPr lvl="4"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Necessidade de rede de contatos;</a:t>
            </a:r>
          </a:p>
          <a:p>
            <a:pPr lvl="4"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Alocação de recursos para as instituições dependendo da natureza e escopo do projeto.</a:t>
            </a:r>
          </a:p>
          <a:p>
            <a:pPr lvl="4" eaLnBrk="1" hangingPunct="1"/>
            <a:endParaRPr lang="en-US" altLang="pt-BR" sz="2300">
              <a:latin typeface="Gill Sans MT" charset="0"/>
            </a:endParaRPr>
          </a:p>
          <a:p>
            <a:pPr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Desenvolvimento próprio de pesquisas absorvendo os custos – MAIS COMUM;</a:t>
            </a:r>
          </a:p>
          <a:p>
            <a:pPr lvl="2" eaLnBrk="1" hangingPunct="1">
              <a:buFontTx/>
              <a:buChar char="-"/>
            </a:pPr>
            <a:r>
              <a:rPr lang="en-US" altLang="pt-BR" sz="2300">
                <a:solidFill>
                  <a:srgbClr val="FF0000"/>
                </a:solidFill>
                <a:latin typeface="Gill Sans MT" charset="0"/>
              </a:rPr>
              <a:t>Problemas: </a:t>
            </a:r>
          </a:p>
          <a:p>
            <a:pPr lvl="4"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Abrangência menor;</a:t>
            </a:r>
          </a:p>
          <a:p>
            <a:pPr lvl="4"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Dificuldades de tramitação interna;</a:t>
            </a:r>
          </a:p>
          <a:p>
            <a:pPr lvl="4"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Dificuldades de expor os resultados;</a:t>
            </a:r>
          </a:p>
          <a:p>
            <a:pPr lvl="4"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Desmotivação e dificuldades para se contar com mais pequisadores.</a:t>
            </a:r>
          </a:p>
          <a:p>
            <a:pPr lvl="4" eaLnBrk="1" hangingPunct="1">
              <a:buFontTx/>
              <a:buChar char="-"/>
            </a:pPr>
            <a:endParaRPr lang="en-US" altLang="pt-BR" sz="2300">
              <a:latin typeface="Gill Sans MT" charset="0"/>
            </a:endParaRPr>
          </a:p>
          <a:p>
            <a:pPr lvl="4" eaLnBrk="1" hangingPunct="1">
              <a:buFontTx/>
              <a:buChar char="-"/>
            </a:pPr>
            <a:endParaRPr lang="en-US" altLang="pt-BR" sz="2300">
              <a:latin typeface="Gill Sans MT" charset="0"/>
            </a:endParaRPr>
          </a:p>
          <a:p>
            <a:pPr eaLnBrk="1" hangingPunct="1">
              <a:buFontTx/>
              <a:buChar char="-"/>
            </a:pPr>
            <a:endParaRPr lang="en-US" altLang="pt-BR" sz="2300">
              <a:latin typeface="Gill Sans MT" charset="0"/>
            </a:endParaRPr>
          </a:p>
        </p:txBody>
      </p:sp>
      <p:pic>
        <p:nvPicPr>
          <p:cNvPr id="2765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165850"/>
            <a:ext cx="79200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956550" cy="719137"/>
          </a:xfrm>
        </p:spPr>
        <p:txBody>
          <a:bodyPr>
            <a:noAutofit/>
          </a:bodyPr>
          <a:lstStyle/>
          <a:p>
            <a:r>
              <a:rPr lang="en-US" altLang="pt-BR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Como eu vejo o futuro em relação a pesquisa por alunos do EAD?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8888" y="1341438"/>
            <a:ext cx="7777162" cy="4892675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01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Sem as parcerias institucionais, impossível. Não existirá abertura, muito menos condições para se delinear problemas de pesquisa;</a:t>
            </a:r>
          </a:p>
          <a:p>
            <a:pPr eaLnBrk="1" hangingPunct="1">
              <a:buFontTx/>
              <a:buChar char="-"/>
            </a:pPr>
            <a:endParaRPr lang="en-US" altLang="pt-BR">
              <a:latin typeface="Gill Sans MT" charset="0"/>
            </a:endParaRPr>
          </a:p>
          <a:p>
            <a:pPr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Sem um trabalho de base no curso, mais difícil.</a:t>
            </a:r>
          </a:p>
          <a:p>
            <a:pPr lvl="2"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O que temos feito? Trabalho de sensibilização junto aos professores para trabalhar a pesquisa nas suas aulas;</a:t>
            </a:r>
          </a:p>
          <a:p>
            <a:pPr eaLnBrk="1" hangingPunct="1">
              <a:buFontTx/>
              <a:buChar char="-"/>
            </a:pPr>
            <a:endParaRPr lang="en-US" altLang="pt-BR">
              <a:latin typeface="Gill Sans MT" charset="0"/>
            </a:endParaRPr>
          </a:p>
          <a:p>
            <a:pPr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Sem a criação da cultura durante o período de graduação, mais difícil ficará para as pesquisas posteriores.</a:t>
            </a:r>
          </a:p>
          <a:p>
            <a:pPr lvl="2"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O que temos feito? Aprendizagem baseada em problemas envolvendo pesquisa;</a:t>
            </a:r>
          </a:p>
        </p:txBody>
      </p:sp>
      <p:pic>
        <p:nvPicPr>
          <p:cNvPr id="2867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165850"/>
            <a:ext cx="79200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956550" cy="719137"/>
          </a:xfrm>
        </p:spPr>
        <p:txBody>
          <a:bodyPr>
            <a:noAutofit/>
          </a:bodyPr>
          <a:lstStyle/>
          <a:p>
            <a:r>
              <a:rPr lang="en-US" altLang="pt-BR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Como eu vejo o futuro em relação a pesquisa por alunos do EAD?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8888" y="1268413"/>
            <a:ext cx="7777162" cy="6002337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01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145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71750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950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6150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3350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Sem o ensino da prática metodológica aplicada, impossível. Nem todos querem o aspecto teórico/básico.</a:t>
            </a:r>
          </a:p>
          <a:p>
            <a:pPr eaLnBrk="1" hangingPunct="1">
              <a:buFontTx/>
              <a:buChar char="-"/>
            </a:pPr>
            <a:endParaRPr lang="en-US" altLang="pt-BR">
              <a:latin typeface="Gill Sans MT" charset="0"/>
            </a:endParaRPr>
          </a:p>
          <a:p>
            <a:pPr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Sem estímulos ao trabalho com as tecnologias síncronas e assíncronas na pesquisa, impossível.</a:t>
            </a:r>
          </a:p>
          <a:p>
            <a:pPr lvl="2"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O que temos feito? Mudança na forma de ministrar aula com o uso de tecnologias dentro de sala;</a:t>
            </a:r>
          </a:p>
          <a:p>
            <a:pPr lvl="2"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Exemplificação de como fazer;</a:t>
            </a:r>
          </a:p>
          <a:p>
            <a:pPr lvl="2"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Promoção de cases de sucesso utilizando a pesquisa por intermédio de tecnologias informatizadas;</a:t>
            </a:r>
          </a:p>
          <a:p>
            <a:pPr eaLnBrk="1" hangingPunct="1"/>
            <a:endParaRPr lang="en-US" altLang="pt-BR">
              <a:latin typeface="Gill Sans MT" charset="0"/>
            </a:endParaRPr>
          </a:p>
          <a:p>
            <a:pPr eaLnBrk="1" hangingPunct="1">
              <a:buFontTx/>
              <a:buChar char="-"/>
            </a:pPr>
            <a:endParaRPr lang="en-US" altLang="pt-BR">
              <a:latin typeface="Gill Sans MT" charset="0"/>
            </a:endParaRPr>
          </a:p>
          <a:p>
            <a:pPr lvl="4" eaLnBrk="1" hangingPunct="1">
              <a:buFontTx/>
              <a:buChar char="-"/>
            </a:pPr>
            <a:endParaRPr lang="en-US" altLang="pt-BR">
              <a:latin typeface="Gill Sans MT" charset="0"/>
            </a:endParaRPr>
          </a:p>
          <a:p>
            <a:pPr lvl="4" eaLnBrk="1" hangingPunct="1">
              <a:buFontTx/>
              <a:buChar char="-"/>
            </a:pPr>
            <a:endParaRPr lang="en-US" altLang="pt-BR">
              <a:latin typeface="Gill Sans MT" charset="0"/>
            </a:endParaRPr>
          </a:p>
          <a:p>
            <a:pPr eaLnBrk="1" hangingPunct="1">
              <a:buFontTx/>
              <a:buChar char="-"/>
            </a:pPr>
            <a:endParaRPr lang="en-US" altLang="pt-BR">
              <a:latin typeface="Gill Sans MT" charset="0"/>
            </a:endParaRPr>
          </a:p>
        </p:txBody>
      </p:sp>
      <p:pic>
        <p:nvPicPr>
          <p:cNvPr id="2969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165850"/>
            <a:ext cx="79200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8888" y="2133600"/>
            <a:ext cx="7561262" cy="3784600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pt-BR"/>
              <a:t>Será necessário mais familiarização;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pt-BR"/>
          </a:p>
          <a:p>
            <a:pPr eaLnBrk="1" hangingPunct="1">
              <a:buFont typeface="Arial" pitchFamily="34" charset="0"/>
              <a:buChar char="•"/>
            </a:pPr>
            <a:r>
              <a:rPr lang="en-US" altLang="pt-BR"/>
              <a:t>Não será fácil. Estratégia do acompanhamento contínuo;</a:t>
            </a:r>
          </a:p>
          <a:p>
            <a:pPr eaLnBrk="1" hangingPunct="1"/>
            <a:endParaRPr lang="en-US" altLang="pt-BR"/>
          </a:p>
          <a:p>
            <a:pPr eaLnBrk="1" hangingPunct="1">
              <a:buFont typeface="Arial" pitchFamily="34" charset="0"/>
              <a:buChar char="•"/>
            </a:pPr>
            <a:r>
              <a:rPr lang="en-US" altLang="pt-BR"/>
              <a:t>Ensino, pesquisa e extensão podem caminhar juntos para auxiliar na busca e participação de todos os sujeitos;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pt-BR"/>
          </a:p>
          <a:p>
            <a:pPr eaLnBrk="1" hangingPunct="1">
              <a:buFont typeface="Arial" pitchFamily="34" charset="0"/>
              <a:buChar char="•"/>
            </a:pPr>
            <a:r>
              <a:rPr lang="en-US" altLang="pt-BR"/>
              <a:t>Principal estratégia: convencimento.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7956550" cy="719138"/>
          </a:xfrm>
        </p:spPr>
        <p:txBody>
          <a:bodyPr>
            <a:noAutofit/>
          </a:bodyPr>
          <a:lstStyle/>
          <a:p>
            <a:r>
              <a:rPr lang="en-US" altLang="pt-BR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 que podemos concluir?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31913" y="3284538"/>
            <a:ext cx="7499350" cy="1143000"/>
          </a:xfrm>
        </p:spPr>
        <p:txBody>
          <a:bodyPr/>
          <a:lstStyle/>
          <a:p>
            <a:pPr algn="ctr" eaLnBrk="1" hangingPunct="1"/>
            <a:r>
              <a:rPr altLang="pt-BR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Obrigado pela atenção!</a:t>
            </a:r>
            <a:br>
              <a:rPr altLang="pt-BR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altLang="pt-BR" sz="29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altLang="pt-BR" sz="29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altLang="pt-BR" sz="29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hlinkClick r:id="rId3"/>
              </a:rPr>
              <a:t>marcos.dalmau@ufsc.br</a:t>
            </a:r>
            <a:r>
              <a:rPr altLang="pt-BR" sz="29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</a:p>
        </p:txBody>
      </p:sp>
      <p:pic>
        <p:nvPicPr>
          <p:cNvPr id="3277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052513"/>
            <a:ext cx="2952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Objetivo: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331913" y="1484313"/>
            <a:ext cx="7561262" cy="4441825"/>
          </a:xfrm>
        </p:spPr>
        <p:txBody>
          <a:bodyPr/>
          <a:lstStyle/>
          <a:p>
            <a:pPr>
              <a:buFontTx/>
              <a:buChar char="-"/>
            </a:pPr>
            <a:r>
              <a:rPr altLang="pt-BR" sz="2800" smtClean="0">
                <a:ea typeface="ＭＳ Ｐゴシック" pitchFamily="34" charset="-128"/>
              </a:rPr>
              <a:t>Discutir a necessidade de aperfeiçoamento dos processos de investigação nos cursos de graduação na modalidade a distância com o uso de diferentes materiais didáticos digitais. </a:t>
            </a:r>
          </a:p>
          <a:p>
            <a:pPr>
              <a:buFontTx/>
              <a:buChar char="-"/>
            </a:pPr>
            <a:endParaRPr altLang="pt-BR" sz="2800" smtClean="0">
              <a:ea typeface="ＭＳ Ｐゴシック" pitchFamily="34" charset="-128"/>
            </a:endParaRPr>
          </a:p>
          <a:p>
            <a:pPr>
              <a:buFontTx/>
              <a:buChar char="-"/>
            </a:pPr>
            <a:r>
              <a:rPr altLang="pt-BR" sz="2800" smtClean="0">
                <a:solidFill>
                  <a:srgbClr val="FF0000"/>
                </a:solidFill>
                <a:ea typeface="ＭＳ Ｐゴシック" pitchFamily="34" charset="-128"/>
              </a:rPr>
              <a:t>Detalhe: considerarei as características de uma instituição de ensino superior pública.</a:t>
            </a:r>
          </a:p>
          <a:p>
            <a:endParaRPr lang="en-US" altLang="pt-BR" sz="2800" smtClean="0">
              <a:ea typeface="ＭＳ Ｐゴシック" pitchFamily="34" charset="-128"/>
            </a:endParaRP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165850"/>
            <a:ext cx="79200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115616" y="1556792"/>
          <a:ext cx="777686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pt-BR" sz="40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Quem é o público que pesquisa na área de EAD hoje?</a:t>
            </a:r>
          </a:p>
        </p:txBody>
      </p:sp>
      <p:pic>
        <p:nvPicPr>
          <p:cNvPr id="18435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165850"/>
            <a:ext cx="79200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115616" y="1556792"/>
          <a:ext cx="777686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7920037" cy="1143000"/>
          </a:xfrm>
        </p:spPr>
        <p:txBody>
          <a:bodyPr>
            <a:noAutofit/>
          </a:bodyPr>
          <a:lstStyle/>
          <a:p>
            <a:pPr eaLnBrk="1" hangingPunct="1"/>
            <a:r>
              <a:rPr altLang="pt-BR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Quais são os eixos mais pesquisados na EAD hoje?</a:t>
            </a:r>
          </a:p>
        </p:txBody>
      </p:sp>
      <p:pic>
        <p:nvPicPr>
          <p:cNvPr id="19459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165850"/>
            <a:ext cx="79200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56176" y="1772816"/>
            <a:ext cx="2808312" cy="2088232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608" y="1772816"/>
            <a:ext cx="2808312" cy="2088232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As duas 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“</a:t>
            </a:r>
            <a:r>
              <a:rPr lang="en-US" altLang="ja-JP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facetas" da pesquisa:</a:t>
            </a:r>
            <a:endParaRPr lang="en-US" altLang="pt-BR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923928" y="2132856"/>
            <a:ext cx="2088232" cy="104415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 err="1"/>
              <a:t>Pesquisa</a:t>
            </a:r>
            <a:endParaRPr lang="en-US" sz="2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2988" y="2133600"/>
            <a:ext cx="2808287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/>
            <a:r>
              <a:rPr lang="en-US" altLang="pt-BR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</a:rPr>
              <a:t>Ação pedagógica para cumprimento das atividades previstas para a sua formação. (empírica)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56325" y="2060575"/>
            <a:ext cx="2808288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/>
            <a:r>
              <a:rPr lang="en-US" altLang="pt-BR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</a:rPr>
              <a:t>Como ação de investigação voltada para a evolução da ciência. (científica)</a:t>
            </a:r>
          </a:p>
        </p:txBody>
      </p:sp>
      <p:sp>
        <p:nvSpPr>
          <p:cNvPr id="8" name="Down Arrow 7"/>
          <p:cNvSpPr/>
          <p:nvPr/>
        </p:nvSpPr>
        <p:spPr>
          <a:xfrm>
            <a:off x="4499992" y="3212976"/>
            <a:ext cx="1008112" cy="13384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92500" y="4365625"/>
            <a:ext cx="3095625" cy="11430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pt-BR" sz="4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charset="0"/>
              </a:rPr>
              <a:t>PROBLEMAS</a:t>
            </a:r>
          </a:p>
        </p:txBody>
      </p:sp>
      <p:pic>
        <p:nvPicPr>
          <p:cNvPr id="20489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165850"/>
            <a:ext cx="79200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956550" cy="1143000"/>
          </a:xfrm>
        </p:spPr>
        <p:txBody>
          <a:bodyPr>
            <a:noAutofit/>
          </a:bodyPr>
          <a:lstStyle/>
          <a:p>
            <a:r>
              <a:rPr lang="en-US" altLang="pt-BR" sz="33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Problemas mais comuns com a pesquisa empírica:  é correto dizer que isso acontece?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8888" y="1557338"/>
            <a:ext cx="7345362" cy="4154487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Pesquisa permanece inatingível para muitos alunos no ensino superior, em especial para os alunos da EAD;</a:t>
            </a:r>
          </a:p>
          <a:p>
            <a:pPr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Falta de experiência e de conhecimento sobre o que é uma pesquisa – Pré-conceito;</a:t>
            </a:r>
          </a:p>
          <a:p>
            <a:pPr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Distância do campus ou do local da pesquisa;</a:t>
            </a:r>
          </a:p>
          <a:p>
            <a:pPr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Dificuldades de acesso a uma bibliografia mais abrangente;</a:t>
            </a:r>
          </a:p>
          <a:p>
            <a:pPr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Falta de tempo para dedicar-se à pesquisa;</a:t>
            </a:r>
          </a:p>
          <a:p>
            <a:pPr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Falta de materiais didáticos apropriados;</a:t>
            </a:r>
          </a:p>
          <a:p>
            <a:pPr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Falta de clareza nos papéis dos demais sujeitos inerentes à estrutura do pólo de ensino.</a:t>
            </a: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165850"/>
            <a:ext cx="79200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956550" cy="719137"/>
          </a:xfrm>
        </p:spPr>
        <p:txBody>
          <a:bodyPr>
            <a:noAutofit/>
          </a:bodyPr>
          <a:lstStyle/>
          <a:p>
            <a:r>
              <a:rPr lang="en-US" altLang="pt-BR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 que tem sido feito para minimizar isso?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8888" y="908050"/>
            <a:ext cx="7777162" cy="5508625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pt-BR" sz="2200">
                <a:latin typeface="Gill Sans MT" charset="0"/>
              </a:rPr>
              <a:t>Ações explicativas de como se pode melhorar os resultados dos trabalhos com a pesquisa – quebra do empirismo? – Trabalhos contextualizados, </a:t>
            </a:r>
            <a:r>
              <a:rPr lang="en-US" altLang="pt-BR" sz="2200">
                <a:solidFill>
                  <a:srgbClr val="FF0000"/>
                </a:solidFill>
                <a:latin typeface="Gill Sans MT" charset="0"/>
              </a:rPr>
              <a:t>metodologia não é ABNT apenas</a:t>
            </a:r>
            <a:r>
              <a:rPr lang="en-US" altLang="pt-BR" sz="2200">
                <a:latin typeface="Gill Sans MT" charset="0"/>
              </a:rPr>
              <a:t>;</a:t>
            </a:r>
          </a:p>
          <a:p>
            <a:pPr eaLnBrk="1" hangingPunct="1">
              <a:buFontTx/>
              <a:buChar char="-"/>
            </a:pPr>
            <a:endParaRPr lang="en-US" altLang="pt-BR" sz="2200">
              <a:latin typeface="Gill Sans MT" charset="0"/>
            </a:endParaRPr>
          </a:p>
          <a:p>
            <a:pPr eaLnBrk="1" hangingPunct="1">
              <a:buFontTx/>
              <a:buChar char="-"/>
            </a:pPr>
            <a:r>
              <a:rPr lang="en-US" altLang="pt-BR" sz="2200">
                <a:latin typeface="Gill Sans MT" charset="0"/>
              </a:rPr>
              <a:t>Conscientização de que as tecnologias estão aí para minimizar os problemas quanto a distância e acesso aos dados e informações;</a:t>
            </a:r>
          </a:p>
          <a:p>
            <a:pPr eaLnBrk="1" hangingPunct="1">
              <a:buFontTx/>
              <a:buChar char="-"/>
            </a:pPr>
            <a:endParaRPr lang="en-US" altLang="pt-BR" sz="2200">
              <a:latin typeface="Gill Sans MT" charset="0"/>
            </a:endParaRPr>
          </a:p>
          <a:p>
            <a:pPr eaLnBrk="1" hangingPunct="1">
              <a:buFontTx/>
              <a:buChar char="-"/>
            </a:pPr>
            <a:r>
              <a:rPr lang="en-US" altLang="pt-BR" sz="2200">
                <a:latin typeface="Gill Sans MT" charset="0"/>
              </a:rPr>
              <a:t>Dificuldades com bibliografias na era que vivemos hoje? Novos estímulos e quebra do paradigma do livro impresso;</a:t>
            </a:r>
          </a:p>
          <a:p>
            <a:pPr eaLnBrk="1" hangingPunct="1">
              <a:buFontTx/>
              <a:buChar char="-"/>
            </a:pPr>
            <a:endParaRPr lang="en-US" altLang="pt-BR" sz="2200">
              <a:latin typeface="Gill Sans MT" charset="0"/>
            </a:endParaRPr>
          </a:p>
          <a:p>
            <a:pPr eaLnBrk="1" hangingPunct="1">
              <a:buFontTx/>
              <a:buChar char="-"/>
            </a:pPr>
            <a:r>
              <a:rPr lang="en-US" altLang="pt-BR" sz="2200">
                <a:latin typeface="Gill Sans MT" charset="0"/>
              </a:rPr>
              <a:t>Convencimento e sensibilização dos coordenadores de pólos e demais integrantes que eles podem ser beneficiados com os resultados da pesquisa;</a:t>
            </a:r>
          </a:p>
          <a:p>
            <a:pPr eaLnBrk="1" hangingPunct="1">
              <a:buFontTx/>
              <a:buChar char="-"/>
            </a:pPr>
            <a:endParaRPr lang="en-US" altLang="pt-BR" sz="2200">
              <a:latin typeface="Gill Sans MT" charset="0"/>
            </a:endParaRPr>
          </a:p>
          <a:p>
            <a:pPr eaLnBrk="1" hangingPunct="1">
              <a:buFontTx/>
              <a:buChar char="-"/>
            </a:pPr>
            <a:endParaRPr lang="en-US" altLang="pt-BR" sz="2200">
              <a:latin typeface="Gill Sans MT" charset="0"/>
            </a:endParaRPr>
          </a:p>
        </p:txBody>
      </p:sp>
      <p:pic>
        <p:nvPicPr>
          <p:cNvPr id="2253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165850"/>
            <a:ext cx="79200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956550" cy="719137"/>
          </a:xfrm>
        </p:spPr>
        <p:txBody>
          <a:bodyPr>
            <a:noAutofit/>
          </a:bodyPr>
          <a:lstStyle/>
          <a:p>
            <a:r>
              <a:rPr lang="en-US" altLang="pt-BR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Outras ações…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8888" y="1196975"/>
            <a:ext cx="7777162" cy="4692650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Interligação entre a pesquisa científica e os problemas vivenciados pela sociedade em geral;</a:t>
            </a:r>
          </a:p>
          <a:p>
            <a:pPr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Os próprios alunos do EAD participam das pesquisas dos demais alunos;</a:t>
            </a:r>
          </a:p>
          <a:p>
            <a:pPr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Campanha de sensibilização promovida pelos participantes de pesquisas científicas para recrutar novos interessados – Palestras e conversas dirigidas, divulgação de oportunidades;</a:t>
            </a:r>
          </a:p>
          <a:p>
            <a:pPr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Divulgação dos resultados de outras pesquisas realizadas como reforço do estímulo de sensibilização aos novos interessados – SEPEX;</a:t>
            </a:r>
          </a:p>
          <a:p>
            <a:pPr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Alocação de carga horária curricular para validação de créditos visando estimular outras pesquisas.</a:t>
            </a:r>
          </a:p>
          <a:p>
            <a:pPr eaLnBrk="1" hangingPunct="1">
              <a:buFontTx/>
              <a:buChar char="-"/>
            </a:pPr>
            <a:r>
              <a:rPr lang="en-US" altLang="pt-BR" sz="2300">
                <a:latin typeface="Gill Sans MT" charset="0"/>
              </a:rPr>
              <a:t>Mencionar que a pesquisa pode pagar bolsa ($)!</a:t>
            </a:r>
          </a:p>
        </p:txBody>
      </p:sp>
      <p:pic>
        <p:nvPicPr>
          <p:cNvPr id="2355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165850"/>
            <a:ext cx="79200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956550" cy="561975"/>
          </a:xfrm>
        </p:spPr>
        <p:txBody>
          <a:bodyPr>
            <a:noAutofit/>
          </a:bodyPr>
          <a:lstStyle/>
          <a:p>
            <a:r>
              <a:rPr lang="en-US" altLang="pt-BR" sz="33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 realidade da pesquisa científica hoje…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8888" y="908050"/>
            <a:ext cx="7561262" cy="5264150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Sua relevância é reconhecida por quem faz. Porém, nem sempre a sociedade em geral entende dessa forma, sobretudo os alunos a distância!</a:t>
            </a:r>
          </a:p>
          <a:p>
            <a:pPr eaLnBrk="1" hangingPunct="1">
              <a:buFontTx/>
              <a:buChar char="-"/>
            </a:pPr>
            <a:endParaRPr lang="en-US" altLang="pt-BR">
              <a:latin typeface="Gill Sans MT" charset="0"/>
            </a:endParaRPr>
          </a:p>
          <a:p>
            <a:pPr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Existem financiamentos para áreas diferentes da EAD;</a:t>
            </a:r>
          </a:p>
          <a:p>
            <a:pPr eaLnBrk="1" hangingPunct="1">
              <a:buFontTx/>
              <a:buChar char="-"/>
            </a:pPr>
            <a:endParaRPr lang="en-US" altLang="pt-BR">
              <a:latin typeface="Gill Sans MT" charset="0"/>
            </a:endParaRPr>
          </a:p>
          <a:p>
            <a:pPr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Dificuldade de se ter estrutura física, humana e tecnológica para a realização da mesma;</a:t>
            </a:r>
          </a:p>
          <a:p>
            <a:pPr eaLnBrk="1" hangingPunct="1">
              <a:buFontTx/>
              <a:buChar char="-"/>
            </a:pPr>
            <a:endParaRPr lang="en-US" altLang="pt-BR">
              <a:latin typeface="Gill Sans MT" charset="0"/>
            </a:endParaRPr>
          </a:p>
          <a:p>
            <a:pPr eaLnBrk="1" hangingPunct="1">
              <a:buFontTx/>
              <a:buChar char="-"/>
            </a:pPr>
            <a:r>
              <a:rPr lang="en-US" altLang="pt-BR">
                <a:latin typeface="Gill Sans MT" charset="0"/>
              </a:rPr>
              <a:t>Dificuldade de abertura e estímulo institucional – as vezes o problema está dentro de casa;</a:t>
            </a:r>
          </a:p>
          <a:p>
            <a:pPr eaLnBrk="1" hangingPunct="1"/>
            <a:r>
              <a:rPr lang="en-US" altLang="pt-BR">
                <a:latin typeface="Gill Sans MT" charset="0"/>
              </a:rPr>
              <a:t>	- O registro das idéias;</a:t>
            </a:r>
          </a:p>
          <a:p>
            <a:pPr eaLnBrk="1" hangingPunct="1"/>
            <a:r>
              <a:rPr lang="en-US" altLang="pt-BR">
                <a:latin typeface="Gill Sans MT" charset="0"/>
              </a:rPr>
              <a:t>	- O Comitê de Ética;</a:t>
            </a:r>
          </a:p>
          <a:p>
            <a:pPr lvl="2" eaLnBrk="1" hangingPunct="1"/>
            <a:r>
              <a:rPr lang="en-US" altLang="pt-BR">
                <a:latin typeface="Gill Sans MT" charset="0"/>
              </a:rPr>
              <a:t>- A tramitação dos projetos de pesquisa;</a:t>
            </a:r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165850"/>
            <a:ext cx="79200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4E1020-A77B-4782-B241-E5E6DE3556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TrainingPresentation</Template>
  <TotalTime>0</TotalTime>
  <Words>982</Words>
  <Application>Microsoft Office PowerPoint</Application>
  <PresentationFormat>Apresentação na tela (4:3)</PresentationFormat>
  <Paragraphs>126</Paragraphs>
  <Slides>16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ＭＳ Ｐゴシック</vt:lpstr>
      <vt:lpstr>Gill Sans MT</vt:lpstr>
      <vt:lpstr>Wingdings 2</vt:lpstr>
      <vt:lpstr>Verdana</vt:lpstr>
      <vt:lpstr>Calibri</vt:lpstr>
      <vt:lpstr>TrainingPresentation</vt:lpstr>
      <vt:lpstr>Mesa redonda  O componente da pesquisa em EAD: estado atual e perspectivas de futuro.</vt:lpstr>
      <vt:lpstr>Objetivo:</vt:lpstr>
      <vt:lpstr>Quem é o público que pesquisa na área de EAD hoje?</vt:lpstr>
      <vt:lpstr>Quais são os eixos mais pesquisados na EAD hoje?</vt:lpstr>
      <vt:lpstr>As duas “facetas" da pesquisa:</vt:lpstr>
      <vt:lpstr>Problemas mais comuns com a pesquisa empírica:  é correto dizer que isso acontece?</vt:lpstr>
      <vt:lpstr>O que tem sido feito para minimizar isso?</vt:lpstr>
      <vt:lpstr>Outras ações…</vt:lpstr>
      <vt:lpstr>A realidade da pesquisa científica hoje…</vt:lpstr>
      <vt:lpstr>A realidade da pesquisa científica hoje…</vt:lpstr>
      <vt:lpstr>O que tem sido feito para minimizar isso?</vt:lpstr>
      <vt:lpstr>O que tem sido feito para minimizar isso?</vt:lpstr>
      <vt:lpstr>Como eu vejo o futuro em relação a pesquisa por alunos do EAD?</vt:lpstr>
      <vt:lpstr>Como eu vejo o futuro em relação a pesquisa por alunos do EAD?</vt:lpstr>
      <vt:lpstr>O que podemos concluir?</vt:lpstr>
      <vt:lpstr>Obrigado pela atenção!  marcos.dalmau@ufsc.br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2016-03-11T14:29:20Z</dcterms:created>
  <dcterms:modified xsi:type="dcterms:W3CDTF">2016-10-06T14:27:55Z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