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7" r:id="rId3"/>
    <p:sldId id="259" r:id="rId4"/>
    <p:sldId id="266" r:id="rId5"/>
    <p:sldId id="268" r:id="rId6"/>
    <p:sldId id="267" r:id="rId7"/>
    <p:sldId id="274" r:id="rId8"/>
    <p:sldId id="275" r:id="rId9"/>
    <p:sldId id="276" r:id="rId10"/>
    <p:sldId id="263" r:id="rId11"/>
    <p:sldId id="270" r:id="rId12"/>
    <p:sldId id="258" r:id="rId13"/>
    <p:sldId id="269" r:id="rId14"/>
    <p:sldId id="271" r:id="rId15"/>
    <p:sldId id="264" r:id="rId16"/>
    <p:sldId id="265" r:id="rId17"/>
    <p:sldId id="261" r:id="rId18"/>
    <p:sldId id="26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>
      <p:cViewPr varScale="1">
        <p:scale>
          <a:sx n="88" d="100"/>
          <a:sy n="88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rgbClr val="902E22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Texto 12"/>
          <p:cNvSpPr>
            <a:spLocks noGrp="1"/>
          </p:cNvSpPr>
          <p:nvPr>
            <p:ph type="body" sz="quarter" idx="13"/>
          </p:nvPr>
        </p:nvSpPr>
        <p:spPr>
          <a:xfrm>
            <a:off x="395288" y="1556792"/>
            <a:ext cx="8497192" cy="4609058"/>
          </a:xfrm>
        </p:spPr>
        <p:txBody>
          <a:bodyPr>
            <a:normAutofit/>
          </a:bodyPr>
          <a:lstStyle>
            <a:lvl1pPr>
              <a:buFontTx/>
              <a:buNone/>
              <a:defRPr sz="2800"/>
            </a:lvl1pPr>
            <a:lvl2pPr>
              <a:buFontTx/>
              <a:buNone/>
              <a:defRPr sz="2800"/>
            </a:lvl2pPr>
            <a:lvl3pPr>
              <a:buFontTx/>
              <a:buNone/>
              <a:defRPr sz="2800"/>
            </a:lvl3pPr>
            <a:lvl4pPr>
              <a:buFontTx/>
              <a:buNone/>
              <a:defRPr sz="2800"/>
            </a:lvl4pPr>
            <a:lvl5pPr>
              <a:buFontTx/>
              <a:buNone/>
              <a:defRPr sz="2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40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E1121-5CAE-4E12-BBD5-C24CC135AD6E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todista.br/brinquedotec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2" y="-1"/>
            <a:ext cx="9259942" cy="69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0972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Também </a:t>
            </a:r>
            <a:r>
              <a:rPr lang="pt-BR" sz="2800" dirty="0">
                <a:latin typeface="Calibri" panose="020F0502020204030204" pitchFamily="34" charset="0"/>
              </a:rPr>
              <a:t>estamos desenvolvendo um projeto de </a:t>
            </a:r>
            <a:r>
              <a:rPr lang="pt-BR" sz="2800" dirty="0" smtClean="0">
                <a:latin typeface="Calibri" panose="020F0502020204030204" pitchFamily="34" charset="0"/>
              </a:rPr>
              <a:t>pesquisa e extensão </a:t>
            </a:r>
            <a:r>
              <a:rPr lang="pt-BR" sz="2800" dirty="0">
                <a:latin typeface="Calibri" panose="020F0502020204030204" pitchFamily="34" charset="0"/>
              </a:rPr>
              <a:t>com alunas da </a:t>
            </a:r>
            <a:r>
              <a:rPr lang="pt-BR" sz="2800" dirty="0" err="1">
                <a:latin typeface="Calibri" panose="020F0502020204030204" pitchFamily="34" charset="0"/>
              </a:rPr>
              <a:t>EaD</a:t>
            </a:r>
            <a:r>
              <a:rPr lang="pt-BR" sz="2800" dirty="0">
                <a:latin typeface="Calibri" panose="020F0502020204030204" pitchFamily="34" charset="0"/>
              </a:rPr>
              <a:t>: </a:t>
            </a:r>
            <a:r>
              <a:rPr lang="pt-BR" sz="2800" dirty="0" smtClean="0">
                <a:latin typeface="Calibri" panose="020F0502020204030204" pitchFamily="34" charset="0"/>
              </a:rPr>
              <a:t> </a:t>
            </a:r>
            <a:r>
              <a:rPr lang="pt-BR" sz="2800" dirty="0" err="1" smtClean="0">
                <a:latin typeface="Calibri" panose="020F0502020204030204" pitchFamily="34" charset="0"/>
              </a:rPr>
              <a:t>Clik</a:t>
            </a:r>
            <a:r>
              <a:rPr lang="pt-BR" sz="2800" dirty="0">
                <a:latin typeface="Calibri" panose="020F0502020204030204" pitchFamily="34" charset="0"/>
              </a:rPr>
              <a:t>!!! "Creches e pré-escolas sob olhares infantis: o que pode a criança e uma </a:t>
            </a:r>
            <a:r>
              <a:rPr lang="pt-BR" sz="2800" dirty="0" smtClean="0">
                <a:latin typeface="Calibri" panose="020F0502020204030204" pitchFamily="34" charset="0"/>
              </a:rPr>
              <a:t>câmera“. </a:t>
            </a:r>
            <a:br>
              <a:rPr lang="pt-BR" sz="2800" dirty="0" smtClean="0">
                <a:latin typeface="Calibri" panose="020F0502020204030204" pitchFamily="34" charset="0"/>
              </a:rPr>
            </a:br>
            <a:endParaRPr lang="pt-BR" sz="2800" dirty="0" smtClean="0">
              <a:latin typeface="Calibri" panose="020F0502020204030204" pitchFamily="34" charset="0"/>
            </a:endParaRPr>
          </a:p>
          <a:p>
            <a:r>
              <a:rPr lang="pt-BR" sz="2800" dirty="0" smtClean="0">
                <a:latin typeface="Calibri" panose="020F0502020204030204" pitchFamily="34" charset="0"/>
              </a:rPr>
              <a:t>Também </a:t>
            </a:r>
            <a:r>
              <a:rPr lang="pt-BR" sz="2800" dirty="0">
                <a:latin typeface="Calibri" panose="020F0502020204030204" pitchFamily="34" charset="0"/>
              </a:rPr>
              <a:t>desenvolvemos o projeto “Do que as crianças brincam? Brincadeiras tradicionais e culturas: imaginação, territórios e infâncias”. </a:t>
            </a:r>
            <a:r>
              <a:rPr lang="pt-BR" sz="2800" dirty="0" smtClean="0">
                <a:latin typeface="Calibri" panose="020F0502020204030204" pitchFamily="34" charset="0"/>
              </a:rPr>
              <a:t/>
            </a:r>
            <a:br>
              <a:rPr lang="pt-BR" sz="2800" dirty="0" smtClean="0">
                <a:latin typeface="Calibri" panose="020F0502020204030204" pitchFamily="34" charset="0"/>
              </a:rPr>
            </a:br>
            <a:endParaRPr lang="pt-BR" sz="2800" dirty="0" smtClean="0">
              <a:latin typeface="Calibri" panose="020F0502020204030204" pitchFamily="34" charset="0"/>
            </a:endParaRPr>
          </a:p>
          <a:p>
            <a:r>
              <a:rPr lang="pt-BR" sz="2800" dirty="0" smtClean="0">
                <a:latin typeface="Calibri" panose="020F0502020204030204" pitchFamily="34" charset="0"/>
              </a:rPr>
              <a:t>Veja </a:t>
            </a:r>
            <a:r>
              <a:rPr lang="pt-BR" sz="2800" dirty="0">
                <a:latin typeface="Calibri" panose="020F0502020204030204" pitchFamily="34" charset="0"/>
              </a:rPr>
              <a:t>a galeria de fotos do polo Santos </a:t>
            </a:r>
            <a:r>
              <a:rPr lang="pt-BR" sz="2800" u="sng" dirty="0">
                <a:latin typeface="Calibri" panose="020F0502020204030204" pitchFamily="34" charset="0"/>
                <a:hlinkClick r:id="rId2"/>
              </a:rPr>
              <a:t>http://portal.metodista.br/brinquedoteca</a:t>
            </a:r>
            <a:r>
              <a:rPr lang="pt-BR" sz="2800" dirty="0">
                <a:latin typeface="Calibri" panose="020F0502020204030204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3E7CA9"/>
                </a:solidFill>
                <a:latin typeface="Calibri" panose="020F0502020204030204" pitchFamily="34" charset="0"/>
              </a:rPr>
              <a:t>Curso de </a:t>
            </a:r>
            <a:r>
              <a:rPr lang="pt-BR" b="1" dirty="0" smtClean="0">
                <a:solidFill>
                  <a:srgbClr val="3E7CA9"/>
                </a:solidFill>
                <a:latin typeface="Calibri" panose="020F0502020204030204" pitchFamily="34" charset="0"/>
              </a:rPr>
              <a:t>Pedagogia</a:t>
            </a:r>
            <a:endParaRPr lang="pt-BR" b="1" dirty="0">
              <a:solidFill>
                <a:srgbClr val="3E7C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4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3E7CA9"/>
                </a:solidFill>
                <a:latin typeface="Calibri" panose="020F0502020204030204" pitchFamily="34" charset="0"/>
              </a:rPr>
              <a:t>Curso de Administração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pt-BR" sz="3000" dirty="0">
                <a:latin typeface="Calibri" panose="020F0502020204030204" pitchFamily="34" charset="0"/>
              </a:rPr>
              <a:t>O curso de Administração implantou O PAP – Projeto de Ação Profissional, dirigido aos alunos do 3º ao 6º período.</a:t>
            </a:r>
          </a:p>
          <a:p>
            <a:pPr marL="0" indent="0">
              <a:buNone/>
            </a:pPr>
            <a:r>
              <a:rPr lang="pt-BR" sz="3000" dirty="0">
                <a:latin typeface="Calibri" panose="020F0502020204030204" pitchFamily="34" charset="0"/>
              </a:rPr>
              <a:t> </a:t>
            </a:r>
          </a:p>
          <a:p>
            <a:r>
              <a:rPr lang="pt-BR" sz="3000" dirty="0">
                <a:latin typeface="Calibri" panose="020F0502020204030204" pitchFamily="34" charset="0"/>
              </a:rPr>
              <a:t>O objetivo da pesquisa é levar o aluno para conhecer a realidade de uma empresa real, no qual ele desenvolve os estudos procurando identificar como funciona a estrutura organizacional, levanta os problemas internos da organização nas diversas áreas e departamentos, e propõe soluções.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6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59661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3000" dirty="0">
                <a:latin typeface="Calibri" panose="020F0502020204030204" pitchFamily="34" charset="0"/>
              </a:rPr>
              <a:t>O aluno produz um relatório desta pesquisa, e faz a apresentação em vídeo que é postado no </a:t>
            </a:r>
            <a:r>
              <a:rPr lang="pt-BR" sz="3000" dirty="0" err="1">
                <a:latin typeface="Calibri" panose="020F0502020204030204" pitchFamily="34" charset="0"/>
              </a:rPr>
              <a:t>Youtube</a:t>
            </a:r>
            <a:r>
              <a:rPr lang="pt-BR" sz="3000" dirty="0">
                <a:latin typeface="Calibri" panose="020F0502020204030204" pitchFamily="34" charset="0"/>
              </a:rPr>
              <a:t> com link enviado pelos alunos apenas aos professores avaliadores do PAP.</a:t>
            </a:r>
          </a:p>
          <a:p>
            <a:pPr marL="0" indent="0">
              <a:buNone/>
            </a:pPr>
            <a:r>
              <a:rPr lang="pt-BR" sz="3000" dirty="0">
                <a:latin typeface="Calibri" panose="020F0502020204030204" pitchFamily="34" charset="0"/>
              </a:rPr>
              <a:t> </a:t>
            </a:r>
          </a:p>
          <a:p>
            <a:r>
              <a:rPr lang="pt-BR" sz="3000" dirty="0" smtClean="0">
                <a:latin typeface="Calibri" panose="020F0502020204030204" pitchFamily="34" charset="0"/>
              </a:rPr>
              <a:t>“Nosso </a:t>
            </a:r>
            <a:r>
              <a:rPr lang="pt-BR" sz="3000" dirty="0">
                <a:latin typeface="Calibri" panose="020F0502020204030204" pitchFamily="34" charset="0"/>
              </a:rPr>
              <a:t>sentimento com este projeto, é que proporcionou aos alunos a possibilidade de aliar conceitos teóricos com a realidade de campo das empresas, e também a apresentação pública, algo que o EAD não conseguia </a:t>
            </a:r>
            <a:r>
              <a:rPr lang="pt-BR" sz="3000" dirty="0" smtClean="0">
                <a:latin typeface="Calibri" panose="020F0502020204030204" pitchFamily="34" charset="0"/>
              </a:rPr>
              <a:t>proporcionar” (coord. Do curso).</a:t>
            </a:r>
            <a:endParaRPr lang="pt-BR" sz="3000" dirty="0">
              <a:latin typeface="Calibri" panose="020F050202020403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3E7CA9"/>
                </a:solidFill>
                <a:latin typeface="Calibri" panose="020F0502020204030204" pitchFamily="34" charset="0"/>
              </a:rPr>
              <a:t>Curso de Administração</a:t>
            </a:r>
          </a:p>
        </p:txBody>
      </p:sp>
    </p:spTree>
    <p:extLst>
      <p:ext uri="{BB962C8B-B14F-4D97-AF65-F5344CB8AC3E}">
        <p14:creationId xmlns:p14="http://schemas.microsoft.com/office/powerpoint/2010/main" val="16652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4938539"/>
          </a:xfrm>
        </p:spPr>
        <p:txBody>
          <a:bodyPr>
            <a:normAutofit/>
          </a:bodyPr>
          <a:lstStyle/>
          <a:p>
            <a:endParaRPr lang="pt-BR" sz="3000" dirty="0" smtClean="0">
              <a:latin typeface="Calibri" panose="020F0502020204030204" pitchFamily="34" charset="0"/>
            </a:endParaRPr>
          </a:p>
          <a:p>
            <a:endParaRPr lang="pt-BR" sz="3000" dirty="0">
              <a:latin typeface="Calibri" panose="020F0502020204030204" pitchFamily="34" charset="0"/>
            </a:endParaRPr>
          </a:p>
          <a:p>
            <a:r>
              <a:rPr lang="pt-BR" sz="3000" dirty="0" smtClean="0">
                <a:latin typeface="Calibri" panose="020F0502020204030204" pitchFamily="34" charset="0"/>
              </a:rPr>
              <a:t>TCC obrigatório;</a:t>
            </a:r>
            <a:br>
              <a:rPr lang="pt-BR" sz="3000" dirty="0" smtClean="0">
                <a:latin typeface="Calibri" panose="020F0502020204030204" pitchFamily="34" charset="0"/>
              </a:rPr>
            </a:br>
            <a:endParaRPr lang="pt-BR" sz="3000" dirty="0">
              <a:latin typeface="Calibri" panose="020F0502020204030204" pitchFamily="34" charset="0"/>
            </a:endParaRPr>
          </a:p>
          <a:p>
            <a:r>
              <a:rPr lang="pt-BR" sz="3000" dirty="0" smtClean="0">
                <a:latin typeface="Calibri" panose="020F0502020204030204" pitchFamily="34" charset="0"/>
              </a:rPr>
              <a:t>A Escola </a:t>
            </a:r>
            <a:r>
              <a:rPr lang="pt-BR" sz="3000" dirty="0">
                <a:latin typeface="Calibri" panose="020F0502020204030204" pitchFamily="34" charset="0"/>
              </a:rPr>
              <a:t>publica a revista eletrônica </a:t>
            </a:r>
            <a:r>
              <a:rPr lang="pt-BR" sz="3000" i="1" dirty="0">
                <a:latin typeface="Calibri" panose="020F0502020204030204" pitchFamily="34" charset="0"/>
              </a:rPr>
              <a:t>Discernindo</a:t>
            </a:r>
            <a:r>
              <a:rPr lang="pt-BR" sz="3000" dirty="0">
                <a:latin typeface="Calibri" panose="020F0502020204030204" pitchFamily="34" charset="0"/>
              </a:rPr>
              <a:t>, cujo foco é a publicação de textos e resumos de pesquisas de formandos/as do curso.   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3E7CA9"/>
                </a:solidFill>
                <a:latin typeface="Calibri" panose="020F0502020204030204" pitchFamily="34" charset="0"/>
              </a:rPr>
              <a:t>Curso de Teologia</a:t>
            </a:r>
          </a:p>
        </p:txBody>
      </p:sp>
    </p:spTree>
    <p:extLst>
      <p:ext uri="{BB962C8B-B14F-4D97-AF65-F5344CB8AC3E}">
        <p14:creationId xmlns:p14="http://schemas.microsoft.com/office/powerpoint/2010/main" val="148011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3E7CA9"/>
                </a:solidFill>
                <a:latin typeface="Calibri" panose="020F0502020204030204" pitchFamily="34" charset="0"/>
              </a:rPr>
              <a:t>Curso de Teologia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pt-BR" dirty="0">
                <a:latin typeface="Calibri" panose="020F0502020204030204" pitchFamily="34" charset="0"/>
              </a:rPr>
              <a:t>Os/as discentes do curso participam dos congressos da Escola de Teologia – são disponibilizadas dez “bolsas de participação” (com hospedagem e alimentação) para a Semana Wesleyana (congresso internac., no mês de maio) e para a Semana de Estudos Teológicos (congresso nac., no mês de outubro), abertos a inscrição para comunicação de pesquisa;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93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alibri" panose="020F0502020204030204" pitchFamily="34" charset="0"/>
              </a:rPr>
              <a:t>Projetos de Ação Profissional – PAP – em todos os períodos de todos os cursos promovendo integração, com foco na regionalidade.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3E7CA9"/>
                </a:solidFill>
                <a:latin typeface="Calibri" panose="020F0502020204030204" pitchFamily="34" charset="0"/>
              </a:rPr>
              <a:t>Cursos Superiores de Tecnologia</a:t>
            </a:r>
            <a:endParaRPr lang="pt-BR" b="1" dirty="0">
              <a:solidFill>
                <a:srgbClr val="3E7C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59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pt-BR" sz="3000" dirty="0">
                <a:latin typeface="Calibri" panose="020F0502020204030204" pitchFamily="34" charset="0"/>
              </a:rPr>
              <a:t>Como espaço de intercâmbio dos resultados da pesquisa entre as </a:t>
            </a:r>
            <a:r>
              <a:rPr lang="pt-BR" sz="3000" dirty="0" smtClean="0">
                <a:latin typeface="Calibri" panose="020F0502020204030204" pitchFamily="34" charset="0"/>
              </a:rPr>
              <a:t>diferentes unidades</a:t>
            </a:r>
            <a:r>
              <a:rPr lang="pt-BR" sz="3000" dirty="0">
                <a:latin typeface="Calibri" panose="020F0502020204030204" pitchFamily="34" charset="0"/>
              </a:rPr>
              <a:t>, bem como com instituições afins, a Universidade Metodista de São </a:t>
            </a:r>
            <a:r>
              <a:rPr lang="pt-BR" sz="3000" dirty="0" smtClean="0">
                <a:latin typeface="Calibri" panose="020F0502020204030204" pitchFamily="34" charset="0"/>
              </a:rPr>
              <a:t>Paulo mantém</a:t>
            </a:r>
            <a:r>
              <a:rPr lang="pt-BR" sz="3000" dirty="0">
                <a:latin typeface="Calibri" panose="020F0502020204030204" pitchFamily="34" charset="0"/>
              </a:rPr>
              <a:t>, há 16 anos, o Congresso de Produção e Iniciação Científica da Metodista</a:t>
            </a:r>
            <a:r>
              <a:rPr lang="pt-BR" sz="3000" dirty="0" smtClean="0">
                <a:latin typeface="Calibri" panose="020F0502020204030204" pitchFamily="34" charset="0"/>
              </a:rPr>
              <a:t>, que </a:t>
            </a:r>
            <a:r>
              <a:rPr lang="pt-BR" sz="3000" dirty="0">
                <a:latin typeface="Calibri" panose="020F0502020204030204" pitchFamily="34" charset="0"/>
              </a:rPr>
              <a:t>incorpora: o Simpósio do PIBIC, do qual já se realizaram 10 versões; o </a:t>
            </a:r>
            <a:r>
              <a:rPr lang="pt-BR" sz="3000" dirty="0" smtClean="0">
                <a:latin typeface="Calibri" panose="020F0502020204030204" pitchFamily="34" charset="0"/>
              </a:rPr>
              <a:t>Seminário de </a:t>
            </a:r>
            <a:r>
              <a:rPr lang="pt-BR" sz="3000" dirty="0">
                <a:latin typeface="Calibri" panose="020F0502020204030204" pitchFamily="34" charset="0"/>
              </a:rPr>
              <a:t>Extensão, já somando 15 </a:t>
            </a:r>
            <a:r>
              <a:rPr lang="pt-BR" sz="3000" dirty="0" smtClean="0">
                <a:latin typeface="Calibri" panose="020F0502020204030204" pitchFamily="34" charset="0"/>
              </a:rPr>
              <a:t>versões.</a:t>
            </a:r>
            <a:endParaRPr lang="pt-BR" sz="30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3E7CA9"/>
                </a:solidFill>
                <a:latin typeface="Calibri" panose="020F0502020204030204" pitchFamily="34" charset="0"/>
              </a:rPr>
              <a:t>Experiência Implantada</a:t>
            </a:r>
          </a:p>
        </p:txBody>
      </p:sp>
    </p:spTree>
    <p:extLst>
      <p:ext uri="{BB962C8B-B14F-4D97-AF65-F5344CB8AC3E}">
        <p14:creationId xmlns:p14="http://schemas.microsoft.com/office/powerpoint/2010/main" val="9999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Ampliar bolsas PIBID, PIBIC;</a:t>
            </a:r>
          </a:p>
          <a:p>
            <a:r>
              <a:rPr lang="pt-BR" dirty="0" smtClean="0"/>
              <a:t>Incentivar maior número de alunos egressos da EAD para a pós-graduação lato sensu e stricto sensu;</a:t>
            </a:r>
          </a:p>
          <a:p>
            <a:r>
              <a:rPr lang="pt-BR" dirty="0" smtClean="0"/>
              <a:t>Continuar qualificando os projetos de pesquisa    (</a:t>
            </a:r>
            <a:r>
              <a:rPr lang="pt-BR" dirty="0" err="1" smtClean="0"/>
              <a:t>PAPs</a:t>
            </a:r>
            <a:r>
              <a:rPr lang="pt-BR" dirty="0" smtClean="0"/>
              <a:t>,  </a:t>
            </a:r>
            <a:r>
              <a:rPr lang="pt-BR" dirty="0" err="1" smtClean="0"/>
              <a:t>TCCs</a:t>
            </a:r>
            <a:r>
              <a:rPr lang="pt-BR" dirty="0" smtClean="0"/>
              <a:t>, Projetos Integradores) no âmbito dos cursos EAD;</a:t>
            </a:r>
          </a:p>
          <a:p>
            <a:r>
              <a:rPr lang="pt-BR" dirty="0" smtClean="0"/>
              <a:t>Dar apoio a novas pesquisas de mestrandos e doutorandos tendo a EAD como objeto de estudos.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3E7CA9"/>
                </a:solidFill>
                <a:latin typeface="Calibri" panose="020F0502020204030204" pitchFamily="34" charset="0"/>
              </a:rPr>
              <a:t>Desafios</a:t>
            </a:r>
            <a:endParaRPr lang="pt-BR" b="1" dirty="0">
              <a:solidFill>
                <a:srgbClr val="3E7C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8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3E7CA9"/>
                </a:solidFill>
                <a:latin typeface="Calibri" panose="020F0502020204030204" pitchFamily="34" charset="0"/>
              </a:rPr>
              <a:t>Universidade Metodista de São Paulo</a:t>
            </a:r>
            <a:endParaRPr lang="pt-BR" sz="4000" b="1" dirty="0">
              <a:solidFill>
                <a:srgbClr val="3E7CA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/>
          <a:lstStyle/>
          <a:p>
            <a:r>
              <a:rPr lang="pt-BR" b="1" dirty="0">
                <a:latin typeface="Calibri" panose="020F0502020204030204" pitchFamily="34" charset="0"/>
              </a:rPr>
              <a:t>A pesquisa</a:t>
            </a:r>
            <a:r>
              <a:rPr lang="pt-BR" dirty="0">
                <a:latin typeface="Calibri" panose="020F0502020204030204" pitchFamily="34" charset="0"/>
              </a:rPr>
              <a:t>, em todos os níveis de atuação da Universidade </a:t>
            </a:r>
            <a:r>
              <a:rPr lang="pt-BR" dirty="0" smtClean="0">
                <a:latin typeface="Calibri" panose="020F0502020204030204" pitchFamily="34" charset="0"/>
              </a:rPr>
              <a:t>Metodista de </a:t>
            </a:r>
            <a:r>
              <a:rPr lang="pt-BR" dirty="0">
                <a:latin typeface="Calibri" panose="020F0502020204030204" pitchFamily="34" charset="0"/>
              </a:rPr>
              <a:t>São Paulo, </a:t>
            </a:r>
            <a:r>
              <a:rPr lang="pt-BR" b="1" dirty="0">
                <a:latin typeface="Calibri" panose="020F0502020204030204" pitchFamily="34" charset="0"/>
              </a:rPr>
              <a:t>aflora como estratégia pedagógica para a formação </a:t>
            </a:r>
            <a:r>
              <a:rPr lang="pt-BR" dirty="0">
                <a:latin typeface="Calibri" panose="020F0502020204030204" pitchFamily="34" charset="0"/>
              </a:rPr>
              <a:t>de seres </a:t>
            </a:r>
            <a:r>
              <a:rPr lang="pt-BR" dirty="0" smtClean="0">
                <a:latin typeface="Calibri" panose="020F0502020204030204" pitchFamily="34" charset="0"/>
              </a:rPr>
              <a:t>humanos capazes </a:t>
            </a:r>
            <a:r>
              <a:rPr lang="pt-BR" dirty="0">
                <a:latin typeface="Calibri" panose="020F0502020204030204" pitchFamily="34" charset="0"/>
              </a:rPr>
              <a:t>de uma atuação ética, produtiva em diferentes dimensões, </a:t>
            </a:r>
            <a:r>
              <a:rPr lang="pt-BR" dirty="0" smtClean="0">
                <a:latin typeface="Calibri" panose="020F0502020204030204" pitchFamily="34" charset="0"/>
              </a:rPr>
              <a:t>empreendedora e </a:t>
            </a:r>
            <a:r>
              <a:rPr lang="pt-BR" dirty="0">
                <a:latin typeface="Calibri" panose="020F0502020204030204" pitchFamily="34" charset="0"/>
              </a:rPr>
              <a:t>inovadora na </a:t>
            </a:r>
            <a:r>
              <a:rPr lang="pt-BR" dirty="0" smtClean="0">
                <a:latin typeface="Calibri" panose="020F0502020204030204" pitchFamily="34" charset="0"/>
              </a:rPr>
              <a:t>sociedade. </a:t>
            </a:r>
            <a:br>
              <a:rPr lang="pt-BR" dirty="0" smtClean="0">
                <a:latin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</a:rPr>
              <a:t>(PPI 2013-2019 UMESP).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2216301" cy="25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3E7CA9"/>
                </a:solidFill>
                <a:latin typeface="Calibri" panose="020F0502020204030204" pitchFamily="34" charset="0"/>
              </a:rPr>
              <a:t>Pesquisa como Princípio Pedagógico</a:t>
            </a:r>
            <a:endParaRPr lang="pt-BR" b="1" dirty="0">
              <a:solidFill>
                <a:srgbClr val="3E7CA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" panose="020F0502020204030204" pitchFamily="34" charset="0"/>
              </a:rPr>
              <a:t>A pesquisa, então, surge como princípio pedagógico, isto é, </a:t>
            </a:r>
            <a:r>
              <a:rPr lang="pt-BR" dirty="0" smtClean="0">
                <a:latin typeface="Calibri" panose="020F0502020204030204" pitchFamily="34" charset="0"/>
              </a:rPr>
              <a:t>como </a:t>
            </a:r>
            <a:r>
              <a:rPr lang="pt-BR" b="1" dirty="0" smtClean="0">
                <a:latin typeface="Calibri" panose="020F0502020204030204" pitchFamily="34" charset="0"/>
              </a:rPr>
              <a:t>estratégia </a:t>
            </a:r>
            <a:r>
              <a:rPr lang="pt-BR" b="1" dirty="0">
                <a:latin typeface="Calibri" panose="020F0502020204030204" pitchFamily="34" charset="0"/>
              </a:rPr>
              <a:t>de trabalho do docente </a:t>
            </a:r>
            <a:r>
              <a:rPr lang="pt-BR" dirty="0">
                <a:latin typeface="Calibri" panose="020F0502020204030204" pitchFamily="34" charset="0"/>
              </a:rPr>
              <a:t>e cujo </a:t>
            </a:r>
            <a:r>
              <a:rPr lang="pt-BR" b="1" dirty="0">
                <a:latin typeface="Calibri" panose="020F0502020204030204" pitchFamily="34" charset="0"/>
              </a:rPr>
              <a:t>objetivo é educar gente que saiba perguntar, construir hipóteses, </a:t>
            </a:r>
            <a:r>
              <a:rPr lang="pt-BR" b="1" dirty="0" smtClean="0">
                <a:latin typeface="Calibri" panose="020F0502020204030204" pitchFamily="34" charset="0"/>
              </a:rPr>
              <a:t>investigar, interpretar </a:t>
            </a:r>
            <a:r>
              <a:rPr lang="pt-BR" b="1" dirty="0">
                <a:latin typeface="Calibri" panose="020F0502020204030204" pitchFamily="34" charset="0"/>
              </a:rPr>
              <a:t>resultados e propor soluções </a:t>
            </a:r>
            <a:r>
              <a:rPr lang="pt-BR" dirty="0">
                <a:latin typeface="Calibri" panose="020F0502020204030204" pitchFamily="34" charset="0"/>
              </a:rPr>
              <a:t>aos problemas estudados, sejam </a:t>
            </a:r>
            <a:r>
              <a:rPr lang="pt-BR" dirty="0" smtClean="0">
                <a:latin typeface="Calibri" panose="020F0502020204030204" pitchFamily="34" charset="0"/>
              </a:rPr>
              <a:t>eles</a:t>
            </a:r>
            <a:br>
              <a:rPr lang="pt-BR" dirty="0" smtClean="0">
                <a:latin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técnicos ou humanos.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0585"/>
            <a:ext cx="2808312" cy="265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3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pt-BR" dirty="0" smtClean="0">
                <a:latin typeface="Calibri" panose="020F0502020204030204" pitchFamily="34" charset="0"/>
              </a:rPr>
              <a:t>Com </a:t>
            </a:r>
            <a:r>
              <a:rPr lang="pt-BR" dirty="0">
                <a:latin typeface="Calibri" panose="020F0502020204030204" pitchFamily="34" charset="0"/>
              </a:rPr>
              <a:t>essa visão, </a:t>
            </a:r>
            <a:r>
              <a:rPr lang="pt-BR" dirty="0" smtClean="0">
                <a:latin typeface="Calibri" panose="020F0502020204030204" pitchFamily="34" charset="0"/>
              </a:rPr>
              <a:t>o currículo</a:t>
            </a:r>
            <a:r>
              <a:rPr lang="pt-BR" dirty="0">
                <a:latin typeface="Calibri" panose="020F0502020204030204" pitchFamily="34" charset="0"/>
              </a:rPr>
              <a:t>, na prática, passa a ser </a:t>
            </a:r>
            <a:r>
              <a:rPr lang="pt-BR" b="1" dirty="0">
                <a:latin typeface="Calibri" panose="020F0502020204030204" pitchFamily="34" charset="0"/>
              </a:rPr>
              <a:t>construído na relação </a:t>
            </a:r>
            <a:r>
              <a:rPr lang="pt-BR" dirty="0">
                <a:latin typeface="Calibri" panose="020F0502020204030204" pitchFamily="34" charset="0"/>
              </a:rPr>
              <a:t>entre docentes e discentes, isto quer dizer que está aberto </a:t>
            </a:r>
            <a:r>
              <a:rPr lang="pt-BR" dirty="0" smtClean="0">
                <a:latin typeface="Calibri" panose="020F0502020204030204" pitchFamily="34" charset="0"/>
              </a:rPr>
              <a:t>a ganhar </a:t>
            </a:r>
            <a:r>
              <a:rPr lang="pt-BR" dirty="0">
                <a:latin typeface="Calibri" panose="020F0502020204030204" pitchFamily="34" charset="0"/>
              </a:rPr>
              <a:t>novas direções a cada dia, a cada encontro, a cada contato, que passam a ser </a:t>
            </a:r>
            <a:r>
              <a:rPr lang="pt-BR" b="1" dirty="0">
                <a:latin typeface="Calibri" panose="020F0502020204030204" pitchFamily="34" charset="0"/>
              </a:rPr>
              <a:t>enriquecidos </a:t>
            </a:r>
            <a:r>
              <a:rPr lang="pt-BR" dirty="0">
                <a:latin typeface="Calibri" panose="020F0502020204030204" pitchFamily="34" charset="0"/>
              </a:rPr>
              <a:t>na medida </a:t>
            </a:r>
            <a:r>
              <a:rPr lang="pt-BR" dirty="0" smtClean="0">
                <a:latin typeface="Calibri" panose="020F0502020204030204" pitchFamily="34" charset="0"/>
              </a:rPr>
              <a:t>do possível </a:t>
            </a:r>
            <a:r>
              <a:rPr lang="pt-BR" dirty="0">
                <a:latin typeface="Calibri" panose="020F0502020204030204" pitchFamily="34" charset="0"/>
              </a:rPr>
              <a:t>com as 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b="1" dirty="0" smtClean="0">
                <a:latin typeface="Calibri" panose="020F0502020204030204" pitchFamily="34" charset="0"/>
              </a:rPr>
              <a:t>experiências </a:t>
            </a:r>
            <a:r>
              <a:rPr lang="pt-BR" b="1" dirty="0">
                <a:latin typeface="Calibri" panose="020F0502020204030204" pitchFamily="34" charset="0"/>
              </a:rPr>
              <a:t>mútuas </a:t>
            </a:r>
            <a:r>
              <a:rPr lang="pt-BR" dirty="0">
                <a:latin typeface="Calibri" panose="020F0502020204030204" pitchFamily="34" charset="0"/>
              </a:rPr>
              <a:t>de forma a alcançar novos patamares de conhecimento compartilhado</a:t>
            </a:r>
            <a:r>
              <a:rPr lang="pt-BR" dirty="0" smtClean="0">
                <a:latin typeface="Calibri" panose="020F0502020204030204" pitchFamily="34" charset="0"/>
              </a:rPr>
              <a:t>. (</a:t>
            </a:r>
            <a:r>
              <a:rPr lang="pt-BR" dirty="0" err="1" smtClean="0">
                <a:latin typeface="Calibri" panose="020F0502020204030204" pitchFamily="34" charset="0"/>
              </a:rPr>
              <a:t>Proj</a:t>
            </a:r>
            <a:r>
              <a:rPr lang="pt-BR" dirty="0" smtClean="0">
                <a:latin typeface="Calibri" panose="020F0502020204030204" pitchFamily="34" charset="0"/>
              </a:rPr>
              <a:t>. Ped. Cursos EAD Metodista)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3E7CA9"/>
                </a:solidFill>
                <a:latin typeface="Calibri" panose="020F0502020204030204" pitchFamily="34" charset="0"/>
              </a:rPr>
              <a:t>Pesquisa como Princípio Pedagógico</a:t>
            </a:r>
            <a:endParaRPr lang="pt-BR" b="1" dirty="0">
              <a:solidFill>
                <a:srgbClr val="3E7CA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Localizando a </a:t>
            </a:r>
            <a:r>
              <a:rPr lang="pt-BR" sz="2800" b="1" dirty="0"/>
              <a:t>pesquisa no centro de </a:t>
            </a:r>
            <a:r>
              <a:rPr lang="pt-BR" sz="2800" b="1" dirty="0" smtClean="0"/>
              <a:t>integração </a:t>
            </a:r>
            <a:r>
              <a:rPr lang="pt-BR" sz="2800" b="1" dirty="0"/>
              <a:t>do currículo,</a:t>
            </a:r>
            <a:r>
              <a:rPr lang="pt-BR" sz="2800" dirty="0"/>
              <a:t> entende-se a construção do sujeito </a:t>
            </a:r>
            <a:r>
              <a:rPr lang="pt-BR" sz="2800" dirty="0" smtClean="0"/>
              <a:t>intimamente relacionada </a:t>
            </a:r>
            <a:r>
              <a:rPr lang="pt-BR" sz="2800" dirty="0"/>
              <a:t>à construção do conhecimento, para tanto, encara-se a </a:t>
            </a:r>
            <a:r>
              <a:rPr lang="pt-BR" sz="2800" b="1" dirty="0"/>
              <a:t>pesquisa</a:t>
            </a:r>
            <a:r>
              <a:rPr lang="pt-BR" sz="2800" dirty="0"/>
              <a:t>, para além do seu caráter científico, </a:t>
            </a:r>
            <a:r>
              <a:rPr lang="pt-BR" sz="2800" dirty="0" smtClean="0"/>
              <a:t>como </a:t>
            </a:r>
            <a:r>
              <a:rPr lang="pt-BR" sz="2800" b="1" dirty="0" smtClean="0"/>
              <a:t>princípio </a:t>
            </a:r>
            <a:r>
              <a:rPr lang="pt-BR" sz="2800" b="1" dirty="0"/>
              <a:t>formativo </a:t>
            </a:r>
            <a:r>
              <a:rPr lang="pt-BR" sz="2800" dirty="0"/>
              <a:t>que promove o questionamento e conduz ao engajamento na busca de soluções do cotidiano</a:t>
            </a:r>
            <a:r>
              <a:rPr lang="pt-BR" sz="2800" dirty="0" smtClean="0"/>
              <a:t>. </a:t>
            </a:r>
            <a:br>
              <a:rPr lang="pt-BR" sz="2800" dirty="0" smtClean="0"/>
            </a:br>
            <a:r>
              <a:rPr lang="pt-BR" sz="2800" dirty="0" smtClean="0"/>
              <a:t>(</a:t>
            </a:r>
            <a:r>
              <a:rPr lang="pt-BR" sz="2800" dirty="0" err="1"/>
              <a:t>Proj</a:t>
            </a:r>
            <a:r>
              <a:rPr lang="pt-BR" sz="2800" dirty="0"/>
              <a:t>. Ped. Cursos EAD Metodista)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3E7CA9"/>
                </a:solidFill>
                <a:latin typeface="Calibri" panose="020F0502020204030204" pitchFamily="34" charset="0"/>
              </a:rPr>
              <a:t>Pesquisa como Princípio Pedagógico</a:t>
            </a:r>
            <a:endParaRPr lang="pt-BR" b="1" dirty="0">
              <a:solidFill>
                <a:srgbClr val="3E7CA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25144"/>
            <a:ext cx="1702417" cy="161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Pesquisa e trabalho por projetos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67668" y="1340768"/>
            <a:ext cx="8497192" cy="5078506"/>
          </a:xfrm>
        </p:spPr>
        <p:txBody>
          <a:bodyPr/>
          <a:lstStyle/>
          <a:p>
            <a:r>
              <a:rPr lang="pt-BR" dirty="0" smtClean="0"/>
              <a:t>	“(...) </a:t>
            </a:r>
            <a:r>
              <a:rPr lang="pt-BR" dirty="0"/>
              <a:t>o projeto não é uma simples representação do futuro, do amanhã, do possível, de uma </a:t>
            </a:r>
            <a:r>
              <a:rPr lang="pt-BR" dirty="0" smtClean="0"/>
              <a:t>ideia; </a:t>
            </a:r>
            <a:r>
              <a:rPr lang="pt-BR" dirty="0"/>
              <a:t>é o futuro a fazer, um amanhã a concretizar, um possível a transformar em real, uma </a:t>
            </a:r>
            <a:r>
              <a:rPr lang="pt-BR" dirty="0" smtClean="0"/>
              <a:t>ideia </a:t>
            </a:r>
            <a:r>
              <a:rPr lang="pt-BR" dirty="0"/>
              <a:t>a transformar em </a:t>
            </a:r>
            <a:r>
              <a:rPr lang="pt-BR" dirty="0" smtClean="0"/>
              <a:t>ato</a:t>
            </a:r>
            <a:r>
              <a:rPr lang="pt-BR" dirty="0"/>
              <a:t>” </a:t>
            </a:r>
            <a:r>
              <a:rPr lang="pt-BR" dirty="0" smtClean="0"/>
              <a:t>(</a:t>
            </a:r>
            <a:r>
              <a:rPr lang="pt-BR" dirty="0" err="1"/>
              <a:t>Barbier</a:t>
            </a:r>
            <a:r>
              <a:rPr lang="pt-BR" dirty="0"/>
              <a:t> In: Machado, </a:t>
            </a:r>
            <a:r>
              <a:rPr lang="pt-BR" dirty="0" smtClean="0"/>
              <a:t>2000, p.6).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763293"/>
            <a:ext cx="5760640" cy="24713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27585" y="6234608"/>
            <a:ext cx="548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Fonte: http://projectapproach.org/</a:t>
            </a:r>
          </a:p>
        </p:txBody>
      </p:sp>
    </p:spTree>
    <p:extLst>
      <p:ext uri="{BB962C8B-B14F-4D97-AF65-F5344CB8AC3E}">
        <p14:creationId xmlns:p14="http://schemas.microsoft.com/office/powerpoint/2010/main" val="22093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Pesquisa e Trabalho por Projetos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	</a:t>
            </a:r>
          </a:p>
          <a:p>
            <a:r>
              <a:rPr lang="pt-BR" dirty="0"/>
              <a:t>	</a:t>
            </a:r>
            <a:r>
              <a:rPr lang="pt-BR" dirty="0" smtClean="0"/>
              <a:t>A </a:t>
            </a:r>
            <a:r>
              <a:rPr lang="pt-BR" dirty="0"/>
              <a:t>pedagogia de projetos, embora constitua um novo desafio para o professor, pode viabilizar ao aluno um modo de aprender baseado na INTEGRAÇÃO entre conteúdos das várias áreas do conhecimento, bem como entre diversas mídias (computador, televisão, livros), disponíveis no contexto da </a:t>
            </a:r>
            <a:r>
              <a:rPr lang="pt-BR" dirty="0" smtClean="0"/>
              <a:t>escola (ALMEIDA, internet).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1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Pesquisa e Trabalho por Projetos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37828" y="1556792"/>
            <a:ext cx="8497192" cy="4609058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/>
              <a:t>	</a:t>
            </a:r>
            <a:r>
              <a:rPr lang="pt-BR" dirty="0" smtClean="0"/>
              <a:t>O </a:t>
            </a:r>
            <a:r>
              <a:rPr lang="pt-BR" dirty="0"/>
              <a:t>trabalho por projetos requer </a:t>
            </a:r>
            <a:r>
              <a:rPr lang="pt-BR" dirty="0" smtClean="0"/>
              <a:t>mudanças na concepção </a:t>
            </a:r>
            <a:r>
              <a:rPr lang="pt-BR" dirty="0"/>
              <a:t>de ensino e aprendizagem e, </a:t>
            </a:r>
            <a:r>
              <a:rPr lang="pt-BR" dirty="0" smtClean="0"/>
              <a:t>consequentemente, </a:t>
            </a:r>
            <a:r>
              <a:rPr lang="pt-BR" dirty="0"/>
              <a:t>na postura do </a:t>
            </a:r>
            <a:r>
              <a:rPr lang="pt-BR" dirty="0" smtClean="0"/>
              <a:t>professor e da escola/universidade.</a:t>
            </a:r>
          </a:p>
          <a:p>
            <a:r>
              <a:rPr lang="pt-BR" dirty="0" smtClean="0"/>
              <a:t>	Hernández (apud ALMEIDA) </a:t>
            </a:r>
            <a:r>
              <a:rPr lang="pt-BR" dirty="0"/>
              <a:t>enfatiza que o trabalho por projeto “não deve ser visto como uma opção puramente metodológica, mas como uma maneira de repensar a função da </a:t>
            </a:r>
            <a:r>
              <a:rPr lang="pt-BR" dirty="0" smtClean="0"/>
              <a:t>escola”.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15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3E7CA9"/>
                </a:solidFill>
                <a:latin typeface="Calibri" panose="020F0502020204030204" pitchFamily="34" charset="0"/>
              </a:rPr>
              <a:t>Curso de </a:t>
            </a:r>
            <a:r>
              <a:rPr lang="pt-BR" b="1" dirty="0" smtClean="0">
                <a:solidFill>
                  <a:srgbClr val="3E7CA9"/>
                </a:solidFill>
                <a:latin typeface="Calibri" panose="020F0502020204030204" pitchFamily="34" charset="0"/>
              </a:rPr>
              <a:t>Pedagogia</a:t>
            </a:r>
            <a:endParaRPr lang="pt-BR" b="1" dirty="0">
              <a:solidFill>
                <a:srgbClr val="3E7CA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4700"/>
              </a:lnSpc>
            </a:pPr>
            <a:r>
              <a:rPr lang="pt-BR" dirty="0" smtClean="0">
                <a:latin typeface="Calibri" panose="020F0502020204030204" pitchFamily="34" charset="0"/>
              </a:rPr>
              <a:t>Trabalho de Conclusão de Curso – Obrigatório </a:t>
            </a:r>
          </a:p>
          <a:p>
            <a:pPr>
              <a:lnSpc>
                <a:spcPts val="4700"/>
              </a:lnSpc>
            </a:pPr>
            <a:r>
              <a:rPr lang="pt-BR" dirty="0" smtClean="0">
                <a:latin typeface="Calibri" panose="020F0502020204030204" pitchFamily="34" charset="0"/>
              </a:rPr>
              <a:t>Projetos Modulares Integradores em todos os  períodos letivos;</a:t>
            </a:r>
          </a:p>
          <a:p>
            <a:pPr>
              <a:lnSpc>
                <a:spcPts val="4700"/>
              </a:lnSpc>
            </a:pPr>
            <a:r>
              <a:rPr lang="pt-BR" dirty="0" smtClean="0">
                <a:latin typeface="Calibri" panose="020F0502020204030204" pitchFamily="34" charset="0"/>
              </a:rPr>
              <a:t>PIBID no </a:t>
            </a:r>
            <a:r>
              <a:rPr lang="pt-BR" dirty="0">
                <a:latin typeface="Calibri" panose="020F0502020204030204" pitchFamily="34" charset="0"/>
              </a:rPr>
              <a:t>polo Mauá </a:t>
            </a:r>
            <a:r>
              <a:rPr lang="pt-BR" dirty="0" smtClean="0">
                <a:latin typeface="Calibri" panose="020F0502020204030204" pitchFamily="34" charset="0"/>
              </a:rPr>
              <a:t>com atividades </a:t>
            </a:r>
            <a:r>
              <a:rPr lang="pt-BR" dirty="0">
                <a:latin typeface="Calibri" panose="020F0502020204030204" pitchFamily="34" charset="0"/>
              </a:rPr>
              <a:t>de pesquisa </a:t>
            </a:r>
            <a:r>
              <a:rPr lang="pt-BR" dirty="0" smtClean="0">
                <a:latin typeface="Calibri" panose="020F0502020204030204" pitchFamily="34" charset="0"/>
              </a:rPr>
              <a:t>desenvolvidas </a:t>
            </a:r>
            <a:r>
              <a:rPr lang="pt-BR" dirty="0">
                <a:latin typeface="Calibri" panose="020F0502020204030204" pitchFamily="34" charset="0"/>
              </a:rPr>
              <a:t>dentro da </a:t>
            </a:r>
            <a:r>
              <a:rPr lang="pt-BR" dirty="0" smtClean="0">
                <a:latin typeface="Calibri" panose="020F0502020204030204" pitchFamily="34" charset="0"/>
              </a:rPr>
              <a:t/>
            </a:r>
            <a:br>
              <a:rPr lang="pt-BR" dirty="0" smtClean="0">
                <a:latin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</a:rPr>
              <a:t>temática Leitura;</a:t>
            </a:r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2539345" cy="24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02111"/>
      </p:ext>
    </p:extLst>
  </p:cSld>
  <p:clrMapOvr>
    <a:masterClrMapping/>
  </p:clrMapOvr>
</p:sld>
</file>

<file path=ppt/theme/theme1.xml><?xml version="1.0" encoding="utf-8"?>
<a:theme xmlns:a="http://schemas.openxmlformats.org/drawingml/2006/main" name="Lilian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104FECC-DAA2-474C-9793-776C13AF06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Livros de fundo</Template>
  <TotalTime>1096</TotalTime>
  <Words>609</Words>
  <Application>Microsoft Office PowerPoint</Application>
  <PresentationFormat>Apresentação na tela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Lilian1</vt:lpstr>
      <vt:lpstr>Apresentação do PowerPoint</vt:lpstr>
      <vt:lpstr>Universidade Metodista de São Paulo</vt:lpstr>
      <vt:lpstr>Pesquisa como Princípio Pedagógico</vt:lpstr>
      <vt:lpstr>Pesquisa como Princípio Pedagógico</vt:lpstr>
      <vt:lpstr>Pesquisa como Princípio Pedagógico</vt:lpstr>
      <vt:lpstr>Pesquisa e trabalho por projetos</vt:lpstr>
      <vt:lpstr>Pesquisa e Trabalho por Projetos</vt:lpstr>
      <vt:lpstr>Pesquisa e Trabalho por Projetos</vt:lpstr>
      <vt:lpstr>Curso de Pedagogia</vt:lpstr>
      <vt:lpstr>Curso de Pedagogia</vt:lpstr>
      <vt:lpstr>Curso de Administração</vt:lpstr>
      <vt:lpstr>Curso de Administração</vt:lpstr>
      <vt:lpstr>Curso de Teologia</vt:lpstr>
      <vt:lpstr>Curso de Teologia</vt:lpstr>
      <vt:lpstr>Cursos Superiores de Tecnologia</vt:lpstr>
      <vt:lpstr>Experiência Implantada</vt:lpstr>
      <vt:lpstr>Desafios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Barroso de Azevedo</dc:creator>
  <cp:lastModifiedBy>Dragon</cp:lastModifiedBy>
  <cp:revision>48</cp:revision>
  <dcterms:created xsi:type="dcterms:W3CDTF">2016-09-12T20:42:13Z</dcterms:created>
  <dcterms:modified xsi:type="dcterms:W3CDTF">2016-10-06T14:29:39Z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TC300077499990</vt:lpwstr>
  </property>
</Properties>
</file>