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97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iafc\Documents\Litto\Crescimento%20da%20EAD%20%20%20em%20Cursos%20de%20Gradua&#231;&#227;o%20-%20Brasil%20-%202003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Crescimento em Cursos de Graduação na EAD - Brasil - 2004/2013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Geral!$F$74:$F$83</c:f>
              <c:numCache>
                <c:formatCode>0.0%</c:formatCode>
                <c:ptCount val="10"/>
                <c:pt idx="0">
                  <c:v>0.194345935765663</c:v>
                </c:pt>
                <c:pt idx="1">
                  <c:v>0.92316854271862558</c:v>
                </c:pt>
                <c:pt idx="2">
                  <c:v>0.80741787477538751</c:v>
                </c:pt>
                <c:pt idx="3">
                  <c:v>0.78453326641120436</c:v>
                </c:pt>
                <c:pt idx="4">
                  <c:v>0.96870723646846979</c:v>
                </c:pt>
                <c:pt idx="5">
                  <c:v>0.15133228291076045</c:v>
                </c:pt>
                <c:pt idx="6">
                  <c:v>0.10983325876211786</c:v>
                </c:pt>
                <c:pt idx="7">
                  <c:v>6.7457983893422641E-2</c:v>
                </c:pt>
                <c:pt idx="8">
                  <c:v>0.12178438092629178</c:v>
                </c:pt>
                <c:pt idx="9">
                  <c:v>3.5661893432688441E-2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311680"/>
        <c:axId val="24313216"/>
      </c:lineChart>
      <c:catAx>
        <c:axId val="2431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24313216"/>
        <c:crosses val="autoZero"/>
        <c:auto val="1"/>
        <c:lblAlgn val="ctr"/>
        <c:lblOffset val="100"/>
        <c:noMultiLvlLbl val="0"/>
      </c:catAx>
      <c:valAx>
        <c:axId val="243132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2431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Crescimento  em Cursos de Graduação Presencial - Brasil - 2004/2013</a:t>
            </a:r>
            <a:endParaRPr lang="pt-BR"/>
          </a:p>
        </c:rich>
      </c:tx>
      <c:layout>
        <c:manualLayout>
          <c:xMode val="edge"/>
          <c:yMode val="edge"/>
          <c:x val="0.13985726451755162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Geral!$D$74:$D$83</c:f>
              <c:numCache>
                <c:formatCode>0.0%</c:formatCode>
                <c:ptCount val="10"/>
                <c:pt idx="0">
                  <c:v>7.118843165796343E-2</c:v>
                </c:pt>
                <c:pt idx="1">
                  <c:v>6.9510460925328366E-2</c:v>
                </c:pt>
                <c:pt idx="2">
                  <c:v>5.0186878699062E-2</c:v>
                </c:pt>
                <c:pt idx="3">
                  <c:v>4.3564340769004041E-2</c:v>
                </c:pt>
                <c:pt idx="4">
                  <c:v>4.0913813901004806E-2</c:v>
                </c:pt>
                <c:pt idx="5">
                  <c:v>7.0550403381379754E-3</c:v>
                </c:pt>
                <c:pt idx="6">
                  <c:v>6.5135022291305411E-2</c:v>
                </c:pt>
                <c:pt idx="7">
                  <c:v>5.4622030713216176E-2</c:v>
                </c:pt>
                <c:pt idx="8">
                  <c:v>3.0813177925238539E-2</c:v>
                </c:pt>
                <c:pt idx="9">
                  <c:v>3.8584275937323179E-2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772800"/>
        <c:axId val="25774336"/>
      </c:lineChart>
      <c:catAx>
        <c:axId val="257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774336"/>
        <c:crosses val="autoZero"/>
        <c:auto val="1"/>
        <c:lblAlgn val="ctr"/>
        <c:lblOffset val="100"/>
        <c:noMultiLvlLbl val="0"/>
      </c:catAx>
      <c:valAx>
        <c:axId val="257743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257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EAD x Presencial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Geral!$D$84</c:f>
              <c:strCache>
                <c:ptCount val="1"/>
                <c:pt idx="0">
                  <c:v>Crescimento Presencial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Geral!$D$85:$D$94</c:f>
              <c:numCache>
                <c:formatCode>0.0%</c:formatCode>
                <c:ptCount val="10"/>
                <c:pt idx="0">
                  <c:v>7.118843165796343E-2</c:v>
                </c:pt>
                <c:pt idx="1">
                  <c:v>6.9510460925328366E-2</c:v>
                </c:pt>
                <c:pt idx="2">
                  <c:v>5.0186878699062E-2</c:v>
                </c:pt>
                <c:pt idx="3">
                  <c:v>4.3564340769004041E-2</c:v>
                </c:pt>
                <c:pt idx="4">
                  <c:v>4.0913813901004806E-2</c:v>
                </c:pt>
                <c:pt idx="5">
                  <c:v>7.0550403381379754E-3</c:v>
                </c:pt>
                <c:pt idx="6">
                  <c:v>6.5135022291305411E-2</c:v>
                </c:pt>
                <c:pt idx="7">
                  <c:v>5.4622030713216176E-2</c:v>
                </c:pt>
                <c:pt idx="8">
                  <c:v>3.0813177925238539E-2</c:v>
                </c:pt>
                <c:pt idx="9">
                  <c:v>3.8584275937323179E-2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Geral!$E$84</c:f>
              <c:strCache>
                <c:ptCount val="1"/>
                <c:pt idx="0">
                  <c:v>Crescimento EAD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Geral!$A$74:$A$83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Geral!$E$85:$E$94</c:f>
              <c:numCache>
                <c:formatCode>0.0%</c:formatCode>
                <c:ptCount val="10"/>
                <c:pt idx="0">
                  <c:v>0.194345935765663</c:v>
                </c:pt>
                <c:pt idx="1">
                  <c:v>0.92316854271862558</c:v>
                </c:pt>
                <c:pt idx="2">
                  <c:v>0.80741787477538751</c:v>
                </c:pt>
                <c:pt idx="3">
                  <c:v>0.78453326641120436</c:v>
                </c:pt>
                <c:pt idx="4">
                  <c:v>0.96870723646846979</c:v>
                </c:pt>
                <c:pt idx="5">
                  <c:v>0.15133228291076045</c:v>
                </c:pt>
                <c:pt idx="6">
                  <c:v>0.10983325876211786</c:v>
                </c:pt>
                <c:pt idx="7">
                  <c:v>6.7457983893422641E-2</c:v>
                </c:pt>
                <c:pt idx="8">
                  <c:v>0.12178438092629178</c:v>
                </c:pt>
                <c:pt idx="9">
                  <c:v>3.5661893432688441E-2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241152"/>
        <c:axId val="52242688"/>
      </c:lineChart>
      <c:catAx>
        <c:axId val="522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2242688"/>
        <c:crosses val="autoZero"/>
        <c:auto val="1"/>
        <c:lblAlgn val="ctr"/>
        <c:lblOffset val="100"/>
        <c:noMultiLvlLbl val="0"/>
      </c:catAx>
      <c:valAx>
        <c:axId val="5224268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52241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'EAD x Presencial'!$C$1</c:f>
              <c:strCache>
                <c:ptCount val="1"/>
                <c:pt idx="0">
                  <c:v>Crescimento EAD</c:v>
                </c:pt>
              </c:strCache>
            </c:strRef>
          </c:tx>
          <c:invertIfNegative val="0"/>
          <c:cat>
            <c:multiLvlStrRef>
              <c:f>'EAD x Presencial'!$A$2:$B$31</c:f>
              <c:multiLvlStrCache>
                <c:ptCount val="30"/>
                <c:lvl>
                  <c:pt idx="0">
                    <c:v>Total</c:v>
                  </c:pt>
                  <c:pt idx="1">
                    <c:v>Privada</c:v>
                  </c:pt>
                  <c:pt idx="2">
                    <c:v>Pública</c:v>
                  </c:pt>
                  <c:pt idx="3">
                    <c:v>Total</c:v>
                  </c:pt>
                  <c:pt idx="4">
                    <c:v>Privada</c:v>
                  </c:pt>
                  <c:pt idx="5">
                    <c:v>Pública</c:v>
                  </c:pt>
                  <c:pt idx="6">
                    <c:v>Total</c:v>
                  </c:pt>
                  <c:pt idx="7">
                    <c:v>Privada</c:v>
                  </c:pt>
                  <c:pt idx="8">
                    <c:v>Pública</c:v>
                  </c:pt>
                  <c:pt idx="9">
                    <c:v>Total</c:v>
                  </c:pt>
                  <c:pt idx="10">
                    <c:v>Privada</c:v>
                  </c:pt>
                  <c:pt idx="11">
                    <c:v>Pública</c:v>
                  </c:pt>
                  <c:pt idx="12">
                    <c:v>Total</c:v>
                  </c:pt>
                  <c:pt idx="13">
                    <c:v>Privada</c:v>
                  </c:pt>
                  <c:pt idx="14">
                    <c:v>Pública</c:v>
                  </c:pt>
                  <c:pt idx="15">
                    <c:v>Total</c:v>
                  </c:pt>
                  <c:pt idx="16">
                    <c:v>Privada</c:v>
                  </c:pt>
                  <c:pt idx="17">
                    <c:v>Pública</c:v>
                  </c:pt>
                  <c:pt idx="18">
                    <c:v>Total</c:v>
                  </c:pt>
                  <c:pt idx="19">
                    <c:v>Privada</c:v>
                  </c:pt>
                  <c:pt idx="20">
                    <c:v>Pública</c:v>
                  </c:pt>
                  <c:pt idx="21">
                    <c:v>Total</c:v>
                  </c:pt>
                  <c:pt idx="22">
                    <c:v>Privada</c:v>
                  </c:pt>
                  <c:pt idx="23">
                    <c:v>Pública</c:v>
                  </c:pt>
                  <c:pt idx="24">
                    <c:v>Total</c:v>
                  </c:pt>
                  <c:pt idx="25">
                    <c:v>Privada</c:v>
                  </c:pt>
                  <c:pt idx="26">
                    <c:v>Pública</c:v>
                  </c:pt>
                  <c:pt idx="27">
                    <c:v>Total</c:v>
                  </c:pt>
                  <c:pt idx="28">
                    <c:v>Privada</c:v>
                  </c:pt>
                  <c:pt idx="29">
                    <c:v>Pública</c:v>
                  </c:pt>
                </c:lvl>
                <c:lvl>
                  <c:pt idx="0">
                    <c:v>2004</c:v>
                  </c:pt>
                  <c:pt idx="3">
                    <c:v>2005</c:v>
                  </c:pt>
                  <c:pt idx="6">
                    <c:v>2006</c:v>
                  </c:pt>
                  <c:pt idx="9">
                    <c:v>2007</c:v>
                  </c:pt>
                  <c:pt idx="12">
                    <c:v>2008</c:v>
                  </c:pt>
                  <c:pt idx="15">
                    <c:v>2009</c:v>
                  </c:pt>
                  <c:pt idx="18">
                    <c:v>2010</c:v>
                  </c:pt>
                  <c:pt idx="21">
                    <c:v>2011</c:v>
                  </c:pt>
                  <c:pt idx="24">
                    <c:v>2012</c:v>
                  </c:pt>
                  <c:pt idx="27">
                    <c:v>2013</c:v>
                  </c:pt>
                </c:lvl>
              </c:multiLvlStrCache>
            </c:multiLvlStrRef>
          </c:cat>
          <c:val>
            <c:numRef>
              <c:f>'EAD x Presencial'!$C$2:$C$31</c:f>
              <c:numCache>
                <c:formatCode>0.00%</c:formatCode>
                <c:ptCount val="30"/>
                <c:pt idx="0">
                  <c:v>0.19400000000000001</c:v>
                </c:pt>
                <c:pt idx="1">
                  <c:v>1.337</c:v>
                </c:pt>
                <c:pt idx="2">
                  <c:v>-9.6000000000000002E-2</c:v>
                </c:pt>
                <c:pt idx="3">
                  <c:v>0.92300000000000004</c:v>
                </c:pt>
                <c:pt idx="4">
                  <c:v>1.5449999999999988</c:v>
                </c:pt>
                <c:pt idx="5">
                  <c:v>0.51500000000000001</c:v>
                </c:pt>
                <c:pt idx="6">
                  <c:v>0.80700000000000005</c:v>
                </c:pt>
                <c:pt idx="7">
                  <c:v>1.746999999999999</c:v>
                </c:pt>
                <c:pt idx="8">
                  <c:v>-0.22800000000000001</c:v>
                </c:pt>
                <c:pt idx="9">
                  <c:v>0.78500000000000003</c:v>
                </c:pt>
                <c:pt idx="10">
                  <c:v>0.66900000000000082</c:v>
                </c:pt>
                <c:pt idx="11">
                  <c:v>1.24</c:v>
                </c:pt>
                <c:pt idx="12">
                  <c:v>0.96900000000000053</c:v>
                </c:pt>
                <c:pt idx="13">
                  <c:v>0.62900000000000056</c:v>
                </c:pt>
                <c:pt idx="14">
                  <c:v>1.9610000000000001</c:v>
                </c:pt>
                <c:pt idx="15">
                  <c:v>0.15100000000000013</c:v>
                </c:pt>
                <c:pt idx="16">
                  <c:v>0.48200000000000026</c:v>
                </c:pt>
                <c:pt idx="17">
                  <c:v>-0.38100000000000034</c:v>
                </c:pt>
                <c:pt idx="18">
                  <c:v>0.11</c:v>
                </c:pt>
                <c:pt idx="19">
                  <c:v>0.125</c:v>
                </c:pt>
                <c:pt idx="20">
                  <c:v>5.1999999999999998E-2</c:v>
                </c:pt>
                <c:pt idx="21">
                  <c:v>6.7000000000000004E-2</c:v>
                </c:pt>
                <c:pt idx="22">
                  <c:v>8.9000000000000065E-2</c:v>
                </c:pt>
                <c:pt idx="23">
                  <c:v>-2.0000000000000011E-2</c:v>
                </c:pt>
                <c:pt idx="24">
                  <c:v>0.12200000000000007</c:v>
                </c:pt>
                <c:pt idx="25">
                  <c:v>0.14400000000000004</c:v>
                </c:pt>
                <c:pt idx="26">
                  <c:v>2.1000000000000012E-2</c:v>
                </c:pt>
                <c:pt idx="27">
                  <c:v>3.5999999999999997E-2</c:v>
                </c:pt>
                <c:pt idx="28">
                  <c:v>7.1999999999999995E-2</c:v>
                </c:pt>
                <c:pt idx="29">
                  <c:v>-0.14900000000000013</c:v>
                </c:pt>
              </c:numCache>
            </c:numRef>
          </c:val>
        </c:ser>
        <c:ser>
          <c:idx val="1"/>
          <c:order val="1"/>
          <c:tx>
            <c:strRef>
              <c:f>'EAD x Presencial'!$D$1</c:f>
              <c:strCache>
                <c:ptCount val="1"/>
                <c:pt idx="0">
                  <c:v>Crescimento Presencial</c:v>
                </c:pt>
              </c:strCache>
            </c:strRef>
          </c:tx>
          <c:invertIfNegative val="0"/>
          <c:cat>
            <c:multiLvlStrRef>
              <c:f>'EAD x Presencial'!$A$2:$B$31</c:f>
              <c:multiLvlStrCache>
                <c:ptCount val="30"/>
                <c:lvl>
                  <c:pt idx="0">
                    <c:v>Total</c:v>
                  </c:pt>
                  <c:pt idx="1">
                    <c:v>Privada</c:v>
                  </c:pt>
                  <c:pt idx="2">
                    <c:v>Pública</c:v>
                  </c:pt>
                  <c:pt idx="3">
                    <c:v>Total</c:v>
                  </c:pt>
                  <c:pt idx="4">
                    <c:v>Privada</c:v>
                  </c:pt>
                  <c:pt idx="5">
                    <c:v>Pública</c:v>
                  </c:pt>
                  <c:pt idx="6">
                    <c:v>Total</c:v>
                  </c:pt>
                  <c:pt idx="7">
                    <c:v>Privada</c:v>
                  </c:pt>
                  <c:pt idx="8">
                    <c:v>Pública</c:v>
                  </c:pt>
                  <c:pt idx="9">
                    <c:v>Total</c:v>
                  </c:pt>
                  <c:pt idx="10">
                    <c:v>Privada</c:v>
                  </c:pt>
                  <c:pt idx="11">
                    <c:v>Pública</c:v>
                  </c:pt>
                  <c:pt idx="12">
                    <c:v>Total</c:v>
                  </c:pt>
                  <c:pt idx="13">
                    <c:v>Privada</c:v>
                  </c:pt>
                  <c:pt idx="14">
                    <c:v>Pública</c:v>
                  </c:pt>
                  <c:pt idx="15">
                    <c:v>Total</c:v>
                  </c:pt>
                  <c:pt idx="16">
                    <c:v>Privada</c:v>
                  </c:pt>
                  <c:pt idx="17">
                    <c:v>Pública</c:v>
                  </c:pt>
                  <c:pt idx="18">
                    <c:v>Total</c:v>
                  </c:pt>
                  <c:pt idx="19">
                    <c:v>Privada</c:v>
                  </c:pt>
                  <c:pt idx="20">
                    <c:v>Pública</c:v>
                  </c:pt>
                  <c:pt idx="21">
                    <c:v>Total</c:v>
                  </c:pt>
                  <c:pt idx="22">
                    <c:v>Privada</c:v>
                  </c:pt>
                  <c:pt idx="23">
                    <c:v>Pública</c:v>
                  </c:pt>
                  <c:pt idx="24">
                    <c:v>Total</c:v>
                  </c:pt>
                  <c:pt idx="25">
                    <c:v>Privada</c:v>
                  </c:pt>
                  <c:pt idx="26">
                    <c:v>Pública</c:v>
                  </c:pt>
                  <c:pt idx="27">
                    <c:v>Total</c:v>
                  </c:pt>
                  <c:pt idx="28">
                    <c:v>Privada</c:v>
                  </c:pt>
                  <c:pt idx="29">
                    <c:v>Pública</c:v>
                  </c:pt>
                </c:lvl>
                <c:lvl>
                  <c:pt idx="0">
                    <c:v>2004</c:v>
                  </c:pt>
                  <c:pt idx="3">
                    <c:v>2005</c:v>
                  </c:pt>
                  <c:pt idx="6">
                    <c:v>2006</c:v>
                  </c:pt>
                  <c:pt idx="9">
                    <c:v>2007</c:v>
                  </c:pt>
                  <c:pt idx="12">
                    <c:v>2008</c:v>
                  </c:pt>
                  <c:pt idx="15">
                    <c:v>2009</c:v>
                  </c:pt>
                  <c:pt idx="18">
                    <c:v>2010</c:v>
                  </c:pt>
                  <c:pt idx="21">
                    <c:v>2011</c:v>
                  </c:pt>
                  <c:pt idx="24">
                    <c:v>2012</c:v>
                  </c:pt>
                  <c:pt idx="27">
                    <c:v>2013</c:v>
                  </c:pt>
                </c:lvl>
              </c:multiLvlStrCache>
            </c:multiLvlStrRef>
          </c:cat>
          <c:val>
            <c:numRef>
              <c:f>'EAD x Presencial'!$D$2:$D$31</c:f>
              <c:numCache>
                <c:formatCode>0.00%</c:formatCode>
                <c:ptCount val="30"/>
                <c:pt idx="0">
                  <c:v>7.0999999999999994E-2</c:v>
                </c:pt>
                <c:pt idx="1">
                  <c:v>8.5000000000000006E-2</c:v>
                </c:pt>
                <c:pt idx="2">
                  <c:v>3.6999999999999998E-2</c:v>
                </c:pt>
                <c:pt idx="3">
                  <c:v>7.0000000000000021E-2</c:v>
                </c:pt>
                <c:pt idx="4">
                  <c:v>9.2000000000000026E-2</c:v>
                </c:pt>
                <c:pt idx="5">
                  <c:v>1.2E-2</c:v>
                </c:pt>
                <c:pt idx="6">
                  <c:v>0.05</c:v>
                </c:pt>
                <c:pt idx="7">
                  <c:v>6.3E-2</c:v>
                </c:pt>
                <c:pt idx="8">
                  <c:v>1.4E-2</c:v>
                </c:pt>
                <c:pt idx="9">
                  <c:v>4.3999999999999997E-2</c:v>
                </c:pt>
                <c:pt idx="10">
                  <c:v>0.05</c:v>
                </c:pt>
                <c:pt idx="11">
                  <c:v>2.5999999999999999E-2</c:v>
                </c:pt>
                <c:pt idx="12">
                  <c:v>4.1000000000000002E-2</c:v>
                </c:pt>
                <c:pt idx="13">
                  <c:v>4.5999999999999999E-2</c:v>
                </c:pt>
                <c:pt idx="14">
                  <c:v>2.7000000000000024E-2</c:v>
                </c:pt>
                <c:pt idx="15">
                  <c:v>7.0000000000000045E-3</c:v>
                </c:pt>
                <c:pt idx="16">
                  <c:v>-1.0999999999999998E-2</c:v>
                </c:pt>
                <c:pt idx="17">
                  <c:v>6.1000000000000013E-2</c:v>
                </c:pt>
                <c:pt idx="18">
                  <c:v>6.5000000000000002E-2</c:v>
                </c:pt>
                <c:pt idx="19">
                  <c:v>5.9000000000000039E-2</c:v>
                </c:pt>
                <c:pt idx="20">
                  <c:v>8.2000000000000003E-2</c:v>
                </c:pt>
                <c:pt idx="21">
                  <c:v>5.5000000000000014E-2</c:v>
                </c:pt>
                <c:pt idx="22">
                  <c:v>4.1000000000000002E-2</c:v>
                </c:pt>
                <c:pt idx="23">
                  <c:v>9.1000000000000025E-2</c:v>
                </c:pt>
                <c:pt idx="24">
                  <c:v>3.1000000000000021E-2</c:v>
                </c:pt>
                <c:pt idx="25">
                  <c:v>1.4E-2</c:v>
                </c:pt>
                <c:pt idx="26">
                  <c:v>7.5000000000000011E-2</c:v>
                </c:pt>
                <c:pt idx="27">
                  <c:v>3.9000000000000014E-2</c:v>
                </c:pt>
                <c:pt idx="28">
                  <c:v>4.0000000000000022E-2</c:v>
                </c:pt>
                <c:pt idx="29">
                  <c:v>3.5999999999999997E-2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49765504"/>
        <c:axId val="150316160"/>
      </c:barChart>
      <c:catAx>
        <c:axId val="149765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pt-BR"/>
          </a:p>
        </c:txPr>
        <c:crossAx val="150316160"/>
        <c:crosses val="autoZero"/>
        <c:auto val="1"/>
        <c:lblAlgn val="ctr"/>
        <c:lblOffset val="100"/>
        <c:noMultiLvlLbl val="0"/>
      </c:catAx>
      <c:valAx>
        <c:axId val="15031616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497655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Número de Instituições de Educação Superior - Brasil - 2003-2013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cat>
            <c:numRef>
              <c:f>Plan4!$A$7:$A$17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Plan4!$B$7:$B$17</c:f>
              <c:numCache>
                <c:formatCode>#,##0</c:formatCode>
                <c:ptCount val="11"/>
                <c:pt idx="0">
                  <c:v>1859</c:v>
                </c:pt>
                <c:pt idx="1">
                  <c:v>2013</c:v>
                </c:pt>
                <c:pt idx="2">
                  <c:v>2165</c:v>
                </c:pt>
                <c:pt idx="3">
                  <c:v>2270</c:v>
                </c:pt>
                <c:pt idx="4">
                  <c:v>2281</c:v>
                </c:pt>
                <c:pt idx="5">
                  <c:v>2252</c:v>
                </c:pt>
                <c:pt idx="6">
                  <c:v>2314</c:v>
                </c:pt>
                <c:pt idx="7">
                  <c:v>2378</c:v>
                </c:pt>
                <c:pt idx="8">
                  <c:v>2365</c:v>
                </c:pt>
                <c:pt idx="9">
                  <c:v>2416</c:v>
                </c:pt>
                <c:pt idx="10">
                  <c:v>2391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018048"/>
        <c:axId val="54019584"/>
      </c:lineChart>
      <c:catAx>
        <c:axId val="5401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4019584"/>
        <c:crosses val="autoZero"/>
        <c:auto val="1"/>
        <c:lblAlgn val="ctr"/>
        <c:lblOffset val="100"/>
        <c:noMultiLvlLbl val="0"/>
      </c:catAx>
      <c:valAx>
        <c:axId val="5401958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5401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34EBA0-8458-4A61-83A8-C8280E9E2D15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744EC6-3847-4367-87C9-44C7FC0F521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inep.gov.br/educacao_superior/censo_superior/documentos/2014/principais_resultados_censo_2013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3861048"/>
            <a:ext cx="6889576" cy="101575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Grupo de Pesquisa Quantitativa da </a:t>
            </a:r>
            <a:r>
              <a:rPr lang="pt-BR" b="1" dirty="0" err="1" smtClean="0"/>
              <a:t>EaD</a:t>
            </a:r>
            <a:r>
              <a:rPr lang="pt-BR" b="1" dirty="0" smtClean="0"/>
              <a:t> – Márcia Figueiredo - CBM 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Censo 2013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1800" dirty="0" smtClean="0"/>
              <a:t>Número de Matrículas de Graduação por Modalidade de Ensino; Funções Docentes em Exercício, por Regime de Trabalho; e Pessoal Técnico Administrativo das Instituições de Educação Superior, segundo a Categoria Administrativa e a Organização Acadêmica - Brasil - 2013</a:t>
            </a:r>
            <a:endParaRPr lang="pt-BR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1412776"/>
          <a:ext cx="8568953" cy="4826671"/>
        </p:xfrm>
        <a:graphic>
          <a:graphicData uri="http://schemas.openxmlformats.org/drawingml/2006/table">
            <a:tbl>
              <a:tblPr/>
              <a:tblGrid>
                <a:gridCol w="1164031"/>
                <a:gridCol w="1528668"/>
                <a:gridCol w="743296"/>
                <a:gridCol w="743296"/>
                <a:gridCol w="736285"/>
                <a:gridCol w="631101"/>
                <a:gridCol w="729274"/>
                <a:gridCol w="725767"/>
                <a:gridCol w="557473"/>
                <a:gridCol w="1009762"/>
              </a:tblGrid>
              <a:tr h="2025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Categoria Administrativa</a:t>
                      </a:r>
                    </a:p>
                  </a:txBody>
                  <a:tcPr marL="7557" marR="7557" marT="75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Organização Acadêmica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Matrículas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Funções Docentes em Exercício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Pessoal Técnico Administrativo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Presencial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 Distância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Tempo integral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Tempo parcial</a:t>
                      </a: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Horista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6378"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Geral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7.305.977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6.152.405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1.153.572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367.282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179.410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93.173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94.699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394.416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3.898.880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3.082.155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816.725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194.794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134.560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33.413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26.821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231.468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Centro Universitário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1.154.863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863.941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290.922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37.895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10.285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11.922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15.688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39.160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Faculdade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2.131.827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2.094.641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37.186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119.964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21.405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47.090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51.469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101.304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IF e Cefet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120.407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111.668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8.739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14.629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13.160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748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721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22.484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378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Pública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1.932.527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1.777.974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154.553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155.219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126.592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18.485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10.142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187.200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1.655.293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1.509.479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145.814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129.854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109.788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14.375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5.691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156.284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99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Centro Universitário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25.692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25.692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1.800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691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375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734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1.112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99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Faculdade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131.135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131.135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8.936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2.953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2.987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2.996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7.320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IF e Cefet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120.407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111.668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8.739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14.629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13.160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748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721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22.484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378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Privada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5.373.450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4.374.431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999.019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212.063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52.818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74.688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84.557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207.216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Universidade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2.243.587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1.572.676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670.911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64.940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24.772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19.038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21.130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75.184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Centro Universitário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1.129.171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838.249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290.922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36.095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9.594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11.547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14.954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38.048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40">
                <a:tc>
                  <a:txBody>
                    <a:bodyPr/>
                    <a:lstStyle/>
                    <a:p>
                      <a:pPr algn="ctr" fontAlgn="b"/>
                      <a:endParaRPr lang="pt-BR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Faculdade</a:t>
                      </a:r>
                    </a:p>
                  </a:txBody>
                  <a:tcPr marL="68013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2.000.692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1.963.506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37.186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111.028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18.452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44.103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48.473 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93.984 </a:t>
                      </a:r>
                    </a:p>
                  </a:txBody>
                  <a:tcPr marL="7557" marR="7557" marT="75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3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51154"/>
              </p:ext>
            </p:extLst>
          </p:nvPr>
        </p:nvGraphicFramePr>
        <p:xfrm>
          <a:off x="-31082" y="260648"/>
          <a:ext cx="8908113" cy="537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46681"/>
              </p:ext>
            </p:extLst>
          </p:nvPr>
        </p:nvGraphicFramePr>
        <p:xfrm>
          <a:off x="61189" y="404664"/>
          <a:ext cx="9052129" cy="5302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42751"/>
              </p:ext>
            </p:extLst>
          </p:nvPr>
        </p:nvGraphicFramePr>
        <p:xfrm>
          <a:off x="107504" y="476672"/>
          <a:ext cx="8908113" cy="523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802579"/>
              </p:ext>
            </p:extLst>
          </p:nvPr>
        </p:nvGraphicFramePr>
        <p:xfrm>
          <a:off x="107504" y="692696"/>
          <a:ext cx="8908113" cy="537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374909"/>
              </p:ext>
            </p:extLst>
          </p:nvPr>
        </p:nvGraphicFramePr>
        <p:xfrm>
          <a:off x="0" y="13698"/>
          <a:ext cx="9144000" cy="69557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86608"/>
                <a:gridCol w="2186608"/>
                <a:gridCol w="2385392"/>
                <a:gridCol w="2385392"/>
              </a:tblGrid>
              <a:tr h="3525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/>
                        <a:t>Ano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/>
                        <a:t>Categoria Administrativa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Crescimento EAD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Crescimento Presencial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19,40%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7,10%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133,70%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8,50%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-9,60%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92,30%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154,50%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51,50%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80,70%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174,70%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6,30%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-22,80%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2007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78,50%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66,90%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124,00%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2008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96,90%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62,90%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196,10%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2009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15,10%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0,70%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48,20%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-1,10%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-38,10%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2010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11,00%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/>
                        <a:t>2011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6,70%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5,50%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8,90%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-2,00%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9,10%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2012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12,20%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14,40%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1,40%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2,10%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7,50%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2013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3,60%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3,90%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Privada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7,20%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4,00%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  <a:tr h="2118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/>
                        <a:t>Pública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/>
                        <a:t>-14,90%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/>
                        <a:t>3,60%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45" marR="6745" marT="674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" y="1196752"/>
          <a:ext cx="9144000" cy="501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Fonte: INEP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>
                <a:hlinkClick r:id="rId2"/>
              </a:rPr>
              <a:t>http://download.inep.gov.br/educacao_superior/censo_superior/documentos/2014/principais_resultados_censo_2013.xls</a:t>
            </a:r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Márcia Figueiredo</a:t>
            </a:r>
          </a:p>
          <a:p>
            <a:pPr algn="ctr"/>
            <a:r>
              <a:rPr lang="pt-BR" dirty="0" smtClean="0"/>
              <a:t>marciaead@baraodemaua.br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542</Words>
  <Application>Microsoft Office PowerPoint</Application>
  <PresentationFormat>Apresentação na tela (4:3)</PresentationFormat>
  <Paragraphs>269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Origem</vt:lpstr>
      <vt:lpstr>Grupo de Pesquisa Quantitativa da EaD – Márcia Figueiredo - CBM  </vt:lpstr>
      <vt:lpstr>Número de Matrículas de Graduação por Modalidade de Ensino; Funções Docentes em Exercício, por Regime de Trabalho; e Pessoal Técnico Administrativo das Instituições de Educação Superior, segundo a Categoria Administrativa e a Organização Acadêmica - Brasil - 2013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Fonte: INEP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Censo 2013</dc:title>
  <dc:creator>marciafc</dc:creator>
  <cp:lastModifiedBy>Aluno Usuario dos labs</cp:lastModifiedBy>
  <cp:revision>13</cp:revision>
  <dcterms:created xsi:type="dcterms:W3CDTF">2014-09-10T20:31:54Z</dcterms:created>
  <dcterms:modified xsi:type="dcterms:W3CDTF">2014-10-30T17:26:46Z</dcterms:modified>
</cp:coreProperties>
</file>