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7.jpeg" ContentType="image/jpeg"/>
  <Override PartName="/ppt/media/image26.jpeg" ContentType="image/jpeg"/>
  <Override PartName="/ppt/media/image25.jpeg" ContentType="image/jpeg"/>
  <Override PartName="/ppt/media/image24.jpeg" ContentType="image/jpeg"/>
  <Override PartName="/ppt/media/image23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jpeg" ContentType="image/jpeg"/>
  <Override PartName="/ppt/media/image15.jpeg" ContentType="image/jpeg"/>
  <Override PartName="/ppt/media/image12.jpeg" ContentType="image/jpe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5.png" ContentType="image/png"/>
  <Override PartName="/ppt/media/image8.jpeg" ContentType="image/jpeg"/>
  <Override PartName="/ppt/media/image10.jpeg" ContentType="image/jpeg"/>
  <Override PartName="/ppt/media/image9.jpeg" ContentType="image/jpeg"/>
  <Override PartName="/ppt/media/image7.jpeg" ContentType="image/jpeg"/>
  <Override PartName="/ppt/media/image6.png" ContentType="image/png"/>
  <Override PartName="/ppt/media/image14.jpeg" ContentType="image/jpeg"/>
  <Override PartName="/ppt/media/image22.jpeg" ContentType="image/jpeg"/>
  <Override PartName="/ppt/media/image4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88825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31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31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31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BF47CBE-F652-4314-812D-5465B338D9EF}" type="slidenum">
              <a:rPr lang="pt-BR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5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0B16BE3-52A1-4BAA-A362-0968BB06E8A7}" type="slidenum">
              <a:rPr lang="pt-BR" sz="1200">
                <a:solidFill>
                  <a:srgbClr val="545454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3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7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7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4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0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0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10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9051840" y="6165720"/>
            <a:ext cx="540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9039240" y="6197760"/>
            <a:ext cx="43200" cy="30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9099720" y="6207120"/>
            <a:ext cx="1800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9026640" y="6226200"/>
            <a:ext cx="540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9001080" y="6093000"/>
            <a:ext cx="59400" cy="75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7257960" y="469800"/>
            <a:ext cx="21240" cy="403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8102520" y="1187280"/>
            <a:ext cx="78120" cy="75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7251840" y="200160"/>
            <a:ext cx="27360" cy="116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9093240" y="6283440"/>
            <a:ext cx="2736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10506240" y="4280040"/>
            <a:ext cx="119520" cy="1512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8908920" y="1270080"/>
            <a:ext cx="2124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8918640" y="5870520"/>
            <a:ext cx="216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" name="CustomShape 13"/>
          <p:cNvSpPr/>
          <p:nvPr/>
        </p:nvSpPr>
        <p:spPr>
          <a:xfrm>
            <a:off x="7254720" y="0"/>
            <a:ext cx="56160" cy="1609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" name="CustomShape 14"/>
          <p:cNvSpPr/>
          <p:nvPr/>
        </p:nvSpPr>
        <p:spPr>
          <a:xfrm>
            <a:off x="8556480" y="403200"/>
            <a:ext cx="1152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8531280" y="387360"/>
            <a:ext cx="1152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" name="CustomShape 16"/>
          <p:cNvSpPr/>
          <p:nvPr/>
        </p:nvSpPr>
        <p:spPr>
          <a:xfrm>
            <a:off x="8496360" y="206280"/>
            <a:ext cx="828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" name="CustomShape 17"/>
          <p:cNvSpPr/>
          <p:nvPr/>
        </p:nvSpPr>
        <p:spPr>
          <a:xfrm>
            <a:off x="8578800" y="412920"/>
            <a:ext cx="828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" name="CustomShape 18"/>
          <p:cNvSpPr/>
          <p:nvPr/>
        </p:nvSpPr>
        <p:spPr>
          <a:xfrm>
            <a:off x="8515440" y="380880"/>
            <a:ext cx="5400" cy="21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8483760" y="222120"/>
            <a:ext cx="1152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" name="CustomShape 20"/>
          <p:cNvSpPr/>
          <p:nvPr/>
        </p:nvSpPr>
        <p:spPr>
          <a:xfrm>
            <a:off x="8442360" y="247680"/>
            <a:ext cx="1476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0" name="CustomShape 21"/>
          <p:cNvSpPr/>
          <p:nvPr/>
        </p:nvSpPr>
        <p:spPr>
          <a:xfrm>
            <a:off x="8464680" y="237960"/>
            <a:ext cx="1152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1" name="CustomShape 22"/>
          <p:cNvSpPr/>
          <p:nvPr/>
        </p:nvSpPr>
        <p:spPr>
          <a:xfrm>
            <a:off x="8480520" y="368280"/>
            <a:ext cx="1152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2" name="CustomShape 23"/>
          <p:cNvSpPr/>
          <p:nvPr/>
        </p:nvSpPr>
        <p:spPr>
          <a:xfrm>
            <a:off x="8597880" y="92160"/>
            <a:ext cx="78120" cy="27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3" name="CustomShape 24"/>
          <p:cNvSpPr/>
          <p:nvPr/>
        </p:nvSpPr>
        <p:spPr>
          <a:xfrm>
            <a:off x="8499600" y="289080"/>
            <a:ext cx="68760" cy="496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4" name="CustomShape 25"/>
          <p:cNvSpPr/>
          <p:nvPr/>
        </p:nvSpPr>
        <p:spPr>
          <a:xfrm>
            <a:off x="8670960" y="82440"/>
            <a:ext cx="65520" cy="91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5" name="CustomShape 26"/>
          <p:cNvSpPr/>
          <p:nvPr/>
        </p:nvSpPr>
        <p:spPr>
          <a:xfrm>
            <a:off x="8823240" y="250920"/>
            <a:ext cx="37080" cy="464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6" name="CustomShape 27"/>
          <p:cNvSpPr/>
          <p:nvPr/>
        </p:nvSpPr>
        <p:spPr>
          <a:xfrm>
            <a:off x="8798040" y="317520"/>
            <a:ext cx="5292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7" name="CustomShape 28"/>
          <p:cNvSpPr/>
          <p:nvPr/>
        </p:nvSpPr>
        <p:spPr>
          <a:xfrm>
            <a:off x="8813880" y="365040"/>
            <a:ext cx="27360" cy="781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8" name="CustomShape 29"/>
          <p:cNvSpPr/>
          <p:nvPr/>
        </p:nvSpPr>
        <p:spPr>
          <a:xfrm>
            <a:off x="8883720" y="326880"/>
            <a:ext cx="1476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9" name="CustomShape 30"/>
          <p:cNvSpPr/>
          <p:nvPr/>
        </p:nvSpPr>
        <p:spPr>
          <a:xfrm>
            <a:off x="8854920" y="326880"/>
            <a:ext cx="37080" cy="65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0" name="CustomShape 31"/>
          <p:cNvSpPr/>
          <p:nvPr/>
        </p:nvSpPr>
        <p:spPr>
          <a:xfrm>
            <a:off x="8747280" y="187200"/>
            <a:ext cx="56160" cy="72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1" name="CustomShape 32"/>
          <p:cNvSpPr/>
          <p:nvPr/>
        </p:nvSpPr>
        <p:spPr>
          <a:xfrm>
            <a:off x="8423280" y="254160"/>
            <a:ext cx="1152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2" name="CustomShape 33"/>
          <p:cNvSpPr/>
          <p:nvPr/>
        </p:nvSpPr>
        <p:spPr>
          <a:xfrm>
            <a:off x="8346960" y="492120"/>
            <a:ext cx="1476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3" name="CustomShape 34"/>
          <p:cNvSpPr/>
          <p:nvPr/>
        </p:nvSpPr>
        <p:spPr>
          <a:xfrm>
            <a:off x="8420040" y="654120"/>
            <a:ext cx="2448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4" name="CustomShape 35"/>
          <p:cNvSpPr/>
          <p:nvPr/>
        </p:nvSpPr>
        <p:spPr>
          <a:xfrm>
            <a:off x="8534520" y="63180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5" name="CustomShape 36"/>
          <p:cNvSpPr/>
          <p:nvPr/>
        </p:nvSpPr>
        <p:spPr>
          <a:xfrm>
            <a:off x="8372520" y="488880"/>
            <a:ext cx="1800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6" name="CustomShape 37"/>
          <p:cNvSpPr/>
          <p:nvPr/>
        </p:nvSpPr>
        <p:spPr>
          <a:xfrm>
            <a:off x="8400960" y="485640"/>
            <a:ext cx="2124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7" name="CustomShape 38"/>
          <p:cNvSpPr/>
          <p:nvPr/>
        </p:nvSpPr>
        <p:spPr>
          <a:xfrm>
            <a:off x="8515440" y="63504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8" name="CustomShape 39"/>
          <p:cNvSpPr/>
          <p:nvPr/>
        </p:nvSpPr>
        <p:spPr>
          <a:xfrm>
            <a:off x="9232920" y="1149480"/>
            <a:ext cx="1152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39" name="CustomShape 40"/>
          <p:cNvSpPr/>
          <p:nvPr/>
        </p:nvSpPr>
        <p:spPr>
          <a:xfrm>
            <a:off x="9131400" y="784080"/>
            <a:ext cx="216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0" name="CustomShape 41"/>
          <p:cNvSpPr/>
          <p:nvPr/>
        </p:nvSpPr>
        <p:spPr>
          <a:xfrm>
            <a:off x="8400960" y="260280"/>
            <a:ext cx="2124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1" name="CustomShape 42"/>
          <p:cNvSpPr/>
          <p:nvPr/>
        </p:nvSpPr>
        <p:spPr>
          <a:xfrm>
            <a:off x="8169120" y="371520"/>
            <a:ext cx="776880" cy="253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2" name="CustomShape 43"/>
          <p:cNvSpPr/>
          <p:nvPr/>
        </p:nvSpPr>
        <p:spPr>
          <a:xfrm>
            <a:off x="8978760" y="746280"/>
            <a:ext cx="1152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3" name="CustomShape 44"/>
          <p:cNvSpPr/>
          <p:nvPr/>
        </p:nvSpPr>
        <p:spPr>
          <a:xfrm>
            <a:off x="8639280" y="714240"/>
            <a:ext cx="157680" cy="62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4" name="CustomShape 45"/>
          <p:cNvSpPr/>
          <p:nvPr/>
        </p:nvSpPr>
        <p:spPr>
          <a:xfrm>
            <a:off x="8340840" y="270000"/>
            <a:ext cx="2124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5" name="CustomShape 46"/>
          <p:cNvSpPr/>
          <p:nvPr/>
        </p:nvSpPr>
        <p:spPr>
          <a:xfrm>
            <a:off x="8369280" y="266760"/>
            <a:ext cx="2124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6" name="CustomShape 47"/>
          <p:cNvSpPr/>
          <p:nvPr/>
        </p:nvSpPr>
        <p:spPr>
          <a:xfrm>
            <a:off x="8362800" y="117360"/>
            <a:ext cx="1152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7" name="CustomShape 48"/>
          <p:cNvSpPr/>
          <p:nvPr/>
        </p:nvSpPr>
        <p:spPr>
          <a:xfrm>
            <a:off x="8264520" y="46044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8" name="CustomShape 49"/>
          <p:cNvSpPr/>
          <p:nvPr/>
        </p:nvSpPr>
        <p:spPr>
          <a:xfrm>
            <a:off x="8353440" y="425520"/>
            <a:ext cx="2160" cy="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49" name="CustomShape 50"/>
          <p:cNvSpPr/>
          <p:nvPr/>
        </p:nvSpPr>
        <p:spPr>
          <a:xfrm>
            <a:off x="8296200" y="466560"/>
            <a:ext cx="49680" cy="37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0" name="CustomShape 51"/>
          <p:cNvSpPr/>
          <p:nvPr/>
        </p:nvSpPr>
        <p:spPr>
          <a:xfrm>
            <a:off x="8277120" y="463680"/>
            <a:ext cx="5400" cy="21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1" name="CustomShape 52"/>
          <p:cNvSpPr/>
          <p:nvPr/>
        </p:nvSpPr>
        <p:spPr>
          <a:xfrm>
            <a:off x="8731080" y="231840"/>
            <a:ext cx="2124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2" name="CustomShape 53"/>
          <p:cNvSpPr/>
          <p:nvPr/>
        </p:nvSpPr>
        <p:spPr>
          <a:xfrm>
            <a:off x="8292960" y="476280"/>
            <a:ext cx="2160" cy="21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3" name="CustomShape 54"/>
          <p:cNvSpPr/>
          <p:nvPr/>
        </p:nvSpPr>
        <p:spPr>
          <a:xfrm>
            <a:off x="8048520" y="873000"/>
            <a:ext cx="2448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4" name="CustomShape 55"/>
          <p:cNvSpPr/>
          <p:nvPr/>
        </p:nvSpPr>
        <p:spPr>
          <a:xfrm>
            <a:off x="8020080" y="561960"/>
            <a:ext cx="21240" cy="30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5" name="CustomShape 56"/>
          <p:cNvSpPr/>
          <p:nvPr/>
        </p:nvSpPr>
        <p:spPr>
          <a:xfrm>
            <a:off x="9350280" y="1171440"/>
            <a:ext cx="1476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6" name="CustomShape 57"/>
          <p:cNvSpPr/>
          <p:nvPr/>
        </p:nvSpPr>
        <p:spPr>
          <a:xfrm>
            <a:off x="8096400" y="863640"/>
            <a:ext cx="828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7" name="CustomShape 58"/>
          <p:cNvSpPr/>
          <p:nvPr/>
        </p:nvSpPr>
        <p:spPr>
          <a:xfrm>
            <a:off x="7686720" y="698400"/>
            <a:ext cx="1152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8" name="CustomShape 59"/>
          <p:cNvSpPr/>
          <p:nvPr/>
        </p:nvSpPr>
        <p:spPr>
          <a:xfrm>
            <a:off x="7956720" y="793800"/>
            <a:ext cx="828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59" name="CustomShape 60"/>
          <p:cNvSpPr/>
          <p:nvPr/>
        </p:nvSpPr>
        <p:spPr>
          <a:xfrm>
            <a:off x="7950240" y="743040"/>
            <a:ext cx="1800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0" name="CustomShape 61"/>
          <p:cNvSpPr/>
          <p:nvPr/>
        </p:nvSpPr>
        <p:spPr>
          <a:xfrm>
            <a:off x="9299520" y="1165320"/>
            <a:ext cx="2448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1" name="CustomShape 62"/>
          <p:cNvSpPr/>
          <p:nvPr/>
        </p:nvSpPr>
        <p:spPr>
          <a:xfrm>
            <a:off x="9067680" y="479520"/>
            <a:ext cx="1800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2" name="CustomShape 63"/>
          <p:cNvSpPr/>
          <p:nvPr/>
        </p:nvSpPr>
        <p:spPr>
          <a:xfrm>
            <a:off x="9055080" y="457200"/>
            <a:ext cx="72000" cy="403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3" name="CustomShape 64"/>
          <p:cNvSpPr/>
          <p:nvPr/>
        </p:nvSpPr>
        <p:spPr>
          <a:xfrm>
            <a:off x="8972640" y="504720"/>
            <a:ext cx="4968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4" name="CustomShape 65"/>
          <p:cNvSpPr/>
          <p:nvPr/>
        </p:nvSpPr>
        <p:spPr>
          <a:xfrm>
            <a:off x="8737560" y="26028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5" name="CustomShape 66"/>
          <p:cNvSpPr/>
          <p:nvPr/>
        </p:nvSpPr>
        <p:spPr>
          <a:xfrm>
            <a:off x="9080640" y="504720"/>
            <a:ext cx="1152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6" name="CustomShape 67"/>
          <p:cNvSpPr/>
          <p:nvPr/>
        </p:nvSpPr>
        <p:spPr>
          <a:xfrm>
            <a:off x="9124920" y="492120"/>
            <a:ext cx="1152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7" name="CustomShape 68"/>
          <p:cNvSpPr/>
          <p:nvPr/>
        </p:nvSpPr>
        <p:spPr>
          <a:xfrm>
            <a:off x="8639280" y="212760"/>
            <a:ext cx="62280" cy="116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8" name="CustomShape 69"/>
          <p:cNvSpPr/>
          <p:nvPr/>
        </p:nvSpPr>
        <p:spPr>
          <a:xfrm>
            <a:off x="8906040" y="289080"/>
            <a:ext cx="1476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69" name="CustomShape 70"/>
          <p:cNvSpPr/>
          <p:nvPr/>
        </p:nvSpPr>
        <p:spPr>
          <a:xfrm>
            <a:off x="8731080" y="29520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0" name="CustomShape 71"/>
          <p:cNvSpPr/>
          <p:nvPr/>
        </p:nvSpPr>
        <p:spPr>
          <a:xfrm>
            <a:off x="8696160" y="222120"/>
            <a:ext cx="3384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1" name="CustomShape 72"/>
          <p:cNvSpPr/>
          <p:nvPr/>
        </p:nvSpPr>
        <p:spPr>
          <a:xfrm>
            <a:off x="8956800" y="365040"/>
            <a:ext cx="1476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2" name="CustomShape 73"/>
          <p:cNvSpPr/>
          <p:nvPr/>
        </p:nvSpPr>
        <p:spPr>
          <a:xfrm>
            <a:off x="8928000" y="406440"/>
            <a:ext cx="360" cy="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3" name="CustomShape 74"/>
          <p:cNvSpPr/>
          <p:nvPr/>
        </p:nvSpPr>
        <p:spPr>
          <a:xfrm>
            <a:off x="8924760" y="387360"/>
            <a:ext cx="40320" cy="529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4" name="CustomShape 75"/>
          <p:cNvSpPr/>
          <p:nvPr/>
        </p:nvSpPr>
        <p:spPr>
          <a:xfrm>
            <a:off x="9007560" y="682560"/>
            <a:ext cx="4032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5" name="CustomShape 76"/>
          <p:cNvSpPr/>
          <p:nvPr/>
        </p:nvSpPr>
        <p:spPr>
          <a:xfrm>
            <a:off x="9147240" y="492120"/>
            <a:ext cx="540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6" name="CustomShape 77"/>
          <p:cNvSpPr/>
          <p:nvPr/>
        </p:nvSpPr>
        <p:spPr>
          <a:xfrm>
            <a:off x="8924760" y="406440"/>
            <a:ext cx="540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7" name="CustomShape 78"/>
          <p:cNvSpPr/>
          <p:nvPr/>
        </p:nvSpPr>
        <p:spPr>
          <a:xfrm>
            <a:off x="9007560" y="415800"/>
            <a:ext cx="3384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8" name="CustomShape 79"/>
          <p:cNvSpPr/>
          <p:nvPr/>
        </p:nvSpPr>
        <p:spPr>
          <a:xfrm>
            <a:off x="8978760" y="406440"/>
            <a:ext cx="5400" cy="21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79" name="CustomShape 80"/>
          <p:cNvSpPr/>
          <p:nvPr/>
        </p:nvSpPr>
        <p:spPr>
          <a:xfrm>
            <a:off x="9013680" y="488880"/>
            <a:ext cx="1476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0" name="CustomShape 81"/>
          <p:cNvSpPr/>
          <p:nvPr/>
        </p:nvSpPr>
        <p:spPr>
          <a:xfrm>
            <a:off x="8972640" y="70812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1" name="CustomShape 82"/>
          <p:cNvSpPr/>
          <p:nvPr/>
        </p:nvSpPr>
        <p:spPr>
          <a:xfrm>
            <a:off x="9026640" y="600120"/>
            <a:ext cx="2736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2" name="CustomShape 83"/>
          <p:cNvSpPr/>
          <p:nvPr/>
        </p:nvSpPr>
        <p:spPr>
          <a:xfrm>
            <a:off x="6384960" y="282600"/>
            <a:ext cx="1152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3" name="CustomShape 84"/>
          <p:cNvSpPr/>
          <p:nvPr/>
        </p:nvSpPr>
        <p:spPr>
          <a:xfrm>
            <a:off x="6353280" y="270000"/>
            <a:ext cx="540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4" name="CustomShape 85"/>
          <p:cNvSpPr/>
          <p:nvPr/>
        </p:nvSpPr>
        <p:spPr>
          <a:xfrm>
            <a:off x="8921880" y="609480"/>
            <a:ext cx="440280" cy="180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5" name="CustomShape 86"/>
          <p:cNvSpPr/>
          <p:nvPr/>
        </p:nvSpPr>
        <p:spPr>
          <a:xfrm>
            <a:off x="9734400" y="790560"/>
            <a:ext cx="540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6" name="CustomShape 87"/>
          <p:cNvSpPr/>
          <p:nvPr/>
        </p:nvSpPr>
        <p:spPr>
          <a:xfrm>
            <a:off x="9639360" y="1251000"/>
            <a:ext cx="40320" cy="30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7" name="CustomShape 88"/>
          <p:cNvSpPr/>
          <p:nvPr/>
        </p:nvSpPr>
        <p:spPr>
          <a:xfrm>
            <a:off x="9629640" y="71424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8" name="CustomShape 89"/>
          <p:cNvSpPr/>
          <p:nvPr/>
        </p:nvSpPr>
        <p:spPr>
          <a:xfrm>
            <a:off x="9721800" y="746280"/>
            <a:ext cx="1152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89" name="CustomShape 90"/>
          <p:cNvSpPr/>
          <p:nvPr/>
        </p:nvSpPr>
        <p:spPr>
          <a:xfrm>
            <a:off x="9629640" y="698400"/>
            <a:ext cx="11520" cy="21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0" name="CustomShape 91"/>
          <p:cNvSpPr/>
          <p:nvPr/>
        </p:nvSpPr>
        <p:spPr>
          <a:xfrm>
            <a:off x="9747360" y="800280"/>
            <a:ext cx="828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1" name="CustomShape 92"/>
          <p:cNvSpPr/>
          <p:nvPr/>
        </p:nvSpPr>
        <p:spPr>
          <a:xfrm>
            <a:off x="9763200" y="816120"/>
            <a:ext cx="828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2" name="CustomShape 93"/>
          <p:cNvSpPr/>
          <p:nvPr/>
        </p:nvSpPr>
        <p:spPr>
          <a:xfrm>
            <a:off x="9756720" y="809640"/>
            <a:ext cx="540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3" name="CustomShape 94"/>
          <p:cNvSpPr/>
          <p:nvPr/>
        </p:nvSpPr>
        <p:spPr>
          <a:xfrm>
            <a:off x="9740880" y="76212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4" name="CustomShape 95"/>
          <p:cNvSpPr/>
          <p:nvPr/>
        </p:nvSpPr>
        <p:spPr>
          <a:xfrm>
            <a:off x="9794880" y="847800"/>
            <a:ext cx="5400" cy="21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5" name="CustomShape 96"/>
          <p:cNvSpPr/>
          <p:nvPr/>
        </p:nvSpPr>
        <p:spPr>
          <a:xfrm>
            <a:off x="9725040" y="733320"/>
            <a:ext cx="1152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6" name="CustomShape 97"/>
          <p:cNvSpPr/>
          <p:nvPr/>
        </p:nvSpPr>
        <p:spPr>
          <a:xfrm>
            <a:off x="9556920" y="1266840"/>
            <a:ext cx="2124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7" name="CustomShape 98"/>
          <p:cNvSpPr/>
          <p:nvPr/>
        </p:nvSpPr>
        <p:spPr>
          <a:xfrm>
            <a:off x="9563040" y="727200"/>
            <a:ext cx="540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8" name="CustomShape 99"/>
          <p:cNvSpPr/>
          <p:nvPr/>
        </p:nvSpPr>
        <p:spPr>
          <a:xfrm>
            <a:off x="9582120" y="723960"/>
            <a:ext cx="2124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99" name="CustomShape 100"/>
          <p:cNvSpPr/>
          <p:nvPr/>
        </p:nvSpPr>
        <p:spPr>
          <a:xfrm>
            <a:off x="9391680" y="743040"/>
            <a:ext cx="540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0" name="CustomShape 101"/>
          <p:cNvSpPr/>
          <p:nvPr/>
        </p:nvSpPr>
        <p:spPr>
          <a:xfrm>
            <a:off x="9426600" y="720720"/>
            <a:ext cx="119520" cy="464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1" name="CustomShape 102"/>
          <p:cNvSpPr/>
          <p:nvPr/>
        </p:nvSpPr>
        <p:spPr>
          <a:xfrm>
            <a:off x="9604440" y="717480"/>
            <a:ext cx="1800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2" name="CustomShape 103"/>
          <p:cNvSpPr/>
          <p:nvPr/>
        </p:nvSpPr>
        <p:spPr>
          <a:xfrm>
            <a:off x="9617040" y="727200"/>
            <a:ext cx="5400" cy="21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3" name="CustomShape 104"/>
          <p:cNvSpPr/>
          <p:nvPr/>
        </p:nvSpPr>
        <p:spPr>
          <a:xfrm>
            <a:off x="9601200" y="771480"/>
            <a:ext cx="2124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4" name="CustomShape 105"/>
          <p:cNvSpPr/>
          <p:nvPr/>
        </p:nvSpPr>
        <p:spPr>
          <a:xfrm>
            <a:off x="9877320" y="1031760"/>
            <a:ext cx="18000" cy="37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5" name="CustomShape 106"/>
          <p:cNvSpPr/>
          <p:nvPr/>
        </p:nvSpPr>
        <p:spPr>
          <a:xfrm>
            <a:off x="9813960" y="1276200"/>
            <a:ext cx="72000" cy="59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6" name="CustomShape 107"/>
          <p:cNvSpPr/>
          <p:nvPr/>
        </p:nvSpPr>
        <p:spPr>
          <a:xfrm>
            <a:off x="9823320" y="1174680"/>
            <a:ext cx="1476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7" name="CustomShape 108"/>
          <p:cNvSpPr/>
          <p:nvPr/>
        </p:nvSpPr>
        <p:spPr>
          <a:xfrm>
            <a:off x="9820440" y="873000"/>
            <a:ext cx="2124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8" name="CustomShape 109"/>
          <p:cNvSpPr/>
          <p:nvPr/>
        </p:nvSpPr>
        <p:spPr>
          <a:xfrm>
            <a:off x="9979200" y="1095480"/>
            <a:ext cx="1476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09" name="CustomShape 110"/>
          <p:cNvSpPr/>
          <p:nvPr/>
        </p:nvSpPr>
        <p:spPr>
          <a:xfrm>
            <a:off x="9890280" y="1238400"/>
            <a:ext cx="2736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0" name="CustomShape 111"/>
          <p:cNvSpPr/>
          <p:nvPr/>
        </p:nvSpPr>
        <p:spPr>
          <a:xfrm>
            <a:off x="9817200" y="816120"/>
            <a:ext cx="1476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1" name="CustomShape 112"/>
          <p:cNvSpPr/>
          <p:nvPr/>
        </p:nvSpPr>
        <p:spPr>
          <a:xfrm>
            <a:off x="9845640" y="930240"/>
            <a:ext cx="18000" cy="37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2" name="CustomShape 113"/>
          <p:cNvSpPr/>
          <p:nvPr/>
        </p:nvSpPr>
        <p:spPr>
          <a:xfrm>
            <a:off x="9858240" y="898560"/>
            <a:ext cx="828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3" name="CustomShape 114"/>
          <p:cNvSpPr/>
          <p:nvPr/>
        </p:nvSpPr>
        <p:spPr>
          <a:xfrm>
            <a:off x="9864720" y="112068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4" name="CustomShape 115"/>
          <p:cNvSpPr/>
          <p:nvPr/>
        </p:nvSpPr>
        <p:spPr>
          <a:xfrm>
            <a:off x="9855360" y="1155600"/>
            <a:ext cx="828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5" name="CustomShape 116"/>
          <p:cNvSpPr/>
          <p:nvPr/>
        </p:nvSpPr>
        <p:spPr>
          <a:xfrm>
            <a:off x="9817200" y="774720"/>
            <a:ext cx="1152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6" name="CustomShape 117"/>
          <p:cNvSpPr/>
          <p:nvPr/>
        </p:nvSpPr>
        <p:spPr>
          <a:xfrm>
            <a:off x="9861480" y="1139760"/>
            <a:ext cx="540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7" name="CustomShape 118"/>
          <p:cNvSpPr/>
          <p:nvPr/>
        </p:nvSpPr>
        <p:spPr>
          <a:xfrm>
            <a:off x="9864720" y="1089000"/>
            <a:ext cx="14760" cy="27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8" name="CustomShape 119"/>
          <p:cNvSpPr/>
          <p:nvPr/>
        </p:nvSpPr>
        <p:spPr>
          <a:xfrm>
            <a:off x="9864720" y="981000"/>
            <a:ext cx="30600" cy="37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19" name="CustomShape 120"/>
          <p:cNvSpPr/>
          <p:nvPr/>
        </p:nvSpPr>
        <p:spPr>
          <a:xfrm>
            <a:off x="9839160" y="863640"/>
            <a:ext cx="3060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0" name="CustomShape 121"/>
          <p:cNvSpPr/>
          <p:nvPr/>
        </p:nvSpPr>
        <p:spPr>
          <a:xfrm>
            <a:off x="9877320" y="87012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1" name="CustomShape 122"/>
          <p:cNvSpPr/>
          <p:nvPr/>
        </p:nvSpPr>
        <p:spPr>
          <a:xfrm>
            <a:off x="6330960" y="222120"/>
            <a:ext cx="828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2" name="CustomShape 123"/>
          <p:cNvSpPr/>
          <p:nvPr/>
        </p:nvSpPr>
        <p:spPr>
          <a:xfrm>
            <a:off x="9547200" y="743040"/>
            <a:ext cx="2124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3" name="CustomShape 124"/>
          <p:cNvSpPr/>
          <p:nvPr/>
        </p:nvSpPr>
        <p:spPr>
          <a:xfrm>
            <a:off x="2817720" y="438120"/>
            <a:ext cx="37080" cy="27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4" name="CustomShape 125"/>
          <p:cNvSpPr/>
          <p:nvPr/>
        </p:nvSpPr>
        <p:spPr>
          <a:xfrm>
            <a:off x="2786040" y="453960"/>
            <a:ext cx="1152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5" name="CustomShape 126"/>
          <p:cNvSpPr/>
          <p:nvPr/>
        </p:nvSpPr>
        <p:spPr>
          <a:xfrm>
            <a:off x="3043080" y="530280"/>
            <a:ext cx="5292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6" name="CustomShape 127"/>
          <p:cNvSpPr/>
          <p:nvPr/>
        </p:nvSpPr>
        <p:spPr>
          <a:xfrm>
            <a:off x="3017880" y="536400"/>
            <a:ext cx="1800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7" name="CustomShape 128"/>
          <p:cNvSpPr/>
          <p:nvPr/>
        </p:nvSpPr>
        <p:spPr>
          <a:xfrm>
            <a:off x="3043080" y="561960"/>
            <a:ext cx="1152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8" name="CustomShape 129"/>
          <p:cNvSpPr/>
          <p:nvPr/>
        </p:nvSpPr>
        <p:spPr>
          <a:xfrm>
            <a:off x="2998800" y="514440"/>
            <a:ext cx="4320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29" name="CustomShape 130"/>
          <p:cNvSpPr/>
          <p:nvPr/>
        </p:nvSpPr>
        <p:spPr>
          <a:xfrm>
            <a:off x="2928960" y="479520"/>
            <a:ext cx="4320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0" name="CustomShape 131"/>
          <p:cNvSpPr/>
          <p:nvPr/>
        </p:nvSpPr>
        <p:spPr>
          <a:xfrm>
            <a:off x="2363760" y="326880"/>
            <a:ext cx="1800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1" name="CustomShape 132"/>
          <p:cNvSpPr/>
          <p:nvPr/>
        </p:nvSpPr>
        <p:spPr>
          <a:xfrm>
            <a:off x="2646360" y="371520"/>
            <a:ext cx="2124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2" name="CustomShape 133"/>
          <p:cNvSpPr/>
          <p:nvPr/>
        </p:nvSpPr>
        <p:spPr>
          <a:xfrm>
            <a:off x="2455920" y="326880"/>
            <a:ext cx="1800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3" name="CustomShape 134"/>
          <p:cNvSpPr/>
          <p:nvPr/>
        </p:nvSpPr>
        <p:spPr>
          <a:xfrm>
            <a:off x="6031080" y="717480"/>
            <a:ext cx="1152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4" name="CustomShape 135"/>
          <p:cNvSpPr/>
          <p:nvPr/>
        </p:nvSpPr>
        <p:spPr>
          <a:xfrm>
            <a:off x="5961240" y="225360"/>
            <a:ext cx="828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5" name="CustomShape 136"/>
          <p:cNvSpPr/>
          <p:nvPr/>
        </p:nvSpPr>
        <p:spPr>
          <a:xfrm>
            <a:off x="6616800" y="479520"/>
            <a:ext cx="1152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6" name="CustomShape 137"/>
          <p:cNvSpPr/>
          <p:nvPr/>
        </p:nvSpPr>
        <p:spPr>
          <a:xfrm>
            <a:off x="8115120" y="1222200"/>
            <a:ext cx="1800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7" name="CustomShape 138"/>
          <p:cNvSpPr/>
          <p:nvPr/>
        </p:nvSpPr>
        <p:spPr>
          <a:xfrm>
            <a:off x="3090960" y="587520"/>
            <a:ext cx="91080" cy="1004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8" name="CustomShape 139"/>
          <p:cNvSpPr/>
          <p:nvPr/>
        </p:nvSpPr>
        <p:spPr>
          <a:xfrm>
            <a:off x="8940960" y="5543640"/>
            <a:ext cx="2124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39" name="CustomShape 140"/>
          <p:cNvSpPr/>
          <p:nvPr/>
        </p:nvSpPr>
        <p:spPr>
          <a:xfrm>
            <a:off x="8906040" y="5556240"/>
            <a:ext cx="828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0" name="CustomShape 141"/>
          <p:cNvSpPr/>
          <p:nvPr/>
        </p:nvSpPr>
        <p:spPr>
          <a:xfrm>
            <a:off x="8906040" y="5470560"/>
            <a:ext cx="2124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1" name="CustomShape 142"/>
          <p:cNvSpPr/>
          <p:nvPr/>
        </p:nvSpPr>
        <p:spPr>
          <a:xfrm>
            <a:off x="8871120" y="5486400"/>
            <a:ext cx="540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2" name="CustomShape 143"/>
          <p:cNvSpPr/>
          <p:nvPr/>
        </p:nvSpPr>
        <p:spPr>
          <a:xfrm>
            <a:off x="8893080" y="5464080"/>
            <a:ext cx="540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3" name="CustomShape 144"/>
          <p:cNvSpPr/>
          <p:nvPr/>
        </p:nvSpPr>
        <p:spPr>
          <a:xfrm>
            <a:off x="8893080" y="5378400"/>
            <a:ext cx="1476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4" name="CustomShape 145"/>
          <p:cNvSpPr/>
          <p:nvPr/>
        </p:nvSpPr>
        <p:spPr>
          <a:xfrm>
            <a:off x="8966160" y="5543640"/>
            <a:ext cx="11520" cy="27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5" name="CustomShape 146"/>
          <p:cNvSpPr/>
          <p:nvPr/>
        </p:nvSpPr>
        <p:spPr>
          <a:xfrm>
            <a:off x="8940960" y="5524560"/>
            <a:ext cx="2736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6" name="CustomShape 147"/>
          <p:cNvSpPr/>
          <p:nvPr/>
        </p:nvSpPr>
        <p:spPr>
          <a:xfrm>
            <a:off x="8921880" y="5689440"/>
            <a:ext cx="828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7" name="CustomShape 148"/>
          <p:cNvSpPr/>
          <p:nvPr/>
        </p:nvSpPr>
        <p:spPr>
          <a:xfrm>
            <a:off x="8934480" y="6105600"/>
            <a:ext cx="2124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8" name="CustomShape 149"/>
          <p:cNvSpPr/>
          <p:nvPr/>
        </p:nvSpPr>
        <p:spPr>
          <a:xfrm>
            <a:off x="8918640" y="5470560"/>
            <a:ext cx="4032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49" name="CustomShape 150"/>
          <p:cNvSpPr/>
          <p:nvPr/>
        </p:nvSpPr>
        <p:spPr>
          <a:xfrm>
            <a:off x="8943840" y="5457960"/>
            <a:ext cx="828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0" name="CustomShape 151"/>
          <p:cNvSpPr/>
          <p:nvPr/>
        </p:nvSpPr>
        <p:spPr>
          <a:xfrm>
            <a:off x="8934480" y="5492880"/>
            <a:ext cx="40320" cy="403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1" name="CustomShape 152"/>
          <p:cNvSpPr/>
          <p:nvPr/>
        </p:nvSpPr>
        <p:spPr>
          <a:xfrm>
            <a:off x="8912160" y="5451480"/>
            <a:ext cx="2448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2" name="CustomShape 153"/>
          <p:cNvSpPr/>
          <p:nvPr/>
        </p:nvSpPr>
        <p:spPr>
          <a:xfrm>
            <a:off x="8915400" y="5543640"/>
            <a:ext cx="21240" cy="27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3" name="CustomShape 154"/>
          <p:cNvSpPr/>
          <p:nvPr/>
        </p:nvSpPr>
        <p:spPr>
          <a:xfrm>
            <a:off x="8918640" y="5518080"/>
            <a:ext cx="1152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4" name="CustomShape 155"/>
          <p:cNvSpPr/>
          <p:nvPr/>
        </p:nvSpPr>
        <p:spPr>
          <a:xfrm>
            <a:off x="8959680" y="5486400"/>
            <a:ext cx="828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5" name="CustomShape 156"/>
          <p:cNvSpPr/>
          <p:nvPr/>
        </p:nvSpPr>
        <p:spPr>
          <a:xfrm>
            <a:off x="8947080" y="5425920"/>
            <a:ext cx="1476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6" name="CustomShape 157"/>
          <p:cNvSpPr/>
          <p:nvPr/>
        </p:nvSpPr>
        <p:spPr>
          <a:xfrm>
            <a:off x="8966160" y="5464080"/>
            <a:ext cx="1152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7" name="CustomShape 158"/>
          <p:cNvSpPr/>
          <p:nvPr/>
        </p:nvSpPr>
        <p:spPr>
          <a:xfrm>
            <a:off x="8943840" y="5397480"/>
            <a:ext cx="2736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8" name="CustomShape 159"/>
          <p:cNvSpPr/>
          <p:nvPr/>
        </p:nvSpPr>
        <p:spPr>
          <a:xfrm>
            <a:off x="8832960" y="5813280"/>
            <a:ext cx="24480" cy="273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59" name="CustomShape 160"/>
          <p:cNvSpPr/>
          <p:nvPr/>
        </p:nvSpPr>
        <p:spPr>
          <a:xfrm>
            <a:off x="8861400" y="5781600"/>
            <a:ext cx="30600" cy="30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0" name="CustomShape 161"/>
          <p:cNvSpPr/>
          <p:nvPr/>
        </p:nvSpPr>
        <p:spPr>
          <a:xfrm>
            <a:off x="8832960" y="5848200"/>
            <a:ext cx="30600" cy="432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1" name="CustomShape 162"/>
          <p:cNvSpPr/>
          <p:nvPr/>
        </p:nvSpPr>
        <p:spPr>
          <a:xfrm>
            <a:off x="8861400" y="5749920"/>
            <a:ext cx="1476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2" name="CustomShape 163"/>
          <p:cNvSpPr/>
          <p:nvPr/>
        </p:nvSpPr>
        <p:spPr>
          <a:xfrm>
            <a:off x="8836200" y="5918040"/>
            <a:ext cx="3060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3" name="CustomShape 164"/>
          <p:cNvSpPr/>
          <p:nvPr/>
        </p:nvSpPr>
        <p:spPr>
          <a:xfrm>
            <a:off x="8839080" y="5775480"/>
            <a:ext cx="37080" cy="65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4" name="CustomShape 165"/>
          <p:cNvSpPr/>
          <p:nvPr/>
        </p:nvSpPr>
        <p:spPr>
          <a:xfrm>
            <a:off x="8852040" y="5956200"/>
            <a:ext cx="43200" cy="496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5" name="CustomShape 166"/>
          <p:cNvSpPr/>
          <p:nvPr/>
        </p:nvSpPr>
        <p:spPr>
          <a:xfrm>
            <a:off x="8861400" y="5759280"/>
            <a:ext cx="3060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6" name="CustomShape 167"/>
          <p:cNvSpPr/>
          <p:nvPr/>
        </p:nvSpPr>
        <p:spPr>
          <a:xfrm>
            <a:off x="8962920" y="6289560"/>
            <a:ext cx="828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7" name="CustomShape 168"/>
          <p:cNvSpPr/>
          <p:nvPr/>
        </p:nvSpPr>
        <p:spPr>
          <a:xfrm>
            <a:off x="8940960" y="6267600"/>
            <a:ext cx="5400" cy="5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8" name="CustomShape 169"/>
          <p:cNvSpPr/>
          <p:nvPr/>
        </p:nvSpPr>
        <p:spPr>
          <a:xfrm>
            <a:off x="8921880" y="6149880"/>
            <a:ext cx="3060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69" name="CustomShape 170"/>
          <p:cNvSpPr/>
          <p:nvPr/>
        </p:nvSpPr>
        <p:spPr>
          <a:xfrm>
            <a:off x="8896320" y="6216480"/>
            <a:ext cx="116280" cy="62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0" name="CustomShape 171"/>
          <p:cNvSpPr/>
          <p:nvPr/>
        </p:nvSpPr>
        <p:spPr>
          <a:xfrm>
            <a:off x="8886960" y="6162840"/>
            <a:ext cx="21240" cy="1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1" name="CustomShape 172"/>
          <p:cNvSpPr/>
          <p:nvPr/>
        </p:nvSpPr>
        <p:spPr>
          <a:xfrm>
            <a:off x="8845560" y="6000840"/>
            <a:ext cx="2736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2" name="CustomShape 173"/>
          <p:cNvSpPr/>
          <p:nvPr/>
        </p:nvSpPr>
        <p:spPr>
          <a:xfrm>
            <a:off x="8874000" y="6108840"/>
            <a:ext cx="21240" cy="496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3" name="CustomShape 174"/>
          <p:cNvSpPr/>
          <p:nvPr/>
        </p:nvSpPr>
        <p:spPr>
          <a:xfrm>
            <a:off x="8883720" y="5997600"/>
            <a:ext cx="56160" cy="65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4" name="CustomShape 175"/>
          <p:cNvSpPr/>
          <p:nvPr/>
        </p:nvSpPr>
        <p:spPr>
          <a:xfrm>
            <a:off x="8877240" y="6064200"/>
            <a:ext cx="37080" cy="33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5" name="CustomShape 176"/>
          <p:cNvSpPr/>
          <p:nvPr/>
        </p:nvSpPr>
        <p:spPr>
          <a:xfrm>
            <a:off x="8854920" y="6073920"/>
            <a:ext cx="24480" cy="37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6" name="CustomShape 177"/>
          <p:cNvSpPr/>
          <p:nvPr/>
        </p:nvSpPr>
        <p:spPr>
          <a:xfrm>
            <a:off x="8991720" y="6340320"/>
            <a:ext cx="1476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7" name="CustomShape 178"/>
          <p:cNvSpPr/>
          <p:nvPr/>
        </p:nvSpPr>
        <p:spPr>
          <a:xfrm>
            <a:off x="9613800" y="6410160"/>
            <a:ext cx="6552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8" name="CustomShape 179"/>
          <p:cNvSpPr/>
          <p:nvPr/>
        </p:nvSpPr>
        <p:spPr>
          <a:xfrm>
            <a:off x="9410760" y="6499080"/>
            <a:ext cx="2124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79" name="CustomShape 180"/>
          <p:cNvSpPr/>
          <p:nvPr/>
        </p:nvSpPr>
        <p:spPr>
          <a:xfrm>
            <a:off x="9356760" y="6426360"/>
            <a:ext cx="91080" cy="464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0" name="CustomShape 181"/>
          <p:cNvSpPr/>
          <p:nvPr/>
        </p:nvSpPr>
        <p:spPr>
          <a:xfrm>
            <a:off x="8975880" y="6280200"/>
            <a:ext cx="110160" cy="75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1" name="CustomShape 182"/>
          <p:cNvSpPr/>
          <p:nvPr/>
        </p:nvSpPr>
        <p:spPr>
          <a:xfrm>
            <a:off x="9448920" y="6461280"/>
            <a:ext cx="8280" cy="82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2" name="CustomShape 183"/>
          <p:cNvSpPr/>
          <p:nvPr/>
        </p:nvSpPr>
        <p:spPr>
          <a:xfrm>
            <a:off x="9064800" y="6356520"/>
            <a:ext cx="1476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3" name="CustomShape 184"/>
          <p:cNvSpPr/>
          <p:nvPr/>
        </p:nvSpPr>
        <p:spPr>
          <a:xfrm>
            <a:off x="9058320" y="6372360"/>
            <a:ext cx="1476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4" name="CustomShape 185"/>
          <p:cNvSpPr/>
          <p:nvPr/>
        </p:nvSpPr>
        <p:spPr>
          <a:xfrm>
            <a:off x="9077400" y="6324480"/>
            <a:ext cx="87840" cy="594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5" name="CustomShape 186"/>
          <p:cNvSpPr/>
          <p:nvPr/>
        </p:nvSpPr>
        <p:spPr>
          <a:xfrm>
            <a:off x="9137520" y="6419880"/>
            <a:ext cx="81360" cy="370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6" name="CustomShape 187"/>
          <p:cNvSpPr/>
          <p:nvPr/>
        </p:nvSpPr>
        <p:spPr>
          <a:xfrm>
            <a:off x="9090000" y="6191280"/>
            <a:ext cx="497520" cy="3229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7" name="CustomShape 188"/>
          <p:cNvSpPr/>
          <p:nvPr/>
        </p:nvSpPr>
        <p:spPr>
          <a:xfrm>
            <a:off x="9871200" y="6121440"/>
            <a:ext cx="2124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8" name="CustomShape 189"/>
          <p:cNvSpPr/>
          <p:nvPr/>
        </p:nvSpPr>
        <p:spPr>
          <a:xfrm>
            <a:off x="9880560" y="6083280"/>
            <a:ext cx="129240" cy="878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89" name="CustomShape 190"/>
          <p:cNvSpPr/>
          <p:nvPr/>
        </p:nvSpPr>
        <p:spPr>
          <a:xfrm>
            <a:off x="9969480" y="6073920"/>
            <a:ext cx="145080" cy="1069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0" name="CustomShape 191"/>
          <p:cNvSpPr/>
          <p:nvPr/>
        </p:nvSpPr>
        <p:spPr>
          <a:xfrm>
            <a:off x="10636200" y="2031840"/>
            <a:ext cx="5940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1" name="CustomShape 192"/>
          <p:cNvSpPr/>
          <p:nvPr/>
        </p:nvSpPr>
        <p:spPr>
          <a:xfrm>
            <a:off x="10632960" y="2016000"/>
            <a:ext cx="1152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2" name="CustomShape 193"/>
          <p:cNvSpPr/>
          <p:nvPr/>
        </p:nvSpPr>
        <p:spPr>
          <a:xfrm>
            <a:off x="10594800" y="2054160"/>
            <a:ext cx="30600" cy="212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3" name="CustomShape 194"/>
          <p:cNvSpPr/>
          <p:nvPr/>
        </p:nvSpPr>
        <p:spPr>
          <a:xfrm>
            <a:off x="10623600" y="2041560"/>
            <a:ext cx="11520" cy="1476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4" name="CustomShape 195"/>
          <p:cNvSpPr/>
          <p:nvPr/>
        </p:nvSpPr>
        <p:spPr>
          <a:xfrm>
            <a:off x="10642680" y="2006640"/>
            <a:ext cx="2448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5" name="CustomShape 196"/>
          <p:cNvSpPr/>
          <p:nvPr/>
        </p:nvSpPr>
        <p:spPr>
          <a:xfrm>
            <a:off x="10674360" y="2050920"/>
            <a:ext cx="3384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6" name="CustomShape 197"/>
          <p:cNvSpPr/>
          <p:nvPr/>
        </p:nvSpPr>
        <p:spPr>
          <a:xfrm>
            <a:off x="10648800" y="1994040"/>
            <a:ext cx="18000" cy="11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7" name="CustomShape 198"/>
          <p:cNvSpPr/>
          <p:nvPr/>
        </p:nvSpPr>
        <p:spPr>
          <a:xfrm>
            <a:off x="10569600" y="2066760"/>
            <a:ext cx="18000" cy="2448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8" name="CustomShape 199"/>
          <p:cNvSpPr/>
          <p:nvPr/>
        </p:nvSpPr>
        <p:spPr>
          <a:xfrm>
            <a:off x="6018120" y="0"/>
            <a:ext cx="406800" cy="39564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199" name="CustomShape 200"/>
          <p:cNvSpPr/>
          <p:nvPr/>
        </p:nvSpPr>
        <p:spPr>
          <a:xfrm>
            <a:off x="8318520" y="0"/>
            <a:ext cx="201960" cy="22752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 w="12600">
            <a:noFill/>
          </a:ln>
        </p:spPr>
      </p:sp>
      <p:sp>
        <p:nvSpPr>
          <p:cNvPr id="200" name="CustomShape 201"/>
          <p:cNvSpPr/>
          <p:nvPr/>
        </p:nvSpPr>
        <p:spPr>
          <a:xfrm>
            <a:off x="6296040" y="0"/>
            <a:ext cx="5453640" cy="6333120"/>
          </a:xfrm>
          <a:prstGeom prst="rect">
            <a:avLst/>
          </a:prstGeom>
          <a:gradFill>
            <a:gsLst>
              <a:gs pos="0">
                <a:srgbClr val="f7f7f7"/>
              </a:gs>
              <a:gs pos="100000">
                <a:srgbClr val="ebebeb"/>
              </a:gs>
            </a:gsLst>
            <a:lin ang="0"/>
          </a:gradFill>
          <a:ln w="12600">
            <a:noFill/>
          </a:ln>
        </p:spPr>
      </p:sp>
      <p:sp>
        <p:nvSpPr>
          <p:cNvPr id="201" name="PlaceHolder 202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20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02" name="PlaceHolder 20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20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0" y="0"/>
            <a:ext cx="5178960" cy="685692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/>
              </a:gs>
            </a:gsLst>
            <a:path path="circle"/>
          </a:gradFill>
          <a:ln w="1260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1795680" y="1810440"/>
            <a:ext cx="8226720" cy="3974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entury Gothic"/>
              </a:rPr>
              <a:t>REFERENCIAIS DE QUALIDADE EM EAD - A PORTA PARA A INTERNACIONALIZAÇÃO DOS CURSOS EM EAD NO BRASIL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773804"/>
                </a:solidFill>
                <a:latin typeface="Century Gothic"/>
              </a:rPr>
              <a:t>UM ESTUDO DE CASO NO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773804"/>
                </a:solidFill>
                <a:latin typeface="Century Gothic"/>
                <a:ea typeface="Arial"/>
              </a:rPr>
              <a:t>SENAI/GOIÁS MEDIANTE O </a:t>
            </a:r>
            <a:r>
              <a:rPr b="1" i="1" lang="pt-BR" sz="3200">
                <a:solidFill>
                  <a:srgbClr val="773804"/>
                </a:solidFill>
                <a:latin typeface="Century Gothic"/>
                <a:ea typeface="Arial"/>
              </a:rPr>
              <a:t>BENCHMARKING </a:t>
            </a:r>
            <a:r>
              <a:rPr b="1" lang="pt-BR" sz="3200">
                <a:solidFill>
                  <a:srgbClr val="773804"/>
                </a:solidFill>
                <a:latin typeface="Century Gothic"/>
                <a:ea typeface="Arial"/>
              </a:rPr>
              <a:t>NOS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773804"/>
                </a:solidFill>
                <a:latin typeface="Century Gothic"/>
                <a:ea typeface="Arial"/>
              </a:rPr>
              <a:t>CURSOS PROFISSIONALIZANTES</a:t>
            </a:r>
            <a:endParaRPr/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68" name="CustomShape 1"/>
          <p:cNvSpPr/>
          <p:nvPr/>
        </p:nvSpPr>
        <p:spPr>
          <a:xfrm>
            <a:off x="379440" y="142884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2ª - Sistemas de comunicação</a:t>
            </a:r>
            <a:endParaRPr/>
          </a:p>
        </p:txBody>
      </p:sp>
      <p:sp>
        <p:nvSpPr>
          <p:cNvPr id="369" name="CustomShape 2"/>
          <p:cNvSpPr/>
          <p:nvPr/>
        </p:nvSpPr>
        <p:spPr>
          <a:xfrm>
            <a:off x="379440" y="2143080"/>
            <a:ext cx="5571000" cy="4499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O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uso inovador da tecnologia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 aplicada à educação deve estar apoiado em uma filosofia de aprendizagem que proporcione aos estudantes efetiva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interação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 no processo de ensino aprendizagem, comunicação no sistema com garantia de oportunidades para o desenvolvimento de projetos compartilhados e o reconhecimento e respeito em relação às diferentes culturas e de construir o conhecimento.</a:t>
            </a:r>
            <a:endParaRPr/>
          </a:p>
        </p:txBody>
      </p:sp>
      <p:sp>
        <p:nvSpPr>
          <p:cNvPr id="370" name="CustomShape 3"/>
          <p:cNvSpPr/>
          <p:nvPr/>
        </p:nvSpPr>
        <p:spPr>
          <a:xfrm>
            <a:off x="6237360" y="2143080"/>
            <a:ext cx="5571000" cy="4499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e2"/>
              </a:gs>
              <a:gs pos="50000">
                <a:srgbClr val="a7d9e7"/>
              </a:gs>
              <a:gs pos="100000">
                <a:srgbClr val="86cfe2"/>
              </a:gs>
            </a:gsLst>
            <a:lin ang="5400000"/>
          </a:gradFill>
          <a:ln w="648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O SENAI estuda a aplicação de ferramentas de comunicação para alinhar a web 2.0 e 3.0;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Cursos montados para permitir a interação dos alunos, mediante a realização de chat, fóruns, videoconferência;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Polos dinâmicos para a realização dos momentos presenciais;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Plano de tutoria com uma sequência de mensagens que permitem a interação e interatividade dos alunos.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 È disponibilizado ao aluno telefones e acesso aos tutores;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Realização de um serviço de mediação (estagiários) que faz um acompanhamento constante junto aos alunos;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O projeto pedagógico abrange todas as informações necessárias para o bom desenvolvimento do curso.</a:t>
            </a:r>
            <a:endParaRPr/>
          </a:p>
        </p:txBody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72" name="CustomShape 1"/>
          <p:cNvSpPr/>
          <p:nvPr/>
        </p:nvSpPr>
        <p:spPr>
          <a:xfrm>
            <a:off x="379440" y="142884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3ª - Material didático</a:t>
            </a:r>
            <a:endParaRPr/>
          </a:p>
        </p:txBody>
      </p:sp>
      <p:sp>
        <p:nvSpPr>
          <p:cNvPr id="373" name="CustomShape 2"/>
          <p:cNvSpPr/>
          <p:nvPr/>
        </p:nvSpPr>
        <p:spPr>
          <a:xfrm>
            <a:off x="379440" y="2143080"/>
            <a:ext cx="5571000" cy="4499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e2"/>
              </a:gs>
              <a:gs pos="50000">
                <a:srgbClr val="a7d9e7"/>
              </a:gs>
              <a:gs pos="100000">
                <a:srgbClr val="86cfe2"/>
              </a:gs>
            </a:gsLst>
            <a:lin ang="5400000"/>
          </a:gradFill>
          <a:ln w="648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O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Material Didático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, tanto do ponto de vista da abordagem do conteúdo, quanto da forma, deve estar concebido de acordo com os princípios epistemológicos, metodológicos e políticos explicitados no projeto pedagógico, de modo a facilitar a construção do conhecimento e mediar a interlocução entre estudante e professor, devendo passar por rigoroso processo de avaliação prévia, com o objetivo de identificar necessidades de ajustes, visando o seu aperfeiçoamento.</a:t>
            </a:r>
            <a:endParaRPr/>
          </a:p>
        </p:txBody>
      </p:sp>
      <p:sp>
        <p:nvSpPr>
          <p:cNvPr id="374" name="CustomShape 3"/>
          <p:cNvSpPr/>
          <p:nvPr/>
        </p:nvSpPr>
        <p:spPr>
          <a:xfrm>
            <a:off x="6237360" y="2143080"/>
            <a:ext cx="5571000" cy="4499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Apostila disponibilizada ao aluno e coerente com o conteúdo do curso; 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O curso é criado e desenvolvido no AVA com um SCORM de fácil entendimento;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, Material de apoio e complementar, desenvolvido e pesquisado pelos tutores (dedicação exclusiva e especializados) que são disponibilizados aos alunos para complementar seus estudos e o material didático.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Guia do Aluno onde constam todas as orientações para que os alunos realizem seus estudos;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Os cursos antes de serem lançados são testados pelos tutores das unidades do SENAI.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76" name="CustomShape 1"/>
          <p:cNvSpPr/>
          <p:nvPr/>
        </p:nvSpPr>
        <p:spPr>
          <a:xfrm>
            <a:off x="379440" y="142884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4ª - AVALIAÇÃO</a:t>
            </a:r>
            <a:endParaRPr/>
          </a:p>
        </p:txBody>
      </p:sp>
      <p:sp>
        <p:nvSpPr>
          <p:cNvPr id="377" name="CustomShape 2"/>
          <p:cNvSpPr/>
          <p:nvPr/>
        </p:nvSpPr>
        <p:spPr>
          <a:xfrm>
            <a:off x="307800" y="2000160"/>
            <a:ext cx="5571000" cy="4642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Duas dimensões devem ser contempladas na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proposta de avaliação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 de um projeto de educação a distância: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a) a que diz respeito ao processo de aprendizagem;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b) a que se refere à avaliação institucional.</a:t>
            </a:r>
            <a:endParaRPr/>
          </a:p>
        </p:txBody>
      </p:sp>
      <p:sp>
        <p:nvSpPr>
          <p:cNvPr id="378" name="CustomShape 3"/>
          <p:cNvSpPr/>
          <p:nvPr/>
        </p:nvSpPr>
        <p:spPr>
          <a:xfrm>
            <a:off x="6237360" y="2000160"/>
            <a:ext cx="5571000" cy="4642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e2"/>
              </a:gs>
              <a:gs pos="50000">
                <a:srgbClr val="a7d9e7"/>
              </a:gs>
              <a:gs pos="100000">
                <a:srgbClr val="86cfe2"/>
              </a:gs>
            </a:gsLst>
            <a:lin ang="5400000"/>
          </a:gradFill>
          <a:ln w="648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  <a:buFont typeface="StarSymbol"/>
              <a:buAutoNum type="alphaLcParenR"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A Avaliação da Aprendizagem –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O sistema adotado de avaliação ajuda o estudante a desenvolver graus complexos de competências cognitivas, habilidade e atitudes, é adotado o sistema de Avaliação “Situação de Aprendizagem’ onde o aluno é colocado dentro de um ambiente que simula sua realidade e o conteúdo do curso, é desafiado a pesquisar e a interagir para buscar as soluções esperadas”. </a:t>
            </a:r>
            <a:endParaRPr/>
          </a:p>
          <a:p>
            <a:pPr algn="just">
              <a:lnSpc>
                <a:spcPct val="150000"/>
              </a:lnSpc>
              <a:buFont typeface="StarSymbol"/>
              <a:buAutoNum type="alphaLcParenR"/>
            </a:pP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A Avaliação Institucional –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ao final de cada unidade curricular, o aluno é incentivado a participação de uma pesquisa de opinião, sobre a: Organização didático-pedagógicos – Corpo de colaboradores (tutores) – instalações físicas – Meta avaliação – Equipe multidisciplinar.</a:t>
            </a:r>
            <a:endParaRPr/>
          </a:p>
        </p:txBody>
      </p:sp>
    </p:spTree>
  </p:cSld>
  <p:transition spd="med"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379440" y="142884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5ª - INFRAESTRUTURA DE APOIO</a:t>
            </a:r>
            <a:endParaRPr/>
          </a:p>
        </p:txBody>
      </p:sp>
      <p:sp>
        <p:nvSpPr>
          <p:cNvPr id="381" name="CustomShape 2"/>
          <p:cNvSpPr/>
          <p:nvPr/>
        </p:nvSpPr>
        <p:spPr>
          <a:xfrm>
            <a:off x="379440" y="1857240"/>
            <a:ext cx="5571000" cy="4785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e2"/>
              </a:gs>
              <a:gs pos="50000">
                <a:srgbClr val="a7d9e7"/>
              </a:gs>
              <a:gs pos="100000">
                <a:srgbClr val="86cfe2"/>
              </a:gs>
            </a:gsLst>
            <a:lin ang="5400000"/>
          </a:gradFill>
          <a:ln w="648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Além de mobilizar recursos humanos e educacionais, um curso a distância exige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infraestrutura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 material proporcional ao número de estudantes, aos recursos tecnológicos envolvidos e à extensão de território a ser alcançada, o que representa um significativo investimento para a instituição. A infraestrutura material refere-se aos equipamentos de televisão, videocassetes, áudio-cassetes, fotografia, impressoras, linhas telefônicas, inclusive dedicadas para Internet e serviços 0800, fax, equipamentos de produção audiovisual e para videoconferência, computadores ligados em rede</a:t>
            </a:r>
            <a:endParaRPr/>
          </a:p>
        </p:txBody>
      </p:sp>
      <p:sp>
        <p:nvSpPr>
          <p:cNvPr id="382" name="CustomShape 3"/>
          <p:cNvSpPr/>
          <p:nvPr/>
        </p:nvSpPr>
        <p:spPr>
          <a:xfrm>
            <a:off x="6237360" y="1857240"/>
            <a:ext cx="5571000" cy="4785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Todos os momentos presenciais realizados nos polos apresentam a estrutura necessária e adequada para dar o suporte aos tutores, alunos e equipe de apoio. 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Além dos polos, todo o sistema de ensino a distância possui uma estrutura adequada ao trabalho do tutor, que atua em regime integral justamente para que tenha condição de oferecer um curso de qualidade. Tem acesso constante a internet de boa qualidade e máquinas adequadas para o desenvolvimento de sua atividade. 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Atualmente o núcleo gestor responsável pelo planejamento, produção e gestão dos cursos a distância está localizado junto a FATESG (Faculdade de Tecnologia) que dispõe de todos os recursos necessários, serviço de biblioteca, secretaria, lanchonete, salas aparelhadas, auditórios etc.</a:t>
            </a:r>
            <a:endParaRPr/>
          </a:p>
        </p:txBody>
      </p:sp>
    </p:spTree>
  </p:cSld>
  <p:transition spd="med">
    <p:fad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84" name="CustomShape 1"/>
          <p:cNvSpPr/>
          <p:nvPr/>
        </p:nvSpPr>
        <p:spPr>
          <a:xfrm>
            <a:off x="379440" y="142884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6ª - GESTÃO ACADÊMICO-ADMINISTRATIVO</a:t>
            </a:r>
            <a:endParaRPr/>
          </a:p>
        </p:txBody>
      </p:sp>
      <p:sp>
        <p:nvSpPr>
          <p:cNvPr id="385" name="CustomShape 2"/>
          <p:cNvSpPr/>
          <p:nvPr/>
        </p:nvSpPr>
        <p:spPr>
          <a:xfrm>
            <a:off x="307800" y="1928880"/>
            <a:ext cx="5571000" cy="4713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A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gestão acadêmica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 de um projeto de curso de educação a distância deve estar integrada aos demais processos da instituição, ou seja, é de fundamental importância que o estudante de um curso a distância tenha as mesmas condições e suporte que o presencial, e o sistema acadêmico devem priorizar isso, no sentido de oferecer ao estudante, geograficamente distante, o acesso aos mesmos serviços disponíveis para ao do ensino tradicional, como: matrícula, inscrições, requisições, acesso às informações institucionais, secretaria, tesouraria, etc.</a:t>
            </a:r>
            <a:endParaRPr/>
          </a:p>
        </p:txBody>
      </p:sp>
      <p:sp>
        <p:nvSpPr>
          <p:cNvPr id="386" name="CustomShape 3"/>
          <p:cNvSpPr/>
          <p:nvPr/>
        </p:nvSpPr>
        <p:spPr>
          <a:xfrm>
            <a:off x="6165720" y="1928880"/>
            <a:ext cx="5571000" cy="47138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e2"/>
              </a:gs>
              <a:gs pos="50000">
                <a:srgbClr val="a7d9e7"/>
              </a:gs>
              <a:gs pos="100000">
                <a:srgbClr val="86cfe2"/>
              </a:gs>
            </a:gsLst>
            <a:lin ang="5400000"/>
          </a:gradFill>
          <a:ln w="648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Os cursos são viabilizados na plataforma Moodle que é integrada junto aos sistemas de gestão acadêmica e de matricula, o mesmo adotado pela instituição para seus cursos presenciais. Desta forma, todas as operações logísticas; apoio ao estudante, certificados e matriculas são disponibilizados ao estudante tanto nos diversos polos existentes no estado como pelos canais de comunicação estabelecidos, permitindo o atendimento pronto ao aluno de acordo com suas necessidades. Cada tutor tem total autonomia para a elaboração, inserção e gerenciamento de seu conteúdo de acordo com a proposta pedagógica estabelecida. Os polos são as mesmas unidades físicas do SENAI  dotadas de toda a infraestrutura e gestão necessária e distribuídas em todo o Estado..</a:t>
            </a:r>
            <a:endParaRPr/>
          </a:p>
        </p:txBody>
      </p:sp>
    </p:spTree>
  </p:cSld>
  <p:transition spd="med">
    <p:fad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379440" y="142884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7ª - SUSTENTABILIDADE FINANCEIRA</a:t>
            </a:r>
            <a:endParaRPr/>
          </a:p>
        </p:txBody>
      </p:sp>
      <p:sp>
        <p:nvSpPr>
          <p:cNvPr id="389" name="CustomShape 2"/>
          <p:cNvSpPr/>
          <p:nvPr/>
        </p:nvSpPr>
        <p:spPr>
          <a:xfrm>
            <a:off x="307800" y="1928880"/>
            <a:ext cx="5571000" cy="47138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e2"/>
              </a:gs>
              <a:gs pos="50000">
                <a:srgbClr val="a7d9e7"/>
              </a:gs>
              <a:gs pos="100000">
                <a:srgbClr val="86cfe2"/>
              </a:gs>
            </a:gsLst>
            <a:lin ang="5400000"/>
          </a:gradFill>
          <a:ln w="648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A educação superior a distância de qualidade envolve uma serie de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investimentos 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iniciais elevados, para a produção de material didático, na capacitação das equipes multidisciplinares, na implantação de polos de apoio presencial e na disponibilização dos demais recursos educacionais, assim como na implantação (metodologia e equipe) da gestão do sistema de educação a distância.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390" name="CustomShape 3"/>
          <p:cNvSpPr/>
          <p:nvPr/>
        </p:nvSpPr>
        <p:spPr>
          <a:xfrm>
            <a:off x="6165720" y="1928880"/>
            <a:ext cx="5571000" cy="4713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Diversos projetos estão sendo elaborados no sentido de propiciar uma evolução constante no ensino a distância do SENAI. Aquisição de simuladores, sede própria para o EaD,  aquisição de recursos de comunicação mais modernos, permitindo assim um  processo continuo de aperfeiçoamento. A instituição mantém todo um processo de planejamento e programação de seus investimentos e custeio garantindo assim a continuidade de seus programas de ensino de médio em longo prazo.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92" name="CustomShape 1"/>
          <p:cNvSpPr/>
          <p:nvPr/>
        </p:nvSpPr>
        <p:spPr>
          <a:xfrm>
            <a:off x="379440" y="142884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CONCLUSÃO</a:t>
            </a:r>
            <a:endParaRPr/>
          </a:p>
        </p:txBody>
      </p:sp>
      <p:sp>
        <p:nvSpPr>
          <p:cNvPr id="393" name="CustomShape 2"/>
          <p:cNvSpPr/>
          <p:nvPr/>
        </p:nvSpPr>
        <p:spPr>
          <a:xfrm>
            <a:off x="736560" y="2000160"/>
            <a:ext cx="10928880" cy="423720"/>
          </a:xfrm>
          <a:prstGeom prst="rect">
            <a:avLst/>
          </a:prstGeom>
          <a:noFill/>
          <a:ln>
            <a:noFill/>
          </a:ln>
        </p:spPr>
      </p:sp>
      <p:sp>
        <p:nvSpPr>
          <p:cNvPr id="394" name="CustomShape 3"/>
          <p:cNvSpPr/>
          <p:nvPr/>
        </p:nvSpPr>
        <p:spPr>
          <a:xfrm>
            <a:off x="450720" y="1871640"/>
            <a:ext cx="11357640" cy="521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</a:rPr>
              <a:t>Os cursos oferecidos pela instituição SENAI são de qualidade em todos os requisitos dos Referenciais de Qualidade do MEC.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</a:rPr>
              <a:t>As ações tomadas e aplicadas estão de acordo com as diretrizes estabelecidas. 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</a:rPr>
              <a:t>A instituição deve continuar inovando sempre.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</a:rPr>
              <a:t>Seu processo de internacionalização deve ser seguido passo a passo, percebemos que o SENAI no seu âmbito institucional já possui um estágio avançado de internacionalização, vide as ações citadas e realizadas pelo </a:t>
            </a:r>
            <a:r>
              <a:rPr b="1" lang="pt-BR" sz="1500">
                <a:solidFill>
                  <a:srgbClr val="000000"/>
                </a:solidFill>
                <a:latin typeface="Arial"/>
                <a:ea typeface="Arial"/>
              </a:rPr>
              <a:t>Centro Internacional de Negócios de Goiás (CIN</a:t>
            </a:r>
            <a:r>
              <a:rPr lang="pt-BR" sz="1500">
                <a:solidFill>
                  <a:srgbClr val="000000"/>
                </a:solidFill>
                <a:latin typeface="Arial"/>
                <a:ea typeface="Arial"/>
              </a:rPr>
              <a:t>), faltando agora incluir dentro de suas ações estratégicas a inclusão de seus produtos e serviços na educação a distância, uma vez que possuem uma qualidade adequada..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</a:rPr>
              <a:t>Para MELSOHN (2006) um dos tipos de barreiras mais citado e o que dificulta a internacionalização é a linguagem e a cultura dos novos mercados, desta forma o SENAI poderia iniciar seu processo de internacionalização junto aos países que praticam a língua portuguesa, dentre esses: Angola, Cabo Verde, Guiné Bissau, Moçambique, Portugal, São Tomé e Príncipe, Timor Leste. Levanto a esses países a sua expertise nos cursos a distância, mediante parcerias desenvolvidas pelo seu Centro Internacional de Negócios, outra ação que poderia ser implementada seria a formação de mão de obra dos funcionários das empresas do Estado de Goiás que atuam em outros países.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379440" y="157176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CONCLUSÃO</a:t>
            </a:r>
            <a:endParaRPr/>
          </a:p>
        </p:txBody>
      </p:sp>
      <p:sp>
        <p:nvSpPr>
          <p:cNvPr id="397" name="CustomShape 2"/>
          <p:cNvSpPr/>
          <p:nvPr/>
        </p:nvSpPr>
        <p:spPr>
          <a:xfrm>
            <a:off x="736560" y="2000160"/>
            <a:ext cx="10928880" cy="453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50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</a:rPr>
              <a:t>Promover o intercâmbio de seus professores tutores nesses países é uma das saídas para agilizar o processo de internacionalização da instituição na educação.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</a:rPr>
              <a:t>Oferecer campo de estágio e momentos presenciais para os alunos do exterior colocariam a instituição no patamar internacional e de acordo com o mundo globalizado. 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</a:rPr>
              <a:t>Em relação aos Referenciais de Qualidade estabelecidos pelo MEC, esses mostram para as instituições de ensino um caminho a ser seguido e contemplam de uma forma bem ampla os requisitos mínimos necessários para garantir a qualidade de um ensino à distância. Tais critérios praticamente são os mesmos utilizados em outros países, faz se necessário, portanto, o estabelecimento de uma legislação mais especifica para que sejam cumpridos por todos, permitindo assim uma igualdade na avaliação e uma tranquilidade para o aluno na hora da escolha de seu curso.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99" name="CustomShape 1"/>
          <p:cNvSpPr/>
          <p:nvPr/>
        </p:nvSpPr>
        <p:spPr>
          <a:xfrm>
            <a:off x="379440" y="1571760"/>
            <a:ext cx="11357640" cy="427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REFERÊNCIAS BIBLIOGRÁFICAS</a:t>
            </a:r>
            <a:endParaRPr/>
          </a:p>
        </p:txBody>
      </p:sp>
      <p:sp>
        <p:nvSpPr>
          <p:cNvPr id="400" name="CustomShape 2"/>
          <p:cNvSpPr/>
          <p:nvPr/>
        </p:nvSpPr>
        <p:spPr>
          <a:xfrm>
            <a:off x="736560" y="2000160"/>
            <a:ext cx="10928880" cy="42372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CustomShape 3"/>
          <p:cNvSpPr/>
          <p:nvPr/>
        </p:nvSpPr>
        <p:spPr>
          <a:xfrm>
            <a:off x="236520" y="2144160"/>
            <a:ext cx="11714760" cy="480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15000"/>
              </a:lnSpc>
            </a:pP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Centro Internacional de Negócios de Goiás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 (CIN), http://www.cinfieg.org.br/cinweb/home, acessado em 30 de dezembro de 2013.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LITTO, Frederic Michael; FORMIGA, Manuel Marcos Maciel  (orgs).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Educação a distância – O estado da arte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. São Paulo: Pearson Education do Brasil, 2009.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LONGO, Rose Mary Juliano ( 1996)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Gestão da Qualidade: Evolução, Histórica, Conceitos Básicos e Aplicação na Educação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. Disponível em: http://repositorio.ipea.gov.br/bitstream/11058/1722/1/td_0397.pdf   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MARCONI, Marina de Andrade; LAKATOS, Eva Maria. –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Fundamentos de metodologia científica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. São Paulo: Editora Atlas S.A, 2003.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MASSENSINI Ariana Ramos; NEVES Cristiane dos Reis Brandão; JUNIOR Celso Pinto Soares. –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Estruturação de Equipes para execução de cursos a distância: do desenho a capacitação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. http://webcache.googleusercontent.com/search?q=cache:OSqK8BRCmN8J:www.abed.org.br/congresso2013/cd/226.doc+&amp;cd=7&amp;hl=pt-PT&amp;ct=clnk&amp;gl=br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MELSONHN, Maria Claudia Mazzaferro (2006) -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O processo de internacionalização de pequenas e médias empresas brasileiras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. Disponível em: http://bibliotecadigital.fgv.br/dspace/bitstream/handle%20/10438/2243/145223.pdf?sequence=2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MOROSINI, Marilia Costa (2007) -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Estado do conhecimento sobre internacionalização da educação superior – Conceitos e práticas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. Disponível em: http://www.scielo.br/pdf/er/n28/a08n28.pdf 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PALADINI, Edson Pacheco –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Gestão da qualidade: teoria e prática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. São Paulo: Atlas, 2000.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>
              <a:lnSpc>
                <a:spcPct val="150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ROCHER, Guy.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Sociologia Geral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, Lisboa, Editora Presença, 1986.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SILVA, Maria José Bastos (2012),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“A Internacionallização na UFRJ: Parêmetros seletivos para mobilidade OUT</a:t>
            </a: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”, disponível em:  http://www.avm.edu.br/docpdf/monografias_publicadas/C206886.pdf</a:t>
            </a:r>
            <a:endParaRPr/>
          </a:p>
          <a:p>
            <a:pPr algn="just">
              <a:lnSpc>
                <a:spcPct val="115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The Institute for Higher Education Policy – </a:t>
            </a:r>
            <a:r>
              <a:rPr b="1" lang="pt-BR" sz="1000">
                <a:solidFill>
                  <a:srgbClr val="000000"/>
                </a:solidFill>
                <a:latin typeface="Arial"/>
                <a:ea typeface="Arial"/>
              </a:rPr>
              <a:t>Qualit on the line – Benchmarks for Success in internet – Based Distance Education</a:t>
            </a:r>
            <a:endParaRPr/>
          </a:p>
          <a:p>
            <a:pPr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latin typeface="Arial"/>
                <a:ea typeface="Arial"/>
              </a:rPr>
              <a:t>Disponível em: http://www.nea.org/assets/docs/HE/QualityOnTheLine.pdf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684360" y="685800"/>
            <a:ext cx="3885120" cy="40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r>
              <a:rPr b="1" lang="pt-BR">
                <a:solidFill>
                  <a:srgbClr val="000000"/>
                </a:solidFill>
                <a:latin typeface="Century Gothic"/>
              </a:rPr>
              <a:t>REFERENCIAIS DE QUALIDADE EM EAD - A PORTA PARA A INTERNACIONALIZAÇÃO DOS CURSOS EM EAD NO BRASIL </a:t>
            </a:r>
            <a:endParaRPr/>
          </a:p>
          <a:p>
            <a:endParaRPr/>
          </a:p>
          <a:p>
            <a:r>
              <a:rPr b="1" lang="pt-BR">
                <a:solidFill>
                  <a:srgbClr val="773804"/>
                </a:solidFill>
                <a:latin typeface="Century Gothic"/>
              </a:rPr>
              <a:t>UM ESTUDO DE CASO NO</a:t>
            </a:r>
            <a:endParaRPr/>
          </a:p>
          <a:p>
            <a:r>
              <a:rPr b="1" lang="pt-BR">
                <a:solidFill>
                  <a:srgbClr val="773804"/>
                </a:solidFill>
                <a:latin typeface="Century Gothic"/>
                <a:ea typeface="Arial"/>
              </a:rPr>
              <a:t>SENAI/GOIÁS MEDIANTE O </a:t>
            </a:r>
            <a:r>
              <a:rPr b="1" i="1" lang="pt-BR">
                <a:solidFill>
                  <a:srgbClr val="773804"/>
                </a:solidFill>
                <a:latin typeface="Century Gothic"/>
                <a:ea typeface="Arial"/>
              </a:rPr>
              <a:t>BENCHMARKING </a:t>
            </a:r>
            <a:r>
              <a:rPr b="1" lang="pt-BR">
                <a:solidFill>
                  <a:srgbClr val="773804"/>
                </a:solidFill>
                <a:latin typeface="Century Gothic"/>
                <a:ea typeface="Arial"/>
              </a:rPr>
              <a:t>NOS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773804"/>
                </a:solidFill>
                <a:latin typeface="Century Gothic"/>
                <a:ea typeface="Arial"/>
              </a:rPr>
              <a:t>CURSOS PROFISSIONALIZANTES</a:t>
            </a:r>
            <a:endParaRPr/>
          </a:p>
        </p:txBody>
      </p:sp>
      <p:sp>
        <p:nvSpPr>
          <p:cNvPr id="403" name="CustomShape 2"/>
          <p:cNvSpPr/>
          <p:nvPr/>
        </p:nvSpPr>
        <p:spPr>
          <a:xfrm>
            <a:off x="8066160" y="6215040"/>
            <a:ext cx="3885120" cy="64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>
                <a:solidFill>
                  <a:srgbClr val="545454"/>
                </a:solidFill>
                <a:latin typeface="Century Gothic"/>
              </a:rPr>
              <a:t>Professor Paulo Teixeira de Sousa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m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18" name="CustomShape 1"/>
          <p:cNvSpPr/>
          <p:nvPr/>
        </p:nvSpPr>
        <p:spPr>
          <a:xfrm>
            <a:off x="2165400" y="1643040"/>
            <a:ext cx="9000000" cy="122236920"/>
          </a:xfrm>
          <a:prstGeom prst="ellipse">
            <a:avLst/>
          </a:prstGeom>
          <a:gradFill>
            <a:gsLst>
              <a:gs pos="0">
                <a:srgbClr val="d7dedf"/>
              </a:gs>
              <a:gs pos="50000">
                <a:srgbClr val="fbfdfd"/>
              </a:gs>
              <a:gs pos="100000">
                <a:srgbClr val="d7dedf"/>
              </a:gs>
            </a:gsLst>
            <a:lin ang="5400000"/>
          </a:gradFill>
          <a:ln>
            <a:noFill/>
          </a:ln>
        </p:spPr>
      </p:sp>
      <p:sp>
        <p:nvSpPr>
          <p:cNvPr id="319" name="CustomShape 2"/>
          <p:cNvSpPr/>
          <p:nvPr/>
        </p:nvSpPr>
        <p:spPr>
          <a:xfrm>
            <a:off x="2165400" y="1224023040"/>
            <a:ext cx="9000000" cy="122236920"/>
          </a:xfrm>
          <a:prstGeom prst="ellipse">
            <a:avLst/>
          </a:prstGeom>
          <a:gradFill>
            <a:gsLst>
              <a:gs pos="0">
                <a:srgbClr val="d7dedf"/>
              </a:gs>
              <a:gs pos="50000">
                <a:srgbClr val="fbfdfd"/>
              </a:gs>
              <a:gs pos="100000">
                <a:srgbClr val="d7dedf"/>
              </a:gs>
            </a:gsLst>
            <a:lin ang="5400000"/>
          </a:gradFill>
          <a:ln>
            <a:noFill/>
          </a:ln>
        </p:spPr>
      </p:sp>
      <p:sp>
        <p:nvSpPr>
          <p:cNvPr id="320" name="CustomShape 3"/>
          <p:cNvSpPr/>
          <p:nvPr/>
        </p:nvSpPr>
        <p:spPr>
          <a:xfrm>
            <a:off x="2165400" y="-107990280"/>
            <a:ext cx="9000000" cy="118276920"/>
          </a:xfrm>
          <a:prstGeom prst="ellipse">
            <a:avLst/>
          </a:prstGeom>
          <a:gradFill>
            <a:gsLst>
              <a:gs pos="0">
                <a:srgbClr val="d7dedf"/>
              </a:gs>
              <a:gs pos="50000">
                <a:srgbClr val="fbfdfd"/>
              </a:gs>
              <a:gs pos="100000">
                <a:srgbClr val="d7dedf"/>
              </a:gs>
            </a:gsLst>
            <a:lin ang="5400000"/>
          </a:gradFill>
          <a:ln>
            <a:noFill/>
          </a:ln>
        </p:spPr>
      </p:sp>
      <p:sp>
        <p:nvSpPr>
          <p:cNvPr id="321" name="CustomShape 4"/>
          <p:cNvSpPr/>
          <p:nvPr/>
        </p:nvSpPr>
        <p:spPr>
          <a:xfrm>
            <a:off x="1192680" y="2750400"/>
            <a:ext cx="737640" cy="228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002060"/>
                </a:solidFill>
                <a:latin typeface="Century Gothic"/>
              </a:rPr>
              <a:t>Autores</a:t>
            </a:r>
            <a:endParaRPr/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m 2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736560" y="1571760"/>
            <a:ext cx="10643040" cy="492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20000"/>
              </a:lnSpc>
            </a:pPr>
            <a:r>
              <a:rPr b="1" lang="pt-BR" sz="1900">
                <a:solidFill>
                  <a:srgbClr val="002060"/>
                </a:solidFill>
                <a:latin typeface="Arial"/>
              </a:rPr>
              <a:t>OBJETIVO</a:t>
            </a:r>
            <a:endParaRPr/>
          </a:p>
          <a:p>
            <a:pPr algn="ctr"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SzPct val="80000"/>
              <a:buFont typeface="Arial"/>
              <a:buChar char="•"/>
            </a:pPr>
            <a:r>
              <a:rPr lang="pt-BR" sz="1900">
                <a:solidFill>
                  <a:srgbClr val="545454"/>
                </a:solidFill>
                <a:latin typeface="Arial"/>
              </a:rPr>
              <a:t>Apresentar um benchmarking dos cursos profissionalizantes oferecidos pelo SENAI – Departamento Regional de Goiás de acordo com os Referenciais de Qualidade do MEC.</a:t>
            </a:r>
            <a:endParaRPr/>
          </a:p>
          <a:p>
            <a:pPr>
              <a:lnSpc>
                <a:spcPct val="120000"/>
              </a:lnSpc>
              <a:buSzPct val="80000"/>
              <a:buFont typeface="Arial"/>
              <a:buChar char="•"/>
            </a:pPr>
            <a:endParaRPr/>
          </a:p>
          <a:p>
            <a:pPr algn="ctr">
              <a:lnSpc>
                <a:spcPct val="120000"/>
              </a:lnSpc>
            </a:pPr>
            <a:r>
              <a:rPr b="1" lang="pt-BR" sz="1900">
                <a:solidFill>
                  <a:srgbClr val="002060"/>
                </a:solidFill>
                <a:latin typeface="Arial"/>
              </a:rPr>
              <a:t>JUSTIFICATIVAS</a:t>
            </a:r>
            <a:endParaRPr/>
          </a:p>
          <a:p>
            <a:pPr algn="just">
              <a:lnSpc>
                <a:spcPct val="120000"/>
              </a:lnSpc>
              <a:buSzPct val="80000"/>
              <a:buFont typeface="Arial"/>
              <a:buChar char="•"/>
            </a:pPr>
            <a:r>
              <a:rPr lang="pt-BR" sz="1900">
                <a:solidFill>
                  <a:srgbClr val="545454"/>
                </a:solidFill>
                <a:latin typeface="Arial"/>
              </a:rPr>
              <a:t>É chegada a hora do aprimoramento e melhoria nos cursos realizados pela internet. </a:t>
            </a:r>
            <a:endParaRPr/>
          </a:p>
          <a:p>
            <a:pPr algn="just">
              <a:lnSpc>
                <a:spcPct val="120000"/>
              </a:lnSpc>
              <a:buSzPct val="80000"/>
              <a:buFont typeface="Arial"/>
              <a:buChar char="•"/>
            </a:pPr>
            <a:r>
              <a:rPr lang="pt-BR" sz="1900">
                <a:solidFill>
                  <a:srgbClr val="545454"/>
                </a:solidFill>
                <a:latin typeface="Arial"/>
              </a:rPr>
              <a:t>No ano de 2007, o MEC preocupado com a expansão na modalidade do ensino a distância estabelece um conjunto de princípios, diretrizes e critérios que sejam Referenciais de Qualidade. </a:t>
            </a:r>
            <a:endParaRPr/>
          </a:p>
          <a:p>
            <a:pPr algn="just">
              <a:lnSpc>
                <a:spcPct val="120000"/>
              </a:lnSpc>
              <a:buSzPct val="80000"/>
              <a:buFont typeface="Arial"/>
              <a:buChar char="•"/>
            </a:pPr>
            <a:r>
              <a:rPr lang="pt-BR" sz="1900">
                <a:solidFill>
                  <a:srgbClr val="545454"/>
                </a:solidFill>
                <a:latin typeface="Arial"/>
              </a:rPr>
              <a:t>Com a chegada das TICs (Tecnologia da Informação e Comunicação) aumenta a preocupação com a qualidade, como diferencial de um curso em relação a outro. </a:t>
            </a:r>
            <a:endParaRPr/>
          </a:p>
          <a:p>
            <a:pPr algn="just">
              <a:lnSpc>
                <a:spcPct val="120000"/>
              </a:lnSpc>
              <a:buSzPct val="80000"/>
              <a:buFont typeface="Arial"/>
              <a:buChar char="•"/>
            </a:pPr>
            <a:r>
              <a:rPr lang="pt-BR" sz="1900">
                <a:solidFill>
                  <a:srgbClr val="545454"/>
                </a:solidFill>
                <a:latin typeface="Arial"/>
              </a:rPr>
              <a:t>Existem várias opções no mercado e os cursos que sobreviveram serão aqueles que apresentarem melhor qualidade. 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25" name="CustomShape 1"/>
          <p:cNvSpPr/>
          <p:nvPr/>
        </p:nvSpPr>
        <p:spPr>
          <a:xfrm>
            <a:off x="4594320" y="3000240"/>
            <a:ext cx="2142000" cy="20707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26" name="CustomShape 2"/>
          <p:cNvSpPr/>
          <p:nvPr/>
        </p:nvSpPr>
        <p:spPr>
          <a:xfrm>
            <a:off x="7023240" y="2714760"/>
            <a:ext cx="1784880" cy="713160"/>
          </a:xfrm>
          <a:prstGeom prst="rect">
            <a:avLst/>
          </a:prstGeom>
          <a:gradFill>
            <a:gsLst>
              <a:gs pos="0">
                <a:srgbClr val="cc2227"/>
              </a:gs>
              <a:gs pos="50000">
                <a:srgbClr val="da5a5c"/>
              </a:gs>
              <a:gs pos="100000">
                <a:srgbClr val="cc2227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Esporte</a:t>
            </a:r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4737240" y="1857240"/>
            <a:ext cx="1784880" cy="713160"/>
          </a:xfrm>
          <a:prstGeom prst="rect">
            <a:avLst/>
          </a:prstGeom>
          <a:gradFill>
            <a:gsLst>
              <a:gs pos="0">
                <a:srgbClr val="2aafc9"/>
              </a:gs>
              <a:gs pos="50000">
                <a:srgbClr val="5ec1d7"/>
              </a:gs>
              <a:gs pos="100000">
                <a:srgbClr val="2aafc9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Políticas</a:t>
            </a:r>
            <a:endParaRPr/>
          </a:p>
        </p:txBody>
      </p:sp>
      <p:sp>
        <p:nvSpPr>
          <p:cNvPr id="328" name="CustomShape 4"/>
          <p:cNvSpPr/>
          <p:nvPr/>
        </p:nvSpPr>
        <p:spPr>
          <a:xfrm>
            <a:off x="4737240" y="5572080"/>
            <a:ext cx="1784880" cy="713160"/>
          </a:xfrm>
          <a:prstGeom prst="rect">
            <a:avLst/>
          </a:prstGeom>
          <a:gradFill>
            <a:gsLst>
              <a:gs pos="0">
                <a:srgbClr val="db6200"/>
              </a:gs>
              <a:gs pos="50000">
                <a:srgbClr val="f6804b"/>
              </a:gs>
              <a:gs pos="100000">
                <a:srgbClr val="db6200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Culturais</a:t>
            </a:r>
            <a:endParaRPr/>
          </a:p>
        </p:txBody>
      </p:sp>
      <p:sp>
        <p:nvSpPr>
          <p:cNvPr id="329" name="CustomShape 5"/>
          <p:cNvSpPr/>
          <p:nvPr/>
        </p:nvSpPr>
        <p:spPr>
          <a:xfrm>
            <a:off x="2522520" y="2714760"/>
            <a:ext cx="1784880" cy="713160"/>
          </a:xfrm>
          <a:prstGeom prst="rect">
            <a:avLst/>
          </a:prstGeom>
          <a:gradFill>
            <a:gsLst>
              <a:gs pos="0">
                <a:srgbClr val="dda400"/>
              </a:gs>
              <a:gs pos="50000">
                <a:srgbClr val="ffc14b"/>
              </a:gs>
              <a:gs pos="100000">
                <a:srgbClr val="dda400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Econômicas</a:t>
            </a:r>
            <a:endParaRPr/>
          </a:p>
        </p:txBody>
      </p:sp>
      <p:sp>
        <p:nvSpPr>
          <p:cNvPr id="330" name="CustomShape 6"/>
          <p:cNvSpPr/>
          <p:nvPr/>
        </p:nvSpPr>
        <p:spPr>
          <a:xfrm>
            <a:off x="2522520" y="4500720"/>
            <a:ext cx="1784880" cy="713160"/>
          </a:xfrm>
          <a:prstGeom prst="rect">
            <a:avLst/>
          </a:prstGeom>
          <a:gradFill>
            <a:gsLst>
              <a:gs pos="0">
                <a:srgbClr val="85b311"/>
              </a:gs>
              <a:gs pos="50000">
                <a:srgbClr val="9dc54f"/>
              </a:gs>
              <a:gs pos="100000">
                <a:srgbClr val="85b311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Globalização</a:t>
            </a:r>
            <a:endParaRPr/>
          </a:p>
        </p:txBody>
      </p:sp>
      <p:sp>
        <p:nvSpPr>
          <p:cNvPr id="331" name="CustomShape 7"/>
          <p:cNvSpPr/>
          <p:nvPr/>
        </p:nvSpPr>
        <p:spPr>
          <a:xfrm>
            <a:off x="7023240" y="4500720"/>
            <a:ext cx="1784880" cy="713160"/>
          </a:xfrm>
          <a:prstGeom prst="rect">
            <a:avLst/>
          </a:prstGeom>
          <a:gradFill>
            <a:gsLst>
              <a:gs pos="0">
                <a:srgbClr val="09ac97"/>
              </a:gs>
              <a:gs pos="50000">
                <a:srgbClr val="4dbeab"/>
              </a:gs>
              <a:gs pos="100000">
                <a:srgbClr val="09ac97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Educação</a:t>
            </a:r>
            <a:endParaRPr/>
          </a:p>
        </p:txBody>
      </p:sp>
      <p:sp>
        <p:nvSpPr>
          <p:cNvPr id="332" name="CustomShape 8"/>
          <p:cNvSpPr/>
          <p:nvPr/>
        </p:nvSpPr>
        <p:spPr>
          <a:xfrm>
            <a:off x="9452160" y="4071960"/>
            <a:ext cx="1784880" cy="713160"/>
          </a:xfrm>
          <a:prstGeom prst="rect">
            <a:avLst/>
          </a:prstGeom>
          <a:gradFill>
            <a:gsLst>
              <a:gs pos="0">
                <a:srgbClr val="09ac97"/>
              </a:gs>
              <a:gs pos="50000">
                <a:srgbClr val="4dbeab"/>
              </a:gs>
              <a:gs pos="100000">
                <a:srgbClr val="09ac97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Integração</a:t>
            </a:r>
            <a:endParaRPr/>
          </a:p>
        </p:txBody>
      </p:sp>
      <p:sp>
        <p:nvSpPr>
          <p:cNvPr id="333" name="CustomShape 9"/>
          <p:cNvSpPr/>
          <p:nvPr/>
        </p:nvSpPr>
        <p:spPr>
          <a:xfrm>
            <a:off x="9452160" y="4929120"/>
            <a:ext cx="1784880" cy="713160"/>
          </a:xfrm>
          <a:prstGeom prst="rect">
            <a:avLst/>
          </a:prstGeom>
          <a:gradFill>
            <a:gsLst>
              <a:gs pos="0">
                <a:srgbClr val="09ac97"/>
              </a:gs>
              <a:gs pos="50000">
                <a:srgbClr val="4dbeab"/>
              </a:gs>
              <a:gs pos="100000">
                <a:srgbClr val="09ac97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Century Gothic"/>
              </a:rPr>
              <a:t>Tecnologias</a:t>
            </a:r>
            <a:endParaRPr/>
          </a:p>
        </p:txBody>
      </p:sp>
      <p:sp>
        <p:nvSpPr>
          <p:cNvPr id="334" name="CustomShape 10"/>
          <p:cNvSpPr/>
          <p:nvPr/>
        </p:nvSpPr>
        <p:spPr>
          <a:xfrm rot="5400000">
            <a:off x="5524920" y="5357160"/>
            <a:ext cx="284760" cy="36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35" name="CustomShape 11"/>
          <p:cNvSpPr/>
          <p:nvPr/>
        </p:nvSpPr>
        <p:spPr>
          <a:xfrm flipH="1" flipV="1" rot="5400000">
            <a:off x="5521680" y="2783880"/>
            <a:ext cx="284760" cy="36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36" name="CustomShape 12"/>
          <p:cNvSpPr/>
          <p:nvPr/>
        </p:nvSpPr>
        <p:spPr>
          <a:xfrm>
            <a:off x="6594480" y="4786200"/>
            <a:ext cx="284760" cy="14184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37" name="CustomShape 13"/>
          <p:cNvSpPr/>
          <p:nvPr/>
        </p:nvSpPr>
        <p:spPr>
          <a:xfrm flipV="1">
            <a:off x="6594480" y="3142440"/>
            <a:ext cx="284760" cy="14184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38" name="CustomShape 14"/>
          <p:cNvSpPr/>
          <p:nvPr/>
        </p:nvSpPr>
        <p:spPr>
          <a:xfrm rot="10800000">
            <a:off x="4452480" y="3072960"/>
            <a:ext cx="284760" cy="14184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39" name="CustomShape 15"/>
          <p:cNvSpPr/>
          <p:nvPr/>
        </p:nvSpPr>
        <p:spPr>
          <a:xfrm rot="5400000">
            <a:off x="4452480" y="4786200"/>
            <a:ext cx="213120" cy="21312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40" name="CustomShape 16"/>
          <p:cNvSpPr/>
          <p:nvPr/>
        </p:nvSpPr>
        <p:spPr>
          <a:xfrm flipV="1">
            <a:off x="8951760" y="4571280"/>
            <a:ext cx="284760" cy="14184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41" name="CustomShape 17"/>
          <p:cNvSpPr/>
          <p:nvPr/>
        </p:nvSpPr>
        <p:spPr>
          <a:xfrm>
            <a:off x="8951760" y="5000760"/>
            <a:ext cx="284760" cy="141840"/>
          </a:xfrm>
          <a:prstGeom prst="straightConnector1">
            <a:avLst/>
          </a:prstGeom>
          <a:noFill/>
          <a:ln w="28440">
            <a:solidFill>
              <a:srgbClr val="545454"/>
            </a:solidFill>
            <a:miter/>
            <a:tailEnd len="med" type="arrow" w="med"/>
          </a:ln>
        </p:spPr>
      </p:sp>
      <p:sp>
        <p:nvSpPr>
          <p:cNvPr id="342" name="CustomShape 18"/>
          <p:cNvSpPr/>
          <p:nvPr/>
        </p:nvSpPr>
        <p:spPr>
          <a:xfrm>
            <a:off x="593640" y="2476080"/>
            <a:ext cx="1291680" cy="2833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002060"/>
                </a:solidFill>
                <a:latin typeface="Century Gothic"/>
              </a:rPr>
              <a:t>Pesquisa Bibliográfica</a:t>
            </a:r>
            <a:endParaRPr/>
          </a:p>
        </p:txBody>
      </p:sp>
      <p:sp>
        <p:nvSpPr>
          <p:cNvPr id="343" name="CustomShape 19"/>
          <p:cNvSpPr/>
          <p:nvPr/>
        </p:nvSpPr>
        <p:spPr>
          <a:xfrm>
            <a:off x="6984000" y="1440000"/>
            <a:ext cx="4392000" cy="64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wrap="none" lIns="90000" rIns="90000" tIns="45000" bIns="45000" anchor="ctr"/>
          <a:p>
            <a:pPr algn="ctr"/>
            <a:r>
              <a:rPr lang="pt-BR">
                <a:latin typeface="Arial"/>
              </a:rPr>
              <a:t>INTERNACIONALIZAÇÃO</a:t>
            </a:r>
            <a:endParaRPr/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1217520" y="1774800"/>
            <a:ext cx="9752400" cy="65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2a2a2a"/>
                </a:solidFill>
                <a:latin typeface="Century Gothic"/>
              </a:rPr>
              <a:t>Qualidade na educação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736560" y="3071880"/>
            <a:ext cx="10643040" cy="299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20000"/>
              </a:lnSpc>
            </a:pPr>
            <a:r>
              <a:rPr lang="pt-BR" sz="2800">
                <a:solidFill>
                  <a:srgbClr val="000000"/>
                </a:solidFill>
                <a:latin typeface="Arial"/>
              </a:rPr>
              <a:t>PALADINI (2000), define a abordagem de A</a:t>
            </a:r>
            <a:r>
              <a:rPr i="1" lang="pt-BR" sz="2800">
                <a:solidFill>
                  <a:srgbClr val="000000"/>
                </a:solidFill>
                <a:latin typeface="Arial"/>
                <a:ea typeface="Arial"/>
              </a:rPr>
              <a:t>dequação ao</a:t>
            </a:r>
            <a:r>
              <a:rPr lang="pt-BR" sz="28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i="1" lang="pt-BR" sz="2800">
                <a:solidFill>
                  <a:srgbClr val="000000"/>
                </a:solidFill>
                <a:latin typeface="Arial"/>
                <a:ea typeface="Arial"/>
              </a:rPr>
              <a:t>usuário</a:t>
            </a:r>
            <a:r>
              <a:rPr lang="pt-BR" sz="2800">
                <a:solidFill>
                  <a:srgbClr val="000000"/>
                </a:solidFill>
                <a:latin typeface="Arial"/>
                <a:ea typeface="Arial"/>
              </a:rPr>
              <a:t> como a que melhor se identifica para a educação a distância, tendo em vista  o fato de o produto atender as necessidades do aluno.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pic>
        <p:nvPicPr>
          <p:cNvPr id="346" name="Imagem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1217520" y="1643040"/>
            <a:ext cx="9752400" cy="65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2a2a2a"/>
                </a:solidFill>
                <a:latin typeface="Century Gothic"/>
              </a:rPr>
              <a:t>Educação com qualidade</a:t>
            </a:r>
            <a:endParaRPr/>
          </a:p>
        </p:txBody>
      </p:sp>
      <p:pic>
        <p:nvPicPr>
          <p:cNvPr id="348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49" name="CustomShape 2"/>
          <p:cNvSpPr/>
          <p:nvPr/>
        </p:nvSpPr>
        <p:spPr>
          <a:xfrm>
            <a:off x="736560" y="2428920"/>
            <a:ext cx="10714680" cy="4070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70000"/>
              </a:lnSpc>
            </a:pPr>
            <a:r>
              <a:rPr lang="pt-BR" sz="1900">
                <a:solidFill>
                  <a:srgbClr val="000000"/>
                </a:solidFill>
                <a:latin typeface="Arial"/>
              </a:rPr>
              <a:t>LONGO (1996), esclarece: A conceituação de qualidade na educação, ou do ensino, precisa ser mais esclarecida na sua dimensão gerencial. Não faz sentido negar as dimensões formais e política da educação, ou seja, </a:t>
            </a:r>
            <a:r>
              <a:rPr i="1" lang="pt-BR" sz="1900">
                <a:solidFill>
                  <a:srgbClr val="000000"/>
                </a:solidFill>
                <a:latin typeface="Arial"/>
                <a:ea typeface="Arial"/>
              </a:rPr>
              <a:t>qualidade formal </a:t>
            </a:r>
            <a:r>
              <a:rPr lang="pt-BR" sz="1900">
                <a:solidFill>
                  <a:srgbClr val="000000"/>
                </a:solidFill>
                <a:latin typeface="Arial"/>
                <a:ea typeface="Arial"/>
              </a:rPr>
              <a:t>— competência para produzir e aplicar métodos, técnicas e instrumentos.... Todavia, a qualidade em educação pode e deve ser vista sob a perspectiva das seis dimensões da qualidade </a:t>
            </a:r>
            <a:r>
              <a:rPr b="1" lang="pt-BR" sz="1900" u="sng">
                <a:solidFill>
                  <a:srgbClr val="000000"/>
                </a:solidFill>
                <a:latin typeface="Arial"/>
                <a:ea typeface="Arial"/>
              </a:rPr>
              <a:t>(qualidade intrínseca, custo, atendimento, moral, segurança e ética)</a:t>
            </a:r>
            <a:r>
              <a:rPr b="1" lang="pt-BR" sz="190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pt-BR" sz="19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1900">
                <a:solidFill>
                  <a:srgbClr val="ff3333"/>
                </a:solidFill>
                <a:latin typeface="Arial"/>
                <a:ea typeface="Arial"/>
              </a:rPr>
              <a:t>Restringir a conceituação de qualidade do ensino ao seu aspecto político-pedagógico constitui um grave equívoco.</a:t>
            </a:r>
            <a:r>
              <a:rPr lang="pt-BR" sz="1900">
                <a:solidFill>
                  <a:srgbClr val="000000"/>
                </a:solidFill>
                <a:latin typeface="Arial"/>
                <a:ea typeface="Arial"/>
              </a:rPr>
              <a:t> O que confere a característica de totalidade à qualidade da educação é o atendimento às seis dimensões simultaneamente.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50720" y="1428840"/>
            <a:ext cx="11357640" cy="49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Referências de qualidade para educação superior a distância</a:t>
            </a:r>
            <a:endParaRPr/>
          </a:p>
        </p:txBody>
      </p:sp>
      <p:pic>
        <p:nvPicPr>
          <p:cNvPr id="351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52" name="CustomShape 2"/>
          <p:cNvSpPr/>
          <p:nvPr/>
        </p:nvSpPr>
        <p:spPr>
          <a:xfrm>
            <a:off x="2022480" y="2143080"/>
            <a:ext cx="1641960" cy="157068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600">
            <a:solidFill>
              <a:srgbClr val="ffffff"/>
            </a:solidFill>
            <a:miter/>
          </a:ln>
        </p:spPr>
      </p:sp>
      <p:sp>
        <p:nvSpPr>
          <p:cNvPr id="353" name="CustomShape 3"/>
          <p:cNvSpPr/>
          <p:nvPr/>
        </p:nvSpPr>
        <p:spPr>
          <a:xfrm>
            <a:off x="8094600" y="2143080"/>
            <a:ext cx="1641960" cy="15706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600">
            <a:solidFill>
              <a:srgbClr val="ffffff"/>
            </a:solidFill>
            <a:miter/>
          </a:ln>
        </p:spPr>
      </p:sp>
      <p:sp>
        <p:nvSpPr>
          <p:cNvPr id="354" name="CustomShape 4"/>
          <p:cNvSpPr/>
          <p:nvPr/>
        </p:nvSpPr>
        <p:spPr>
          <a:xfrm>
            <a:off x="4237200" y="2428920"/>
            <a:ext cx="3356640" cy="1070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9ac97"/>
              </a:gs>
              <a:gs pos="50000">
                <a:srgbClr val="4dbeab"/>
              </a:gs>
              <a:gs pos="100000">
                <a:srgbClr val="09ac97"/>
              </a:gs>
            </a:gsLst>
            <a:lin ang="5400000"/>
          </a:gradFill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ffffff"/>
                </a:solidFill>
                <a:latin typeface="Century Gothic"/>
              </a:rPr>
              <a:t>Política de Garantia da Qualidade</a:t>
            </a:r>
            <a:endParaRPr/>
          </a:p>
        </p:txBody>
      </p:sp>
      <p:sp>
        <p:nvSpPr>
          <p:cNvPr id="355" name="CustomShape 5"/>
          <p:cNvSpPr/>
          <p:nvPr/>
        </p:nvSpPr>
        <p:spPr>
          <a:xfrm>
            <a:off x="2308320" y="4000680"/>
            <a:ext cx="1070640" cy="41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pt-BR" sz="2400">
                <a:solidFill>
                  <a:srgbClr val="545454"/>
                </a:solidFill>
                <a:latin typeface="Century Gothic"/>
              </a:rPr>
              <a:t>MEC</a:t>
            </a:r>
            <a:endParaRPr/>
          </a:p>
        </p:txBody>
      </p:sp>
      <p:sp>
        <p:nvSpPr>
          <p:cNvPr id="356" name="CustomShape 6"/>
          <p:cNvSpPr/>
          <p:nvPr/>
        </p:nvSpPr>
        <p:spPr>
          <a:xfrm>
            <a:off x="8451720" y="4000680"/>
            <a:ext cx="1070640" cy="41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pt-BR" sz="2400">
                <a:solidFill>
                  <a:srgbClr val="545454"/>
                </a:solidFill>
                <a:latin typeface="Century Gothic"/>
              </a:rPr>
              <a:t>NEA</a:t>
            </a:r>
            <a:endParaRPr/>
          </a:p>
        </p:txBody>
      </p:sp>
      <p:sp>
        <p:nvSpPr>
          <p:cNvPr id="357" name="CustomShape 7"/>
          <p:cNvSpPr/>
          <p:nvPr/>
        </p:nvSpPr>
        <p:spPr>
          <a:xfrm>
            <a:off x="236520" y="4643280"/>
            <a:ext cx="2284920" cy="96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Wingdings" charset="2"/>
              <a:buChar char="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 </a:t>
            </a:r>
            <a:r>
              <a:rPr lang="pt-BR" sz="1600">
                <a:solidFill>
                  <a:srgbClr val="545454"/>
                </a:solidFill>
                <a:latin typeface="Century Gothic"/>
              </a:rPr>
              <a:t>Aspectos  pedagógicos</a:t>
            </a:r>
            <a:endParaRPr/>
          </a:p>
          <a:p>
            <a:pPr>
              <a:lnSpc>
                <a:spcPct val="90000"/>
              </a:lnSpc>
              <a:buFont typeface="Wingdings" charset="2"/>
              <a:buChar char="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 </a:t>
            </a:r>
            <a:r>
              <a:rPr lang="pt-BR" sz="1600">
                <a:solidFill>
                  <a:srgbClr val="545454"/>
                </a:solidFill>
                <a:latin typeface="Century Gothic"/>
              </a:rPr>
              <a:t>Recursos Humanos</a:t>
            </a:r>
            <a:endParaRPr/>
          </a:p>
          <a:p>
            <a:pPr>
              <a:lnSpc>
                <a:spcPct val="90000"/>
              </a:lnSpc>
              <a:buFont typeface="Wingdings" charset="2"/>
              <a:buChar char="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 </a:t>
            </a:r>
            <a:r>
              <a:rPr lang="pt-BR" sz="1600">
                <a:solidFill>
                  <a:srgbClr val="545454"/>
                </a:solidFill>
                <a:latin typeface="Century Gothic"/>
              </a:rPr>
              <a:t>Infraestrutura</a:t>
            </a:r>
            <a:endParaRPr/>
          </a:p>
        </p:txBody>
      </p:sp>
      <p:sp>
        <p:nvSpPr>
          <p:cNvPr id="358" name="CustomShape 8"/>
          <p:cNvSpPr/>
          <p:nvPr/>
        </p:nvSpPr>
        <p:spPr>
          <a:xfrm>
            <a:off x="2593800" y="4643280"/>
            <a:ext cx="4499640" cy="162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Concepção de educação e currículo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 </a:t>
            </a:r>
            <a:r>
              <a:rPr lang="pt-BR" sz="1600">
                <a:solidFill>
                  <a:srgbClr val="545454"/>
                </a:solidFill>
                <a:latin typeface="Century Gothic"/>
              </a:rPr>
              <a:t>Sistema de comunicação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Material didático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Avaliação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Infraestrutura de apoio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Gestão acadêmica administrativa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Sustentabilidade financeira</a:t>
            </a:r>
            <a:endParaRPr/>
          </a:p>
        </p:txBody>
      </p:sp>
      <p:sp>
        <p:nvSpPr>
          <p:cNvPr id="359" name="CustomShape 9"/>
          <p:cNvSpPr/>
          <p:nvPr/>
        </p:nvSpPr>
        <p:spPr>
          <a:xfrm>
            <a:off x="7451640" y="4643280"/>
            <a:ext cx="4070880" cy="162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 </a:t>
            </a:r>
            <a:r>
              <a:rPr lang="pt-BR" sz="1600">
                <a:solidFill>
                  <a:srgbClr val="545454"/>
                </a:solidFill>
                <a:latin typeface="Century Gothic"/>
              </a:rPr>
              <a:t>Apoio institucional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Desenvolvimento do curso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Ensino/Aprendizagem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Estrutura do curso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Apoio ao estudante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Apoio do corpo docente</a:t>
            </a:r>
            <a:endParaRPr/>
          </a:p>
          <a:p>
            <a:pPr>
              <a:lnSpc>
                <a:spcPct val="90000"/>
              </a:lnSpc>
              <a:buFont typeface="StarSymbol"/>
              <a:buAutoNum type="arabicPeriod"/>
            </a:pPr>
            <a:r>
              <a:rPr lang="pt-BR" sz="1600">
                <a:solidFill>
                  <a:srgbClr val="545454"/>
                </a:solidFill>
                <a:latin typeface="Century Gothic"/>
              </a:rPr>
              <a:t>Avaliação dos discentes e do curso</a:t>
            </a:r>
            <a:endParaRPr/>
          </a:p>
        </p:txBody>
      </p:sp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61" name="CustomShape 1"/>
          <p:cNvSpPr/>
          <p:nvPr/>
        </p:nvSpPr>
        <p:spPr>
          <a:xfrm>
            <a:off x="379440" y="1571760"/>
            <a:ext cx="11357640" cy="49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Estudo de caso SENAI– Departamento REGIONAL DE GOIÁS</a:t>
            </a:r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807840" y="2343960"/>
            <a:ext cx="10571760" cy="374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Assunto - Análise comparativa dos Referenciais de Qualidade do MEC.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Carga horária de 160 horas.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Curso de qualificação - Assistente de Operações Logística.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Turma  30 alunos.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Duração 3 meses.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2 etapas de 3 unidades curriculares.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Documentos do curso (Plano de aula, Plano de ensino do aluno, Plano de tutoria).</a:t>
            </a:r>
            <a:endParaRPr/>
          </a:p>
          <a:p>
            <a:pPr algn="just">
              <a:lnSpc>
                <a:spcPct val="150000"/>
              </a:lnSpc>
              <a:buSzPct val="45000"/>
              <a:buFont typeface="Wingdings" charset="2"/>
              <a:buChar char=""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</a:rPr>
              <a:t>Ambiente Moodle.</a:t>
            </a:r>
            <a:endParaRPr/>
          </a:p>
        </p:txBody>
      </p:sp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7800" cy="1383120"/>
          </a:xfrm>
          <a:prstGeom prst="rect">
            <a:avLst/>
          </a:prstGeom>
          <a:ln>
            <a:noFill/>
          </a:ln>
        </p:spPr>
      </p:pic>
      <p:sp>
        <p:nvSpPr>
          <p:cNvPr id="364" name="CustomShape 1"/>
          <p:cNvSpPr/>
          <p:nvPr/>
        </p:nvSpPr>
        <p:spPr>
          <a:xfrm>
            <a:off x="379440" y="1571760"/>
            <a:ext cx="11357640" cy="64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2a2a2a"/>
                </a:solidFill>
                <a:latin typeface="Century Gothic"/>
              </a:rPr>
              <a:t>1ª - Concepção de Educação e currículo no processo de ensino e aprendizagem </a:t>
            </a:r>
            <a:endParaRPr/>
          </a:p>
        </p:txBody>
      </p:sp>
      <p:sp>
        <p:nvSpPr>
          <p:cNvPr id="365" name="CustomShape 2"/>
          <p:cNvSpPr/>
          <p:nvPr/>
        </p:nvSpPr>
        <p:spPr>
          <a:xfrm>
            <a:off x="379440" y="2286000"/>
            <a:ext cx="5571000" cy="43567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6cfe2"/>
              </a:gs>
              <a:gs pos="50000">
                <a:srgbClr val="a7d9e7"/>
              </a:gs>
              <a:gs pos="100000">
                <a:srgbClr val="86cfe2"/>
              </a:gs>
            </a:gsLst>
            <a:lin ang="5400000"/>
          </a:gradFill>
          <a:ln w="648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O projeto </a:t>
            </a:r>
            <a:r>
              <a:rPr b="1" lang="pt-BR" sz="1400">
                <a:solidFill>
                  <a:srgbClr val="000000"/>
                </a:solidFill>
                <a:latin typeface="Arial"/>
                <a:ea typeface="Arial"/>
              </a:rPr>
              <a:t>político pedagógico</a:t>
            </a: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 deve apresentar claramente sua opção epistemológica de educação, de currículo, de ensino, de aprendizagem, de perfil do estudante que deseja formar; com definição, partir dessa opção, de como se desenvolverão os processos de produção do material didático, de tutoria, de comunicação e de avaliação, delineando princípios e diretrizes que alicerçarão o desenvolvimento do processo de ensino e aprendizagem.</a:t>
            </a:r>
            <a:endParaRPr/>
          </a:p>
        </p:txBody>
      </p:sp>
      <p:sp>
        <p:nvSpPr>
          <p:cNvPr id="366" name="CustomShape 3"/>
          <p:cNvSpPr/>
          <p:nvPr/>
        </p:nvSpPr>
        <p:spPr>
          <a:xfrm>
            <a:off x="6237360" y="2286000"/>
            <a:ext cx="5571000" cy="43567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40bad2"/>
            </a:solidFill>
            <a:miter/>
          </a:ln>
        </p:spPr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Organizado em disciplinas divididas em dois módulos.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Tema da área reflete a escolha do seguimento industrial.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Plano de curso, plano de tutoria e plano de mediação, fundamentado em cima do projeto pedagógico do curso. 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A interação pelo chat e fórum.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Construção do saber pela Situação de Aprendizagem e participação visitas técnicas realizadas. 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As atividades criadas permitem a interdisciplinaridade e contextualização do conteúdo em múltiplas dimensões.</a:t>
            </a:r>
            <a:endParaRPr/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- Momentos presenciais e recuperação constante em todo o curso.</a:t>
            </a:r>
            <a:endParaRPr/>
          </a:p>
        </p:txBody>
      </p:sp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