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5" r:id="rId19"/>
    <p:sldId id="27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>
        <p:scale>
          <a:sx n="80" d="100"/>
          <a:sy n="80" d="100"/>
        </p:scale>
        <p:origin x="-107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6000" dirty="0" smtClean="0"/>
              <a:t>Gêneros digitais em </a:t>
            </a:r>
            <a:r>
              <a:rPr lang="pt-BR" sz="6000" dirty="0" err="1" smtClean="0"/>
              <a:t>EaD</a:t>
            </a:r>
            <a:r>
              <a:rPr lang="pt-BR" sz="6000" dirty="0" smtClean="0"/>
              <a:t>: </a:t>
            </a:r>
            <a:r>
              <a:rPr lang="pt-BR" dirty="0" smtClean="0"/>
              <a:t>informalidade na escrita acadêmica em </a:t>
            </a:r>
            <a:r>
              <a:rPr lang="pt-BR" i="1" dirty="0" smtClean="0"/>
              <a:t>chats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r>
              <a:rPr lang="pt-BR" dirty="0" err="1" smtClean="0"/>
              <a:t>Profª</a:t>
            </a:r>
            <a:r>
              <a:rPr lang="pt-BR" dirty="0" smtClean="0"/>
              <a:t> Me. Bruna Sanchez Moreno</a:t>
            </a:r>
          </a:p>
          <a:p>
            <a:r>
              <a:rPr lang="pt-BR" dirty="0" smtClean="0"/>
              <a:t>bruna_moreno@terra.com.br</a:t>
            </a:r>
          </a:p>
          <a:p>
            <a:r>
              <a:rPr lang="pt-BR" dirty="0" smtClean="0"/>
              <a:t>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730825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Dissolução da relação hierárquica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Desvio da função da comunicação (de </a:t>
            </a:r>
            <a:r>
              <a:rPr lang="pt-BR" b="1" dirty="0" smtClean="0"/>
              <a:t>instrucional</a:t>
            </a:r>
            <a:r>
              <a:rPr lang="pt-BR" dirty="0" smtClean="0"/>
              <a:t> ou </a:t>
            </a:r>
            <a:r>
              <a:rPr lang="pt-BR" b="1" dirty="0" smtClean="0"/>
              <a:t>institucional </a:t>
            </a:r>
            <a:r>
              <a:rPr lang="pt-BR" dirty="0" smtClean="0"/>
              <a:t>para </a:t>
            </a:r>
            <a:r>
              <a:rPr lang="pt-BR" b="1" dirty="0" smtClean="0"/>
              <a:t>interpessoal</a:t>
            </a:r>
            <a:r>
              <a:rPr lang="pt-BR" dirty="0" smtClean="0"/>
              <a:t>)</a:t>
            </a:r>
          </a:p>
        </p:txBody>
      </p:sp>
      <p:sp>
        <p:nvSpPr>
          <p:cNvPr id="6" name="Seta para baixo 5"/>
          <p:cNvSpPr/>
          <p:nvPr/>
        </p:nvSpPr>
        <p:spPr>
          <a:xfrm>
            <a:off x="3923928" y="2420888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8" name="Retângulo 7"/>
          <p:cNvSpPr/>
          <p:nvPr/>
        </p:nvSpPr>
        <p:spPr>
          <a:xfrm>
            <a:off x="467544" y="4077072"/>
            <a:ext cx="734481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86508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3300" b="1" dirty="0" smtClean="0">
                <a:solidFill>
                  <a:schemeClr val="accent1"/>
                </a:solidFill>
              </a:rPr>
              <a:t>Turnos não encadeados e conversas paralelas: desvio do tema</a:t>
            </a:r>
          </a:p>
          <a:p>
            <a:pPr marL="0" indent="0" algn="ctr">
              <a:buNone/>
            </a:pPr>
            <a:endParaRPr lang="pt-BR" sz="27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800" dirty="0"/>
              <a:t>[12/02/10 20:01] &lt;505541 - ELENICE M.&gt; Professora, já sabe quando teremos o tema da Produção de Conhecimento?</a:t>
            </a:r>
          </a:p>
          <a:p>
            <a:pPr marL="0" indent="0">
              <a:buNone/>
            </a:pPr>
            <a:r>
              <a:rPr lang="pt-BR" sz="2800" dirty="0"/>
              <a:t>[12/02/10 20:01] &lt;493893 - HÉLIO M.&gt; pessoal, infelizmente tenho uma reunião agora, abraços a todos bom carnaval, camisinha sempre beber com responsabilidade e por ai vai</a:t>
            </a:r>
          </a:p>
          <a:p>
            <a:pPr marL="0" indent="0">
              <a:buNone/>
            </a:pPr>
            <a:r>
              <a:rPr lang="pt-BR" sz="2800" dirty="0"/>
              <a:t>[12/02/10 20:02] &lt;493893 - HÉLIO M.&gt; abraços a todos</a:t>
            </a:r>
          </a:p>
          <a:p>
            <a:pPr marL="0" indent="0">
              <a:buNone/>
            </a:pPr>
            <a:r>
              <a:rPr lang="pt-BR" sz="2800" dirty="0"/>
              <a:t>[12/02/10 20:02] &lt;505541 - ELENICE M.&gt; José D qual a informação que </a:t>
            </a:r>
            <a:r>
              <a:rPr lang="pt-BR" sz="2800" dirty="0" err="1"/>
              <a:t>vc</a:t>
            </a:r>
            <a:r>
              <a:rPr lang="pt-BR" sz="2800" dirty="0"/>
              <a:t> quer?</a:t>
            </a:r>
          </a:p>
          <a:p>
            <a:pPr marL="0" indent="0">
              <a:buNone/>
            </a:pPr>
            <a:r>
              <a:rPr lang="pt-BR" sz="2800" dirty="0"/>
              <a:t>[12/02/10 20:02] &lt;23669 - SIMONE RAMOS&gt; a produção do conhecimento vai ser </a:t>
            </a:r>
            <a:r>
              <a:rPr lang="pt-BR" sz="2800" dirty="0" err="1"/>
              <a:t>postad</a:t>
            </a:r>
            <a:r>
              <a:rPr lang="pt-BR" sz="2800" dirty="0"/>
              <a:t> em breve</a:t>
            </a:r>
          </a:p>
          <a:p>
            <a:pPr marL="0" indent="0" algn="ctr">
              <a:buNone/>
            </a:pPr>
            <a:endParaRPr lang="pt-BR" sz="27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t-BR" sz="67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t-BR" sz="67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252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730825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Dissolução da relação hierárquica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Desvio da função da comunicação (de </a:t>
            </a:r>
            <a:r>
              <a:rPr lang="pt-BR" b="1" dirty="0" smtClean="0"/>
              <a:t>instrucional</a:t>
            </a:r>
            <a:r>
              <a:rPr lang="pt-BR" dirty="0" smtClean="0"/>
              <a:t> ou </a:t>
            </a:r>
            <a:r>
              <a:rPr lang="pt-BR" b="1" dirty="0" smtClean="0"/>
              <a:t>institucional </a:t>
            </a:r>
            <a:r>
              <a:rPr lang="pt-BR" dirty="0" smtClean="0"/>
              <a:t>para </a:t>
            </a:r>
            <a:r>
              <a:rPr lang="pt-BR" b="1" dirty="0" smtClean="0"/>
              <a:t>interpessoal</a:t>
            </a:r>
            <a:r>
              <a:rPr lang="pt-BR" dirty="0" smtClean="0"/>
              <a:t>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Abordagem de outras temáticas</a:t>
            </a:r>
          </a:p>
        </p:txBody>
      </p:sp>
      <p:sp>
        <p:nvSpPr>
          <p:cNvPr id="6" name="Seta para baixo 5"/>
          <p:cNvSpPr/>
          <p:nvPr/>
        </p:nvSpPr>
        <p:spPr>
          <a:xfrm>
            <a:off x="3923928" y="2420888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923928" y="4653136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E a língua escrita?</a:t>
            </a:r>
          </a:p>
          <a:p>
            <a:pPr marL="0" indent="0" algn="ctr">
              <a:buNone/>
            </a:pPr>
            <a:r>
              <a:rPr lang="pt-BR" dirty="0" smtClean="0"/>
              <a:t>Embora </a:t>
            </a:r>
            <a:r>
              <a:rPr lang="pt-BR" b="1" dirty="0"/>
              <a:t>o ambiente escolar </a:t>
            </a:r>
            <a:r>
              <a:rPr lang="pt-BR" dirty="0"/>
              <a:t>seja marcado por algumas ideias </a:t>
            </a:r>
            <a:r>
              <a:rPr lang="pt-BR" dirty="0" smtClean="0"/>
              <a:t>“congeladas” </a:t>
            </a:r>
            <a:r>
              <a:rPr lang="pt-BR" dirty="0"/>
              <a:t>a respeito da língua portuguesa </a:t>
            </a:r>
            <a:r>
              <a:rPr lang="pt-BR" dirty="0" smtClean="0"/>
              <a:t>(o que </a:t>
            </a:r>
            <a:r>
              <a:rPr lang="pt-BR" dirty="0"/>
              <a:t>é certo ou errado, em termos normativos), nos chats avaliados foi possível notar </a:t>
            </a:r>
            <a:r>
              <a:rPr lang="pt-BR" b="1" dirty="0"/>
              <a:t>algumas ocorrências que seriam normalmente rotuladas como “erros”, </a:t>
            </a:r>
            <a:r>
              <a:rPr lang="pt-BR" dirty="0"/>
              <a:t>tais como pontuação ou exagerada ou ausente, assim como siglas e erros de digitação não corrigidos. A hipótese que justifica essas ocorrências é a </a:t>
            </a:r>
            <a:r>
              <a:rPr lang="pt-BR" b="1" dirty="0"/>
              <a:t>natureza síncrona da interação, que exige velocidade na digitação para simular uma conversa </a:t>
            </a:r>
            <a:r>
              <a:rPr lang="pt-BR" b="1" i="1" dirty="0"/>
              <a:t>face-</a:t>
            </a:r>
            <a:r>
              <a:rPr lang="pt-BR" b="1" i="1" dirty="0" err="1"/>
              <a:t>to</a:t>
            </a:r>
            <a:r>
              <a:rPr lang="pt-BR" b="1" i="1" dirty="0"/>
              <a:t>-face</a:t>
            </a:r>
            <a:r>
              <a:rPr lang="pt-BR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832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Concluindo:</a:t>
            </a:r>
          </a:p>
          <a:p>
            <a:r>
              <a:rPr lang="pt-BR" b="1" dirty="0" smtClean="0"/>
              <a:t>Constatou-se o estilo </a:t>
            </a:r>
            <a:r>
              <a:rPr lang="pt-BR" b="1" dirty="0"/>
              <a:t>informal </a:t>
            </a:r>
            <a:r>
              <a:rPr lang="pt-BR" dirty="0"/>
              <a:t>da linguagem tanto dos alunos quanto das </a:t>
            </a:r>
            <a:r>
              <a:rPr lang="pt-BR" dirty="0" smtClean="0"/>
              <a:t>professoras-tutoras nos </a:t>
            </a:r>
            <a:r>
              <a:rPr lang="pt-BR" i="1" dirty="0" smtClean="0"/>
              <a:t>chats</a:t>
            </a:r>
            <a:r>
              <a:rPr lang="pt-BR" dirty="0" smtClean="0"/>
              <a:t> educacionais. </a:t>
            </a:r>
          </a:p>
          <a:p>
            <a:r>
              <a:rPr lang="pt-BR" dirty="0" smtClean="0"/>
              <a:t>É </a:t>
            </a:r>
            <a:r>
              <a:rPr lang="pt-BR" dirty="0"/>
              <a:t>possível atribuir como explicação para os fatos observados </a:t>
            </a:r>
            <a:r>
              <a:rPr lang="pt-BR" b="1" dirty="0"/>
              <a:t>a proximidade do gênero chat educacional com o gênero chat aberto</a:t>
            </a:r>
            <a:r>
              <a:rPr lang="pt-BR" dirty="0"/>
              <a:t>, já que em ambos ficaram evidentes semelhanças em três variáveis situacionais, as quais deveriam ser, </a:t>
            </a:r>
            <a:r>
              <a:rPr lang="pt-BR" b="1" dirty="0"/>
              <a:t>pela natureza das esferas </a:t>
            </a:r>
            <a:r>
              <a:rPr lang="pt-BR" dirty="0"/>
              <a:t>a que pertencem os gêneros, </a:t>
            </a:r>
            <a:r>
              <a:rPr lang="pt-BR" b="1" dirty="0" smtClean="0"/>
              <a:t>diferentes</a:t>
            </a:r>
            <a:r>
              <a:rPr lang="pt-BR" dirty="0" smtClean="0"/>
              <a:t>.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937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Concluindo:</a:t>
            </a:r>
          </a:p>
          <a:p>
            <a:pPr marL="0" indent="0" algn="ctr">
              <a:buNone/>
            </a:pPr>
            <a:r>
              <a:rPr lang="pt-BR" dirty="0"/>
              <a:t>O papel das duas tutoras envolvidas nas situações analisadas aparece como determinante nas relações estabelecidas via </a:t>
            </a:r>
            <a:r>
              <a:rPr lang="pt-BR" i="1" dirty="0"/>
              <a:t>chat</a:t>
            </a:r>
            <a:r>
              <a:rPr lang="pt-BR" dirty="0"/>
              <a:t>. O fato de ambas terem optado por assumir papeis simétricos aos dos alunos é reflexo do </a:t>
            </a:r>
            <a:r>
              <a:rPr lang="pt-BR" b="1" dirty="0"/>
              <a:t>redimensionamento das práticas comunicativas entre professor-aluno e aluno-aluno natural da modalidade do ensino a distância.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468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81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800" b="1" dirty="0" smtClean="0"/>
              <a:t>Referências </a:t>
            </a:r>
            <a:r>
              <a:rPr lang="pt-BR" sz="8800" b="1" dirty="0"/>
              <a:t>bibliográficas</a:t>
            </a:r>
            <a:endParaRPr lang="pt-BR" sz="8800" dirty="0"/>
          </a:p>
          <a:p>
            <a:r>
              <a:rPr lang="pt-BR" sz="8800" dirty="0"/>
              <a:t>ASSOCIAÇÃO BRASILEIRA DE EDUCAÇÃO A DISTÂNCIA. Censo EAD.BR: Relatório Analítico da Aprendizagem a Distância no Brasil 2012. Curitiba: </a:t>
            </a:r>
            <a:r>
              <a:rPr lang="pt-BR" sz="8800" dirty="0" err="1"/>
              <a:t>Ibpex</a:t>
            </a:r>
            <a:r>
              <a:rPr lang="pt-BR" sz="8800" dirty="0"/>
              <a:t>, 2013. Disponível em: &lt;http://www.abed.org.br/censoead/censoEAD.BR_2012_pt.pdf&gt;. Acesso em: set. 2013.</a:t>
            </a:r>
          </a:p>
          <a:p>
            <a:r>
              <a:rPr lang="pt-BR" sz="8800" dirty="0"/>
              <a:t>BRASIL. Ministério do Planejamento, Orçamento e Gestão. Instituto Brasileiro de Geografia e Estatística. Pesquisa Nacional por Amostra de </a:t>
            </a:r>
            <a:r>
              <a:rPr lang="pt-BR" sz="8800" dirty="0" err="1"/>
              <a:t>Domícilios</a:t>
            </a:r>
            <a:r>
              <a:rPr lang="pt-BR" sz="8800" dirty="0"/>
              <a:t>: acesso à internet e posse de telefone móvel celular para uso pessoal. </a:t>
            </a:r>
            <a:r>
              <a:rPr lang="pt-BR" sz="8800" dirty="0" err="1"/>
              <a:t>Disponivel</a:t>
            </a:r>
            <a:r>
              <a:rPr lang="pt-BR" sz="8800" dirty="0"/>
              <a:t> em: &lt;ftp://ftp.ibge.gov.br/Acesso_a_internet_e_posse_celular/2011/PNAD_Inter_2011.pdf&gt;. Acesso em: set. 2013.</a:t>
            </a:r>
          </a:p>
          <a:p>
            <a:r>
              <a:rPr lang="pt-BR" sz="8800" dirty="0"/>
              <a:t>ARAÚJO. J.; BIASI-RODRIGUES, B. A natureza </a:t>
            </a:r>
            <a:r>
              <a:rPr lang="pt-BR" sz="8800" dirty="0" err="1"/>
              <a:t>hipertextual</a:t>
            </a:r>
            <a:r>
              <a:rPr lang="pt-BR" sz="8800" dirty="0"/>
              <a:t> do gênero chat aberto. In: ARAÚJO, J.; BIASI-RODRIGUES, B. Interação na internet: novas formas de usar a linguagem. Rio de Janeiro: Lucerna, 2005, p. 48-62</a:t>
            </a:r>
            <a:r>
              <a:rPr lang="pt-BR" sz="8800" dirty="0" smtClean="0"/>
              <a:t>.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2146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81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800" b="1" dirty="0" smtClean="0"/>
              <a:t>Referências </a:t>
            </a:r>
            <a:r>
              <a:rPr lang="pt-BR" sz="8800" b="1" dirty="0"/>
              <a:t>bibliográficas</a:t>
            </a:r>
            <a:endParaRPr lang="pt-BR" sz="8800" dirty="0"/>
          </a:p>
          <a:p>
            <a:r>
              <a:rPr lang="pt-BR" sz="8800" dirty="0"/>
              <a:t>BAKHTIN, M.  (1953/1979) Os gêneros do discurso. In: BAKHTIN, M. Estética da criação verbal. </a:t>
            </a:r>
            <a:r>
              <a:rPr lang="en-US" sz="8800" dirty="0"/>
              <a:t>São Paulo: Martins </a:t>
            </a:r>
            <a:r>
              <a:rPr lang="en-US" sz="8800" dirty="0" err="1"/>
              <a:t>Fontes</a:t>
            </a:r>
            <a:r>
              <a:rPr lang="en-US" sz="8800" dirty="0"/>
              <a:t>, 1992, pp. 277-326.</a:t>
            </a:r>
            <a:endParaRPr lang="pt-BR" sz="8800" dirty="0"/>
          </a:p>
          <a:p>
            <a:r>
              <a:rPr lang="en-US" sz="8800" dirty="0"/>
              <a:t>CRYSTAL, D. How is the internet changing language today? </a:t>
            </a:r>
            <a:r>
              <a:rPr lang="pt-BR" sz="8800" dirty="0"/>
              <a:t>Vídeo postado em jan. 2010. Disponível em: &lt;http://www.youtube.com/watch?v=P2XVdDSJHqY&gt;. Acesso em: set. 2013.</a:t>
            </a:r>
          </a:p>
          <a:p>
            <a:r>
              <a:rPr lang="pt-BR" sz="8800" dirty="0"/>
              <a:t>GRUPO UNINTER. Episódio de análise 1. Disponível em: &lt;http://ava.grupouninter.com.br/claroline176/courses/U2572D10810/document/chat.2010-03-25_1.html&gt;. Acesso em out. de 2013.</a:t>
            </a:r>
          </a:p>
          <a:p>
            <a:r>
              <a:rPr lang="pt-BR" sz="8800" dirty="0"/>
              <a:t>_____. Episódio de análise 2. Disponível em:  &lt;http://ava.grupouninter.com.br/claroline176/courses/U2375D5576/document/chat.2010-02-19_2.html&gt;. </a:t>
            </a:r>
            <a:r>
              <a:rPr lang="en-US" sz="8800" dirty="0" err="1"/>
              <a:t>Acesso</a:t>
            </a:r>
            <a:r>
              <a:rPr lang="en-US" sz="8800" dirty="0"/>
              <a:t> </a:t>
            </a:r>
            <a:r>
              <a:rPr lang="en-US" sz="8800" dirty="0" err="1"/>
              <a:t>em</a:t>
            </a:r>
            <a:r>
              <a:rPr lang="en-US" sz="8800" dirty="0"/>
              <a:t> out. de 2013</a:t>
            </a:r>
            <a:r>
              <a:rPr lang="en-US" sz="8800" dirty="0" smtClean="0"/>
              <a:t>.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35584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81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800" b="1" dirty="0" smtClean="0"/>
              <a:t>Referências </a:t>
            </a:r>
            <a:r>
              <a:rPr lang="pt-BR" sz="8800" b="1" dirty="0"/>
              <a:t>bibliográficas</a:t>
            </a:r>
            <a:endParaRPr lang="pt-BR" sz="8800" dirty="0"/>
          </a:p>
          <a:p>
            <a:r>
              <a:rPr lang="en-US" sz="8800" dirty="0" smtClean="0"/>
              <a:t>HERRING</a:t>
            </a:r>
            <a:r>
              <a:rPr lang="en-US" sz="8800" dirty="0"/>
              <a:t>, S. Computer-mediated discourse analysis: an approach to researching online behavior. </a:t>
            </a:r>
            <a:r>
              <a:rPr lang="en-US" sz="8800" dirty="0" err="1"/>
              <a:t>Em</a:t>
            </a:r>
            <a:r>
              <a:rPr lang="en-US" sz="8800" dirty="0"/>
              <a:t>: BARAB, S., KLING, R., GRAY, J. (eds.) Designing for virtual </a:t>
            </a:r>
            <a:r>
              <a:rPr lang="en-US" sz="8800" dirty="0" err="1"/>
              <a:t>comminuties</a:t>
            </a:r>
            <a:r>
              <a:rPr lang="en-US" sz="8800" dirty="0"/>
              <a:t> in the service of learning. </a:t>
            </a:r>
            <a:r>
              <a:rPr lang="pt-BR" sz="8800" dirty="0"/>
              <a:t>New York: Cambridge </a:t>
            </a:r>
            <a:r>
              <a:rPr lang="pt-BR" sz="8800" dirty="0" err="1"/>
              <a:t>University</a:t>
            </a:r>
            <a:r>
              <a:rPr lang="pt-BR" sz="8800" dirty="0"/>
              <a:t> Press, 2004.</a:t>
            </a:r>
          </a:p>
          <a:p>
            <a:r>
              <a:rPr lang="pt-BR" sz="8800" dirty="0"/>
              <a:t>MARCUSCHI, L. Gêneros textuais: definição e funcionalidade. In: DIONÍSIO, Ângela Paiva; MACHADO, Anna Raquel; BEZERRA, Maria Auxiliadora (Org.). Gêneros textuais &amp; Ensino. 2 ed. Rio de Janeiro: Lucerna. p. 19-36, 2003.</a:t>
            </a:r>
          </a:p>
          <a:p>
            <a:r>
              <a:rPr lang="pt-BR" sz="8800" dirty="0"/>
              <a:t>_____. Gêneros textuais emergentes no contexto da tecnologia digital. In: MARCUSCHI, L. A.; XAVIER, A. Hipertexto e gêneros digitais: novas formas de construção de sentido. Rio de Janeiro: Lucerna, 2004.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29143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b="1" dirty="0" smtClean="0">
                <a:solidFill>
                  <a:schemeClr val="accent1"/>
                </a:solidFill>
              </a:rPr>
              <a:t>Obrigada!</a:t>
            </a:r>
          </a:p>
          <a:p>
            <a:pPr marL="0" indent="0" algn="ctr">
              <a:buNone/>
            </a:pPr>
            <a:r>
              <a:rPr lang="pt-BR" sz="2400" b="1" dirty="0" smtClean="0"/>
              <a:t>bruna_moreno@terra.com.br</a:t>
            </a:r>
            <a:endParaRPr lang="pt-BR" sz="2400" b="1" dirty="0"/>
          </a:p>
          <a:p>
            <a:endParaRPr lang="pt-BR" sz="8800" b="1" dirty="0"/>
          </a:p>
        </p:txBody>
      </p:sp>
    </p:spTree>
    <p:extLst>
      <p:ext uri="{BB962C8B-B14F-4D97-AF65-F5344CB8AC3E}">
        <p14:creationId xmlns:p14="http://schemas.microsoft.com/office/powerpoint/2010/main" val="40721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internet é menor como revolução tecnológica do que como revolução dos </a:t>
            </a:r>
            <a:r>
              <a:rPr lang="pt-BR" b="1" dirty="0"/>
              <a:t>modos sociais de interagir linguisticamente</a:t>
            </a:r>
            <a:r>
              <a:rPr lang="pt-BR" dirty="0"/>
              <a:t>” </a:t>
            </a:r>
            <a:endParaRPr lang="pt-BR" dirty="0" smtClean="0"/>
          </a:p>
          <a:p>
            <a:pPr marL="0" indent="0" algn="ctr">
              <a:buNone/>
            </a:pPr>
            <a:r>
              <a:rPr lang="pt-BR" sz="2400" dirty="0" smtClean="0"/>
              <a:t>(Crystal,2001 </a:t>
            </a:r>
            <a:r>
              <a:rPr lang="pt-BR" sz="2400" i="1" dirty="0"/>
              <a:t>apud</a:t>
            </a:r>
            <a:r>
              <a:rPr lang="pt-BR" sz="2400" dirty="0"/>
              <a:t> MARCUSCHI, </a:t>
            </a:r>
            <a:r>
              <a:rPr lang="pt-BR" sz="2400" dirty="0" smtClean="0"/>
              <a:t>2004</a:t>
            </a:r>
            <a:r>
              <a:rPr lang="pt-BR" sz="2400" dirty="0"/>
              <a:t>,</a:t>
            </a:r>
            <a:r>
              <a:rPr lang="pt-BR" sz="2400" dirty="0" smtClean="0"/>
              <a:t> p</a:t>
            </a:r>
            <a:r>
              <a:rPr lang="pt-BR" sz="2400" dirty="0"/>
              <a:t>. 6</a:t>
            </a:r>
            <a:r>
              <a:rPr lang="pt-BR" sz="2400" dirty="0" smtClean="0"/>
              <a:t>)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4005064"/>
            <a:ext cx="2088232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Momento 1</a:t>
            </a:r>
          </a:p>
          <a:p>
            <a:pPr algn="ctr"/>
            <a:r>
              <a:rPr lang="pt-BR" dirty="0" smtClean="0"/>
              <a:t>O sujeito aprende a lidar com as novas tecnologias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632748" y="4005064"/>
            <a:ext cx="2088232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Momento 2</a:t>
            </a:r>
          </a:p>
          <a:p>
            <a:pPr algn="ctr"/>
            <a:r>
              <a:rPr lang="pt-BR" dirty="0"/>
              <a:t>O sujeito aprende a lidar com os novos gêneros textuais </a:t>
            </a:r>
            <a:r>
              <a:rPr lang="pt-BR" dirty="0" smtClean="0"/>
              <a:t>digitais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660232" y="3989273"/>
            <a:ext cx="2088232" cy="175432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Momento 3</a:t>
            </a:r>
          </a:p>
          <a:p>
            <a:pPr algn="ctr"/>
            <a:r>
              <a:rPr lang="pt-BR" dirty="0"/>
              <a:t>O sujeito aprende a lidar com os </a:t>
            </a:r>
            <a:r>
              <a:rPr lang="pt-BR" dirty="0" smtClean="0"/>
              <a:t>gêneros </a:t>
            </a:r>
            <a:r>
              <a:rPr lang="pt-BR" dirty="0"/>
              <a:t>textuais </a:t>
            </a:r>
            <a:r>
              <a:rPr lang="pt-BR" dirty="0" smtClean="0"/>
              <a:t>digitais em novos contextos</a:t>
            </a:r>
          </a:p>
        </p:txBody>
      </p:sp>
      <p:cxnSp>
        <p:nvCxnSpPr>
          <p:cNvPr id="9" name="Conector de seta reta 8"/>
          <p:cNvCxnSpPr>
            <a:stCxn id="5" idx="3"/>
          </p:cNvCxnSpPr>
          <p:nvPr/>
        </p:nvCxnSpPr>
        <p:spPr>
          <a:xfrm flipV="1">
            <a:off x="2699792" y="4605228"/>
            <a:ext cx="9329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5720980" y="4590440"/>
            <a:ext cx="9329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9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E</a:t>
            </a:r>
            <a:r>
              <a:rPr lang="pt-BR" dirty="0" smtClean="0"/>
              <a:t>ste estudo avalia </a:t>
            </a:r>
            <a:r>
              <a:rPr lang="pt-BR" dirty="0"/>
              <a:t>em que medida os gêneros digitais acessíveis pelos </a:t>
            </a:r>
            <a:r>
              <a:rPr lang="pt-BR" dirty="0" err="1"/>
              <a:t>AVAs</a:t>
            </a:r>
            <a:r>
              <a:rPr lang="pt-BR" dirty="0"/>
              <a:t> estão </a:t>
            </a:r>
            <a:r>
              <a:rPr lang="pt-BR" b="1" dirty="0"/>
              <a:t>contaminados por gêneros digitais pertencentes a outras esferas </a:t>
            </a:r>
            <a:r>
              <a:rPr lang="pt-BR" dirty="0"/>
              <a:t>que não a escolar/ acadêmica. Toma-se como foco os níveis de linguagem nas plataformas digitais, isto é, </a:t>
            </a:r>
            <a:r>
              <a:rPr lang="pt-BR" dirty="0" smtClean="0"/>
              <a:t>verifica-se </a:t>
            </a:r>
            <a:r>
              <a:rPr lang="pt-BR" b="1" dirty="0"/>
              <a:t>se a formalidade do ambiente educacional é levada em consideração </a:t>
            </a:r>
            <a:r>
              <a:rPr lang="pt-BR" dirty="0"/>
              <a:t>por seus usuários no uso de um gênero digital específico,</a:t>
            </a:r>
            <a:r>
              <a:rPr lang="pt-BR" b="1" dirty="0"/>
              <a:t> o </a:t>
            </a:r>
            <a:r>
              <a:rPr lang="pt-BR" b="1" i="1" dirty="0"/>
              <a:t>chat</a:t>
            </a:r>
            <a:r>
              <a:rPr lang="pt-BR" b="1" dirty="0"/>
              <a:t> (bate-papo) educacional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9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AVA:</a:t>
            </a:r>
            <a:r>
              <a:rPr lang="pt-BR" b="1" dirty="0" smtClean="0"/>
              <a:t> </a:t>
            </a:r>
            <a:r>
              <a:rPr lang="pt-BR" dirty="0" smtClean="0"/>
              <a:t>“</a:t>
            </a:r>
            <a:r>
              <a:rPr lang="pt-BR" dirty="0"/>
              <a:t>C</a:t>
            </a:r>
            <a:r>
              <a:rPr lang="pt-BR" dirty="0" smtClean="0"/>
              <a:t>onstelação </a:t>
            </a:r>
            <a:r>
              <a:rPr lang="pt-BR" dirty="0"/>
              <a:t>de gêneros digitais</a:t>
            </a:r>
            <a:r>
              <a:rPr lang="pt-BR" dirty="0" smtClean="0"/>
              <a:t>”</a:t>
            </a:r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2400" dirty="0"/>
              <a:t>(ARAÚJO, 2005</a:t>
            </a:r>
            <a:r>
              <a:rPr lang="pt-BR" sz="2400" dirty="0" smtClean="0"/>
              <a:t>)</a:t>
            </a:r>
          </a:p>
          <a:p>
            <a:pPr marL="0" indent="0" algn="ctr">
              <a:buNone/>
            </a:pPr>
            <a:endParaRPr lang="pt-BR" sz="1300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Gêneros digitais </a:t>
            </a:r>
            <a:r>
              <a:rPr lang="pt-BR" b="1" i="1" dirty="0" smtClean="0">
                <a:solidFill>
                  <a:schemeClr val="accent1"/>
                </a:solidFill>
              </a:rPr>
              <a:t>textuais</a:t>
            </a:r>
            <a:r>
              <a:rPr lang="pt-BR" b="1" dirty="0" smtClean="0">
                <a:solidFill>
                  <a:schemeClr val="accent1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pt-BR" dirty="0" smtClean="0"/>
              <a:t>“Considerando </a:t>
            </a:r>
            <a:r>
              <a:rPr lang="pt-BR" dirty="0"/>
              <a:t>a penetração e o papel da tecnologia digital na sociedade contemporânea e as novas formas comunicativas aportadas, afigura-se relevante pensar essa tecnologia e suas consequências numa </a:t>
            </a:r>
            <a:r>
              <a:rPr lang="pt-BR" b="1" dirty="0"/>
              <a:t>perspectiva menos tecnicista e mais </a:t>
            </a:r>
            <a:r>
              <a:rPr lang="pt-BR" b="1" dirty="0" err="1"/>
              <a:t>sócio-histórica</a:t>
            </a:r>
            <a:r>
              <a:rPr lang="pt-BR" dirty="0"/>
              <a:t>” </a:t>
            </a:r>
            <a:endParaRPr lang="pt-BR" dirty="0" smtClean="0"/>
          </a:p>
          <a:p>
            <a:pPr marL="0" indent="0" algn="ctr">
              <a:buNone/>
            </a:pPr>
            <a:r>
              <a:rPr lang="pt-BR" sz="2400" dirty="0" smtClean="0"/>
              <a:t>(</a:t>
            </a:r>
            <a:r>
              <a:rPr lang="pt-BR" sz="2400" dirty="0" err="1" smtClean="0"/>
              <a:t>Marcuschi</a:t>
            </a:r>
            <a:r>
              <a:rPr lang="pt-BR" sz="2400" dirty="0" smtClean="0"/>
              <a:t>, 2004, p. 4)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976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Por isso:</a:t>
            </a:r>
          </a:p>
          <a:p>
            <a:pPr marL="0" indent="0" algn="ctr">
              <a:buNone/>
            </a:pPr>
            <a:r>
              <a:rPr lang="pt-BR" b="1" dirty="0" smtClean="0"/>
              <a:t>Amplio </a:t>
            </a:r>
            <a:r>
              <a:rPr lang="pt-BR" dirty="0" smtClean="0"/>
              <a:t>o </a:t>
            </a:r>
            <a:r>
              <a:rPr lang="pt-BR" dirty="0"/>
              <a:t>quadro de parâmetros de caracterização dos </a:t>
            </a:r>
            <a:r>
              <a:rPr lang="pt-BR" dirty="0" smtClean="0"/>
              <a:t>gêneros </a:t>
            </a:r>
            <a:r>
              <a:rPr lang="pt-BR" i="1" dirty="0" smtClean="0"/>
              <a:t>textuais</a:t>
            </a:r>
            <a:r>
              <a:rPr lang="pt-BR" dirty="0" smtClean="0"/>
              <a:t>  de </a:t>
            </a:r>
            <a:r>
              <a:rPr lang="pt-BR" dirty="0" err="1" smtClean="0"/>
              <a:t>Marcuschi</a:t>
            </a:r>
            <a:r>
              <a:rPr lang="pt-BR" dirty="0" smtClean="0"/>
              <a:t> (2003, 2004) </a:t>
            </a:r>
            <a:r>
              <a:rPr lang="pt-BR" dirty="0"/>
              <a:t>— </a:t>
            </a:r>
            <a:r>
              <a:rPr lang="pt-BR" dirty="0" smtClean="0"/>
              <a:t> considerando a </a:t>
            </a:r>
            <a:r>
              <a:rPr lang="pt-BR" dirty="0"/>
              <a:t>pertinência inegável da </a:t>
            </a:r>
            <a:r>
              <a:rPr lang="pt-BR" b="1" dirty="0"/>
              <a:t>forma composicional e das formas linguísticas </a:t>
            </a:r>
            <a:r>
              <a:rPr lang="pt-BR" dirty="0"/>
              <a:t>na análise </a:t>
            </a:r>
            <a:r>
              <a:rPr lang="pt-BR" dirty="0" smtClean="0"/>
              <a:t>discursiva </a:t>
            </a:r>
            <a:r>
              <a:rPr lang="pt-BR" dirty="0"/>
              <a:t>—</a:t>
            </a:r>
            <a:r>
              <a:rPr lang="pt-BR" dirty="0" smtClean="0"/>
              <a:t>, </a:t>
            </a:r>
            <a:r>
              <a:rPr lang="pt-BR" dirty="0"/>
              <a:t>por meio de uma abordagem </a:t>
            </a:r>
            <a:r>
              <a:rPr lang="pt-BR" b="1" dirty="0"/>
              <a:t>discursiva</a:t>
            </a:r>
            <a:r>
              <a:rPr lang="pt-BR" dirty="0"/>
              <a:t>, apoiada em </a:t>
            </a:r>
            <a:r>
              <a:rPr lang="pt-BR" dirty="0" smtClean="0"/>
              <a:t>Bakhtin </a:t>
            </a:r>
            <a:r>
              <a:rPr lang="pt-BR" dirty="0"/>
              <a:t>(1953/1979</a:t>
            </a:r>
            <a:r>
              <a:rPr lang="pt-BR" dirty="0" smtClean="0"/>
              <a:t>), segundo a qual gêneros são determinados </a:t>
            </a:r>
            <a:r>
              <a:rPr lang="pt-BR" dirty="0"/>
              <a:t>pelas </a:t>
            </a:r>
            <a:r>
              <a:rPr lang="pt-BR" b="1" dirty="0"/>
              <a:t>ideologias </a:t>
            </a:r>
            <a:r>
              <a:rPr lang="pt-BR" dirty="0"/>
              <a:t>que circulam nas diferentes esferas </a:t>
            </a:r>
            <a:r>
              <a:rPr lang="pt-BR" dirty="0" smtClean="0"/>
              <a:t>comunicativas </a:t>
            </a:r>
            <a:r>
              <a:rPr lang="pt-BR" dirty="0"/>
              <a:t>—</a:t>
            </a:r>
            <a:r>
              <a:rPr lang="pt-BR" dirty="0" smtClean="0"/>
              <a:t> que </a:t>
            </a:r>
            <a:r>
              <a:rPr lang="pt-BR" dirty="0"/>
              <a:t>consequentemente também estabelecem os </a:t>
            </a:r>
            <a:r>
              <a:rPr lang="pt-BR" b="1" dirty="0"/>
              <a:t>papeis</a:t>
            </a:r>
            <a:r>
              <a:rPr lang="pt-BR" dirty="0"/>
              <a:t> que os parceiros da enunciação podem </a:t>
            </a:r>
            <a:r>
              <a:rPr lang="pt-BR" dirty="0" smtClean="0"/>
              <a:t>desempenhar, </a:t>
            </a:r>
            <a:r>
              <a:rPr lang="pt-BR" dirty="0"/>
              <a:t>os </a:t>
            </a:r>
            <a:r>
              <a:rPr lang="pt-BR" b="1" dirty="0"/>
              <a:t>temas</a:t>
            </a:r>
            <a:r>
              <a:rPr lang="pt-BR" dirty="0"/>
              <a:t> que podem ser abordados e </a:t>
            </a:r>
            <a:r>
              <a:rPr lang="pt-BR" dirty="0" smtClean="0"/>
              <a:t>as </a:t>
            </a:r>
            <a:r>
              <a:rPr lang="pt-BR" b="1" dirty="0"/>
              <a:t>intenções comunicativas</a:t>
            </a:r>
            <a:r>
              <a:rPr lang="pt-BR" dirty="0"/>
              <a:t> que podem ser expressas</a:t>
            </a:r>
            <a:r>
              <a:rPr lang="pt-BR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51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Metodologia: </a:t>
            </a:r>
            <a:r>
              <a:rPr lang="pt-BR" dirty="0" smtClean="0"/>
              <a:t>Análise </a:t>
            </a:r>
            <a:r>
              <a:rPr lang="pt-BR" dirty="0"/>
              <a:t>do Discurso Mediado por Computador </a:t>
            </a:r>
            <a:r>
              <a:rPr lang="pt-BR" dirty="0" smtClean="0"/>
              <a:t>(CMDA – </a:t>
            </a:r>
            <a:r>
              <a:rPr lang="pt-BR" dirty="0" err="1" smtClean="0"/>
              <a:t>Herring</a:t>
            </a:r>
            <a:r>
              <a:rPr lang="pt-BR" dirty="0" smtClean="0"/>
              <a:t>, 2004, 2005)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2646"/>
              </p:ext>
            </p:extLst>
          </p:nvPr>
        </p:nvGraphicFramePr>
        <p:xfrm>
          <a:off x="1201542" y="2780928"/>
          <a:ext cx="6740916" cy="3618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0092"/>
                <a:gridCol w="3370824"/>
              </a:tblGrid>
              <a:tr h="348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Variáveis tecnológicas</a:t>
                      </a:r>
                      <a:endParaRPr lang="pt-BR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Variáveis situacionais</a:t>
                      </a:r>
                      <a:endParaRPr lang="pt-BR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98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 err="1">
                          <a:effectLst/>
                        </a:rPr>
                        <a:t>Sincronicidade</a:t>
                      </a:r>
                      <a:r>
                        <a:rPr lang="pt-BR" sz="1400" dirty="0">
                          <a:effectLst/>
                        </a:rPr>
                        <a:t> da mensagem;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Transmissão de mensagem de mão única versus mão dupla;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Durabilidade da mensagem (memória);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Tamanho de mensagem permitido;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Canais de comunicação;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Publicação de mensagens anônimas;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Filtro de mensagens automático;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Etc.</a:t>
                      </a:r>
                      <a:endParaRPr lang="pt-BR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Estrutura de participação;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Características dos participantes (experiência, origem </a:t>
                      </a:r>
                      <a:r>
                        <a:rPr lang="pt-BR" sz="1400" dirty="0" err="1">
                          <a:effectLst/>
                        </a:rPr>
                        <a:t>etc</a:t>
                      </a:r>
                      <a:r>
                        <a:rPr lang="pt-BR" sz="1400" dirty="0">
                          <a:effectLst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Objetivo (do grupo, das interações);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Tópico;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Tom (formalidade, descontração);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Normas (de comportamento, de participação);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Código linguístico;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400" dirty="0">
                          <a:effectLst/>
                        </a:rPr>
                        <a:t>Etc.</a:t>
                      </a:r>
                      <a:endParaRPr lang="pt-BR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Aplicação do CDMA em dois episódios de interação via </a:t>
            </a:r>
            <a:r>
              <a:rPr lang="pt-BR" b="1" i="1" dirty="0" smtClean="0">
                <a:solidFill>
                  <a:schemeClr val="accent1"/>
                </a:solidFill>
              </a:rPr>
              <a:t>chat </a:t>
            </a:r>
            <a:r>
              <a:rPr lang="pt-BR" b="1" dirty="0" smtClean="0">
                <a:solidFill>
                  <a:schemeClr val="accent1"/>
                </a:solidFill>
              </a:rPr>
              <a:t>educacional</a:t>
            </a:r>
          </a:p>
          <a:p>
            <a:pPr marL="0" indent="0" algn="ctr">
              <a:buNone/>
            </a:pPr>
            <a:endParaRPr lang="pt-BR" sz="1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t-BR" b="1" dirty="0" smtClean="0"/>
              <a:t>Comparação</a:t>
            </a:r>
            <a:r>
              <a:rPr lang="pt-BR" dirty="0" smtClean="0"/>
              <a:t> entre gênero </a:t>
            </a:r>
            <a:r>
              <a:rPr lang="pt-BR" i="1" dirty="0" smtClean="0"/>
              <a:t>chat</a:t>
            </a:r>
            <a:r>
              <a:rPr lang="pt-BR" dirty="0" smtClean="0"/>
              <a:t> aberto (dados pressupostos de </a:t>
            </a:r>
            <a:r>
              <a:rPr lang="pt-BR" dirty="0" err="1" smtClean="0"/>
              <a:t>Marcuschi</a:t>
            </a:r>
            <a:r>
              <a:rPr lang="pt-BR" dirty="0" smtClean="0"/>
              <a:t>, 2004) e </a:t>
            </a:r>
            <a:r>
              <a:rPr lang="pt-BR" i="1" dirty="0" smtClean="0"/>
              <a:t>chat </a:t>
            </a:r>
            <a:r>
              <a:rPr lang="pt-BR" dirty="0" smtClean="0"/>
              <a:t>educacional (análise de dois episódios de interação via bate-papo de uma universidade), levando em consideração as variáveis tecnológicas e situacionais</a:t>
            </a:r>
          </a:p>
        </p:txBody>
      </p:sp>
    </p:spTree>
    <p:extLst>
      <p:ext uri="{BB962C8B-B14F-4D97-AF65-F5344CB8AC3E}">
        <p14:creationId xmlns:p14="http://schemas.microsoft.com/office/powerpoint/2010/main" val="39241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36737"/>
              </p:ext>
            </p:extLst>
          </p:nvPr>
        </p:nvGraphicFramePr>
        <p:xfrm>
          <a:off x="395536" y="1556792"/>
          <a:ext cx="3773782" cy="4593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136"/>
                <a:gridCol w="968648"/>
                <a:gridCol w="968648"/>
                <a:gridCol w="942350"/>
              </a:tblGrid>
              <a:tr h="3831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Chat aberto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Chat educacional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</a:tr>
              <a:tr h="38316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Variáveis tecnológicas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>
                    <a:solidFill>
                      <a:schemeClr val="accent1"/>
                    </a:solidFill>
                  </a:tcPr>
                </a:tc>
              </a:tr>
              <a:tr h="36547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Relação temporal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síncrona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assíncrona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SIM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Transmissão da mensagem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mão dupla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mão única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Durabilidade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indefinida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rápida 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irrelevante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limitada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NÃO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Extensão do texto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indefinida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SIM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Longa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NÃO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NÃO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  <a:tr h="365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Curta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SIM</a:t>
                      </a:r>
                      <a:endParaRPr lang="pt-BR" sz="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SIM</a:t>
                      </a:r>
                      <a:endParaRPr lang="pt-BR" sz="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149" marR="7149" marT="7149" marB="0" anchor="ctr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94784"/>
              </p:ext>
            </p:extLst>
          </p:nvPr>
        </p:nvGraphicFramePr>
        <p:xfrm>
          <a:off x="4283968" y="1556792"/>
          <a:ext cx="4392488" cy="5085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116551"/>
                <a:gridCol w="1013395"/>
                <a:gridCol w="1091211"/>
                <a:gridCol w="1091211"/>
              </a:tblGrid>
              <a:tr h="28850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Chat aberto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Chat educacional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</a:tr>
              <a:tr h="256412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Variáveis situacionais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3195" marR="3195" marT="319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chemeClr val="accent1"/>
                    </a:solidFill>
                  </a:tcPr>
                </a:tc>
              </a:tr>
              <a:tr h="25641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Participantes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dois 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múltiplos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SIM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4788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grupo fechado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NÃO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25641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Relação dos participantes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conhecidos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NÃO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SIM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anônimos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SIM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effectLst/>
                          <a:latin typeface="+mj-lt"/>
                        </a:rPr>
                        <a:t>NÃO</a:t>
                      </a:r>
                      <a:endParaRPr lang="pt-BR" sz="1200" b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4788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hierarquizados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NÃO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effectLst/>
                          <a:latin typeface="+mj-lt"/>
                        </a:rPr>
                        <a:t>NÃO</a:t>
                      </a:r>
                      <a:endParaRPr lang="pt-BR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Função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interpessoal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SIM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Lúdica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institucional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NÃO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educacional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Tema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Livre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combinado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inexistente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>
                    <a:solidFill>
                      <a:srgbClr val="FFFF00"/>
                    </a:solidFill>
                  </a:tcPr>
                </a:tc>
              </a:tr>
              <a:tr h="25641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</a:rPr>
                        <a:t>Estilo</a:t>
                      </a:r>
                      <a:endParaRPr lang="pt-BR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monitorado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irrelevante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2564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</a:rPr>
                        <a:t>Informal</a:t>
                      </a:r>
                      <a:endParaRPr lang="pt-BR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</a:rPr>
                        <a:t>SIM</a:t>
                      </a:r>
                      <a:endParaRPr lang="pt-BR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</a:rPr>
                        <a:t>SIM</a:t>
                      </a:r>
                      <a:endParaRPr lang="pt-BR" sz="12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  <a:tr h="2302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</a:rPr>
                        <a:t>fragmentário</a:t>
                      </a:r>
                      <a:endParaRPr lang="pt-BR" sz="120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SIM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</a:rPr>
                        <a:t>NÃO</a:t>
                      </a:r>
                      <a:endParaRPr lang="pt-BR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3195" marR="3195" marT="319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i="1" dirty="0"/>
          </a:p>
        </p:txBody>
      </p:sp>
      <p:sp>
        <p:nvSpPr>
          <p:cNvPr id="5" name="Retângulo 4"/>
          <p:cNvSpPr/>
          <p:nvPr/>
        </p:nvSpPr>
        <p:spPr>
          <a:xfrm>
            <a:off x="3923928" y="3789040"/>
            <a:ext cx="864096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932040" y="4037972"/>
            <a:ext cx="576064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427984" y="2420888"/>
            <a:ext cx="720080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707904" y="4725144"/>
            <a:ext cx="2160240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868019" y="6093296"/>
            <a:ext cx="2160240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pt-BR" sz="6700" b="1" dirty="0" smtClean="0">
                <a:solidFill>
                  <a:schemeClr val="accent1"/>
                </a:solidFill>
              </a:rPr>
              <a:t>Relação entre os participantes: dissolução da hierarquia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4000" dirty="0"/>
              <a:t>[25/03/10 20:46] &lt;23801 - SONIA M.&gt; José me mande e-mail e te passo o que puder</a:t>
            </a:r>
          </a:p>
          <a:p>
            <a:pPr marL="0" indent="0">
              <a:buNone/>
            </a:pPr>
            <a:r>
              <a:rPr lang="pt-BR" sz="4000" dirty="0"/>
              <a:t>[25/03/10 20:47] &lt;23801 - SONIA M.&gt; </a:t>
            </a:r>
            <a:r>
              <a:rPr lang="pt-BR" sz="4000" dirty="0" err="1"/>
              <a:t>Geirson</a:t>
            </a:r>
            <a:r>
              <a:rPr lang="pt-BR" sz="4000" dirty="0"/>
              <a:t>, </a:t>
            </a:r>
            <a:r>
              <a:rPr lang="pt-BR" sz="4000" b="1" dirty="0"/>
              <a:t>adorei</a:t>
            </a:r>
          </a:p>
          <a:p>
            <a:pPr marL="0" indent="0">
              <a:buNone/>
            </a:pPr>
            <a:r>
              <a:rPr lang="pt-BR" sz="4000" dirty="0"/>
              <a:t>[25/03/10 20:47] &lt;564757 - FLAVIANA A.&gt; </a:t>
            </a:r>
            <a:r>
              <a:rPr lang="pt-BR" sz="4000" dirty="0" err="1"/>
              <a:t>erica</a:t>
            </a:r>
            <a:r>
              <a:rPr lang="pt-BR" sz="4000" dirty="0"/>
              <a:t> como </a:t>
            </a:r>
            <a:r>
              <a:rPr lang="pt-BR" sz="4000" dirty="0" err="1"/>
              <a:t>voce</a:t>
            </a:r>
            <a:r>
              <a:rPr lang="pt-BR" sz="4000" dirty="0"/>
              <a:t> consegui colocar sua foto no portal?</a:t>
            </a:r>
          </a:p>
          <a:p>
            <a:pPr marL="0" indent="0">
              <a:buNone/>
            </a:pPr>
            <a:r>
              <a:rPr lang="pt-BR" sz="4000" dirty="0"/>
              <a:t>[25/03/10 20:47] &lt;115939 - ERIKA L.&gt; Também pode mandar pra mim.</a:t>
            </a:r>
          </a:p>
          <a:p>
            <a:pPr marL="0" indent="0">
              <a:buNone/>
            </a:pPr>
            <a:r>
              <a:rPr lang="pt-BR" sz="4000" dirty="0"/>
              <a:t>[25/03/10 20:47] &lt;563634 - DAYANA A.&gt; Já vi em </a:t>
            </a:r>
            <a:r>
              <a:rPr lang="pt-BR" sz="4000" dirty="0" err="1"/>
              <a:t>documentarios</a:t>
            </a:r>
            <a:r>
              <a:rPr lang="pt-BR" sz="4000" dirty="0"/>
              <a:t> um sistema de captação, tratamento e reutilização de água das torneiras e chuveiro em casas no exterior. Entretanto, seria em muito menor escala comparando com um sistema para um Hospital, por exemplo.</a:t>
            </a:r>
          </a:p>
          <a:p>
            <a:pPr marL="0" indent="0">
              <a:buNone/>
            </a:pPr>
            <a:r>
              <a:rPr lang="pt-BR" sz="4000" dirty="0"/>
              <a:t>[25/03/10 20:47] &lt;23801 - SONIA M.&gt; Ok </a:t>
            </a:r>
            <a:r>
              <a:rPr lang="pt-BR" sz="4000" b="1" dirty="0"/>
              <a:t>florzinha</a:t>
            </a:r>
          </a:p>
          <a:p>
            <a:pPr marL="0" indent="0">
              <a:buNone/>
            </a:pPr>
            <a:r>
              <a:rPr lang="pt-BR" sz="4000" dirty="0"/>
              <a:t>[25/03/10 20:48] &lt;23801 - SONIA M.&gt; Mas é possível </a:t>
            </a:r>
            <a:r>
              <a:rPr lang="pt-BR" sz="4000" b="1" dirty="0"/>
              <a:t>Day</a:t>
            </a:r>
          </a:p>
          <a:p>
            <a:pPr marL="0" indent="0">
              <a:buNone/>
            </a:pPr>
            <a:r>
              <a:rPr lang="pt-BR" sz="4000" dirty="0"/>
              <a:t>[25/03/10 20:48] &lt;115939 - ERIKA L.&gt; Flaviana abaixo da foto </a:t>
            </a:r>
            <a:r>
              <a:rPr lang="pt-BR" sz="4000" dirty="0" err="1"/>
              <a:t>vc</a:t>
            </a:r>
            <a:r>
              <a:rPr lang="pt-BR" sz="4000" dirty="0"/>
              <a:t> clica e vai abrir uma caixinha para </a:t>
            </a:r>
            <a:r>
              <a:rPr lang="pt-BR" sz="4000" dirty="0" err="1"/>
              <a:t>vc</a:t>
            </a:r>
            <a:r>
              <a:rPr lang="pt-BR" sz="4000" dirty="0"/>
              <a:t> procurar nos seus documento uma foto, aí é só escolher e clicar que ela anexa.</a:t>
            </a:r>
          </a:p>
          <a:p>
            <a:pPr marL="0" indent="0">
              <a:buNone/>
            </a:pPr>
            <a:r>
              <a:rPr lang="pt-BR" sz="4000" dirty="0"/>
              <a:t>[25/03/10 20:49] &lt;23801 - SONIA M.&gt; </a:t>
            </a:r>
            <a:r>
              <a:rPr lang="pt-BR" sz="4000" b="1" dirty="0"/>
              <a:t>Vocês são muito especiais</a:t>
            </a:r>
          </a:p>
          <a:p>
            <a:pPr marL="0" indent="0">
              <a:buNone/>
            </a:pPr>
            <a:r>
              <a:rPr lang="pt-BR" sz="4000" dirty="0"/>
              <a:t>[25/03/10 20:49] &lt;115939 - ERIKA L.&gt; É como se faz para enviar fotos por e-mail ou colocar no </a:t>
            </a:r>
            <a:r>
              <a:rPr lang="pt-BR" sz="4000" dirty="0" err="1"/>
              <a:t>orkut</a:t>
            </a:r>
            <a:r>
              <a:rPr lang="pt-BR" sz="4000" dirty="0"/>
              <a:t>.</a:t>
            </a:r>
          </a:p>
          <a:p>
            <a:pPr marL="0" indent="0">
              <a:buNone/>
            </a:pPr>
            <a:r>
              <a:rPr lang="pt-BR" sz="4000" dirty="0"/>
              <a:t>[25/03/10 20:49] &lt;564079 - GEIRSON N.&gt; gerando uma economia </a:t>
            </a:r>
            <a:r>
              <a:rPr lang="pt-BR" sz="4000" dirty="0" err="1"/>
              <a:t>bastant</a:t>
            </a:r>
            <a:r>
              <a:rPr lang="pt-BR" sz="4000" dirty="0"/>
              <a:t> </a:t>
            </a:r>
            <a:r>
              <a:rPr lang="pt-BR" sz="4000" dirty="0" err="1"/>
              <a:t>consideravel</a:t>
            </a:r>
            <a:r>
              <a:rPr lang="pt-BR" sz="4000" dirty="0"/>
              <a:t>, reutilizando as sobras na </a:t>
            </a:r>
            <a:r>
              <a:rPr lang="pt-BR" sz="4000" dirty="0" err="1"/>
              <a:t>confecçao</a:t>
            </a:r>
            <a:r>
              <a:rPr lang="pt-BR" sz="4000" dirty="0"/>
              <a:t> d moveis</a:t>
            </a:r>
          </a:p>
          <a:p>
            <a:pPr marL="0" indent="0">
              <a:buNone/>
            </a:pPr>
            <a:r>
              <a:rPr lang="pt-BR" sz="4000" dirty="0"/>
              <a:t>[25/03/10 20:49] &lt;564757 - FLAVIANA A.&gt; </a:t>
            </a:r>
            <a:r>
              <a:rPr lang="pt-BR" sz="4000" dirty="0" err="1"/>
              <a:t>nao</a:t>
            </a:r>
            <a:r>
              <a:rPr lang="pt-BR" sz="4000" dirty="0"/>
              <a:t> deu não </a:t>
            </a:r>
            <a:r>
              <a:rPr lang="pt-BR" sz="4000" dirty="0" err="1"/>
              <a:t>erica</a:t>
            </a:r>
            <a:endParaRPr lang="pt-BR" sz="4000" dirty="0"/>
          </a:p>
          <a:p>
            <a:pPr marL="0" indent="0">
              <a:buNone/>
            </a:pPr>
            <a:r>
              <a:rPr lang="pt-BR" sz="4000" dirty="0"/>
              <a:t>[25/03/10 20:49] &lt;23801 - SONIA M.&gt; nunca vi uma </a:t>
            </a:r>
            <a:r>
              <a:rPr lang="pt-BR" sz="4000" b="1" dirty="0"/>
              <a:t>turminha tão participativa</a:t>
            </a:r>
          </a:p>
          <a:p>
            <a:pPr marL="0" indent="0" algn="ctr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145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1635</Words>
  <Application>Microsoft Office PowerPoint</Application>
  <PresentationFormat>Apresentação na tela (4:3)</PresentationFormat>
  <Paragraphs>201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Gêneros digitais em EaD: informalidade na escrita acadêmica em chats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Bruna Moreno</cp:lastModifiedBy>
  <cp:revision>24</cp:revision>
  <dcterms:created xsi:type="dcterms:W3CDTF">2014-07-31T15:12:21Z</dcterms:created>
  <dcterms:modified xsi:type="dcterms:W3CDTF">2014-10-04T18:22:33Z</dcterms:modified>
</cp:coreProperties>
</file>