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4" r:id="rId11"/>
    <p:sldId id="269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F6E"/>
    <a:srgbClr val="F6D6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0" d="100"/>
          <a:sy n="60" d="100"/>
        </p:scale>
        <p:origin x="-16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6662163-D964-4533-A077-82F3DBEC00A3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6662163-D964-4533-A077-82F3DBEC00A3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coaching.com.br/blog/comportamento/infografico-conflitos-de-geraco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57942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CONFIANÇA </a:t>
            </a:r>
            <a:r>
              <a:rPr lang="pt-BR" sz="3200" b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DAS</a:t>
            </a:r>
            <a:r>
              <a:rPr lang="pt-BR" sz="3200" b="1" dirty="0">
                <a:solidFill>
                  <a:srgbClr val="F6D6E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GERAÇÕES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USO </a:t>
            </a: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AMBIENTES</a:t>
            </a:r>
            <a:r>
              <a:rPr lang="pt-BR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VIRTUAIS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ENSINO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APRENDIZAGEM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AVEA</a:t>
            </a:r>
            <a:r>
              <a:rPr lang="pt-BR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Retângulo 2"/>
          <p:cNvSpPr/>
          <p:nvPr/>
        </p:nvSpPr>
        <p:spPr>
          <a:xfrm>
            <a:off x="2411760" y="5271591"/>
            <a:ext cx="63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dirty="0">
                <a:latin typeface="Arial" pitchFamily="34" charset="0"/>
                <a:cs typeface="Arial" pitchFamily="34" charset="0"/>
              </a:rPr>
              <a:t>Renata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Costa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- UFSC - </a:t>
            </a:r>
            <a:r>
              <a:rPr lang="pt-BR" sz="1200" u="sng" dirty="0" smtClean="0">
                <a:latin typeface="Arial" pitchFamily="34" charset="0"/>
                <a:cs typeface="Arial" pitchFamily="34" charset="0"/>
              </a:rPr>
              <a:t>renatamscosta@hotmail.com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200" dirty="0">
                <a:latin typeface="Arial" pitchFamily="34" charset="0"/>
                <a:cs typeface="Arial" pitchFamily="34" charset="0"/>
              </a:rPr>
              <a:t>Daniele Dutra - UFSC - </a:t>
            </a:r>
            <a:r>
              <a:rPr lang="pt-BR" sz="1200" u="sng" dirty="0" smtClean="0">
                <a:latin typeface="Arial" pitchFamily="34" charset="0"/>
                <a:cs typeface="Arial" pitchFamily="34" charset="0"/>
              </a:rPr>
              <a:t>danieleee@gmail.com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844414" y="6074132"/>
            <a:ext cx="13917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CURITIBA/PR 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Outubro-2014</a:t>
            </a:r>
            <a:endParaRPr lang="pt-BR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562511"/>
            <a:ext cx="800219" cy="49628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AVEA x GERAÇÕES</a:t>
            </a:r>
            <a:endParaRPr lang="pt-B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75875" y="2010320"/>
            <a:ext cx="57525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“[...] os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canais de comunicação de um AVEA 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 que possibilite 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um diálogo prazeroso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entre as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gerações sem limitá-los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em suas características próprias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facilitando a </a:t>
            </a: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construção de um conhecimento compartilhado e coletivo 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 base em </a:t>
            </a:r>
            <a:r>
              <a:rPr lang="pt-BR" sz="2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um bom </a:t>
            </a:r>
            <a:r>
              <a:rPr lang="pt-B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relacionamento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[...]</a:t>
            </a:r>
          </a:p>
          <a:p>
            <a:pPr algn="ctr"/>
            <a:r>
              <a:rPr lang="pt-B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(Autora, 2014, p. 7)</a:t>
            </a:r>
            <a:endParaRPr lang="pt-B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562511"/>
            <a:ext cx="800219" cy="49628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AVEA x GERAÇÕES</a:t>
            </a:r>
            <a:endParaRPr lang="pt-B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1" y="2564904"/>
            <a:ext cx="74807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 AVEA que deva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propiciar uma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administração  autônoma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facilite e valorize o conhecimento por perfil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vislumbrando, por exemplo, a 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sabedoria dos baby </a:t>
            </a:r>
            <a:r>
              <a:rPr lang="pt-B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bommers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criatividade dos da geração y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lealdade dos da geração x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liderança dos </a:t>
            </a:r>
            <a:r>
              <a:rPr lang="pt-B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babys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bommers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preferência </a:t>
            </a:r>
            <a:r>
              <a:rPr lang="pt-BR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trabalho isolado dos da geração X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 as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equipes abertas para os nativos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digitais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pPr algn="ctr"/>
            <a:r>
              <a:rPr lang="pt-B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(Autora, 2014, p. 7</a:t>
            </a:r>
            <a:r>
              <a:rPr lang="pt-B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81655" y="645333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Conclusão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7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772816"/>
            <a:ext cx="2154436" cy="45550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5400" dirty="0" smtClean="0">
                <a:solidFill>
                  <a:schemeClr val="accent6">
                    <a:lumMod val="75000"/>
                  </a:schemeClr>
                </a:solidFill>
              </a:rPr>
              <a:t>CONCLUSÃO</a:t>
            </a:r>
          </a:p>
          <a:p>
            <a:pPr algn="ctr"/>
            <a:r>
              <a:rPr lang="pt-BR" sz="2000" dirty="0" smtClean="0"/>
              <a:t>(AVEA centrado </a:t>
            </a:r>
            <a:r>
              <a:rPr lang="pt-BR" sz="2000" dirty="0"/>
              <a:t>no usuário)</a:t>
            </a:r>
          </a:p>
          <a:p>
            <a:endParaRPr lang="pt-B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79712" y="1917987"/>
            <a:ext cx="65888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Todas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BR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gerações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têm a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ensinar e 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PRÓSPERA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será a IES que for capaz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ouvir 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CADA UMA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delas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AVEA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 futuro será </a:t>
            </a:r>
            <a:r>
              <a:rPr lang="pt-B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capaz de conciliar diferentes gerações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em um mesmo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ambiente, </a:t>
            </a: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extrair o que cada  geração tem de melhor</a:t>
            </a:r>
            <a:r>
              <a:rPr lang="pt-B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equilibrar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individualidade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função do bem estar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coletivo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AVEA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Ser projetado de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 estratégica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 as características das  gerações mais velhas e </a:t>
            </a:r>
            <a:r>
              <a:rPr lang="pt-BR" b="1" dirty="0" smtClean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inovador</a:t>
            </a:r>
            <a:r>
              <a:rPr lang="pt-BR" dirty="0" smtClean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como as mais jovens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AVEA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deve </a:t>
            </a:r>
            <a:r>
              <a:rPr lang="pt-B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inspirar confiança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pois a </a:t>
            </a:r>
            <a:r>
              <a:rPr lang="pt-B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falta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pode provocar,  nos indivíduos e seus grupos, a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sensação de isolamento e desmotivação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(coletividade x aprendizagem)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452320" y="6453336"/>
            <a:ext cx="164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Agradecimento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640093"/>
            <a:ext cx="800219" cy="466922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AGRADECIMENTO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75656" y="3175228"/>
            <a:ext cx="7200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AGRADEÇO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DEUS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 ME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MANTER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LÚCIDA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sz="2800" dirty="0" smtClean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TEMPOS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SOLITUDE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/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(Renata Costa, 2014)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1628800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[1] ZANINI, Marco Túlio. Confiança: o principal ativo intangível de uma empresa: pessoas, motivação e construção de valor. Rio de Janeiro: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Elsevier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20. p.4;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[2] COVEY, Stephen M. R. O Poder da Confiança: o elemento que faz toda a diferença. Rio de Janeiro: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Elsevier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2008, p. 5;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[3] SOLOMON, Robert C.; FLORES, Fernando. Construa a Confiança: nos negócios, na política e na vida. Rio de Janeiro: Record, 2002, p. 21-18;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[4] KENSKI, V.M. Tecnologias e Ensino Presencial e a Distância. Campinas: Papirus, 2003, p. 20; 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[5] OLIVEIRA, Sidnei; Geração Y: o nascimento de uma nova versão de líderes. Editora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Integrate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2010.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[6] Como Gerenciar Conflitos de Gerações: Geração X, Y e Baby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Boomers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. Sociedade Brasileira de Coaching. Acesso em 25/03/2014 </a:t>
            </a:r>
            <a:r>
              <a:rPr lang="pt-BR" sz="1200" u="sng" dirty="0">
                <a:latin typeface="Arial" pitchFamily="34" charset="0"/>
                <a:cs typeface="Arial" pitchFamily="34" charset="0"/>
                <a:hlinkClick r:id="rId2"/>
              </a:rPr>
              <a:t>http://www.sbcoaching.com.br/blog/comportamento/infografico-conflitos-de-geracoes/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[7] PRESSMAN, R. S. Engenharia de software: uma abordagem profissional. 7ª Edição. Porto Alegre: AMGH, 2011, p. 1 - 35 - 285;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[8] REZENDE, Denis Alcides. Engenharia de software e sistemas de Informação. 3 Edição. Rio de Janeiro: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Brasport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2006, p. 15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[9] MACIEL, Ira Maria. Educação a Distância. Ambiente Virtual: Construindo Significados. Acesso em 26/03/2014. http://www.senac.br/BTS/283/boltec283e.htm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[10] VALENTINI, Carla Beatriz, SOARES, Eliana Maria Sacramento (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orgs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.).Aprendizagem em Ambientes Virtuais: compartilhando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idéias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e construindo cenários. Caxias do Sul: EDUCS, 2005, p.19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[11]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Finardi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S., De Maria, R., D’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Allura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A.,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Cascone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C.,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Calori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G.,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Lollobrigida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F. (2008) A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deterministic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air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quality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forecasting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system for Torino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urban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area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Italy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. Environmental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Modelling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Software, 23, 344-355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[12] PEREIRA, Alice T.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Cybis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. (org.). AVA - Ambientes Virtuais de Aprendizagem em Diferentes Contextos. Rio de Janeiro: Editora Ciência Moderna, 2007.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[13] VALENTE, José Armando (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) – O computador na sociedade do conhecimento – Campinas, SP: Unicamp/NIED, 1999; p. 26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2060848"/>
            <a:ext cx="800219" cy="376481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3025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5776" y="2585684"/>
            <a:ext cx="4824536" cy="26435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>
                <a:solidFill>
                  <a:srgbClr val="8D1F6E"/>
                </a:solidFill>
              </a:rPr>
              <a:t>A</a:t>
            </a:r>
            <a:r>
              <a:rPr lang="pt-BR" dirty="0" smtClean="0">
                <a:solidFill>
                  <a:srgbClr val="8D1F6E"/>
                </a:solidFill>
              </a:rPr>
              <a:t>ssociamos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pt-BR" dirty="0"/>
              <a:t>a influência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da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CONFIANÇA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das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GERAÇÕES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interação dos </a:t>
            </a:r>
            <a:r>
              <a:rPr lang="pt-BR" b="1" dirty="0" smtClean="0">
                <a:solidFill>
                  <a:srgbClr val="FF0000"/>
                </a:solidFill>
              </a:rPr>
              <a:t>AMBIENTES</a:t>
            </a:r>
            <a:r>
              <a:rPr lang="pt-BR" b="1" dirty="0" smtClean="0"/>
              <a:t> </a:t>
            </a:r>
            <a:r>
              <a:rPr lang="pt-BR" b="1" dirty="0" smtClean="0">
                <a:solidFill>
                  <a:srgbClr val="FFFF00"/>
                </a:solidFill>
              </a:rPr>
              <a:t>VIRTUAIS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de</a:t>
            </a:r>
            <a:r>
              <a:rPr lang="pt-BR" dirty="0" smtClean="0">
                <a:solidFill>
                  <a:srgbClr val="00B0F0"/>
                </a:solidFill>
              </a:rPr>
              <a:t> ensino e </a:t>
            </a:r>
            <a:r>
              <a:rPr lang="pt-BR" dirty="0" smtClean="0">
                <a:solidFill>
                  <a:srgbClr val="7030A0"/>
                </a:solidFill>
              </a:rPr>
              <a:t>aprendizagem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95652" y="1554944"/>
            <a:ext cx="1231106" cy="497040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sz="4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EMBASAMENTO</a:t>
            </a:r>
          </a:p>
          <a:p>
            <a:pPr algn="ctr"/>
            <a:r>
              <a:rPr lang="pt-B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(CONFIANÇA, GERAÇOES E AVEA)</a:t>
            </a:r>
            <a:endParaRPr lang="pt-BR" sz="2000" b="1" dirty="0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3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2132851"/>
            <a:ext cx="5688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 </a:t>
            </a:r>
            <a:r>
              <a:rPr lang="pt-B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fruto </a:t>
            </a:r>
            <a:r>
              <a:rPr lang="pt-BR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normas e regras</a:t>
            </a:r>
            <a:r>
              <a:rPr lang="pt-BR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formais e informais, e de </a:t>
            </a:r>
            <a:r>
              <a:rPr lang="pt-BR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valores compartilhados</a:t>
            </a:r>
            <a:r>
              <a:rPr lang="pt-B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 governam as interações humanas</a:t>
            </a:r>
            <a:r>
              <a:rPr lang="pt-B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 que, por sua vez, podem gerar níveis de </a:t>
            </a:r>
            <a:r>
              <a:rPr lang="pt-BR" sz="2800" b="1" i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cooperação espontânea </a:t>
            </a:r>
            <a:r>
              <a:rPr lang="pt-B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[...]” </a:t>
            </a:r>
            <a:endParaRPr lang="pt-BR" sz="28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Zanini</a:t>
            </a:r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, 2008, p.20)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5652" y="1670743"/>
            <a:ext cx="1107996" cy="471058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sz="6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CONFIANÇA</a:t>
            </a:r>
            <a:endParaRPr lang="pt-BR" sz="6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483768" y="2060848"/>
            <a:ext cx="5400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“[...] significa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ter </a:t>
            </a:r>
            <a:r>
              <a:rPr lang="pt-B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certeza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de que a pessoa não esconde nada e é </a:t>
            </a:r>
            <a:r>
              <a:rPr lang="pt-BR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sincera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quando você confia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nas pessoas, </a:t>
            </a:r>
            <a:r>
              <a:rPr lang="pt-BR" b="1" i="1" dirty="0" smtClean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você confia em sua integridade </a:t>
            </a:r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suas competências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/>
            <a:r>
              <a:rPr lang="pt-B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Covey</a:t>
            </a:r>
            <a:r>
              <a:rPr lang="pt-BR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, 2008, p. 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19672" y="4149080"/>
            <a:ext cx="70567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 </a:t>
            </a:r>
            <a:r>
              <a:rPr lang="pt-BR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confiança </a:t>
            </a:r>
            <a:r>
              <a:rPr lang="pt-BR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pt-BR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é meramente a </a:t>
            </a:r>
            <a:r>
              <a:rPr lang="pt-BR" b="1" i="1" dirty="0" smtClean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dependência</a:t>
            </a:r>
            <a:r>
              <a:rPr lang="pt-BR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previsibilidade</a:t>
            </a:r>
            <a:r>
              <a:rPr lang="pt-BR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ou o que por vezes se entende por </a:t>
            </a:r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confiabilidade</a:t>
            </a:r>
            <a:r>
              <a:rPr lang="pt-BR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 SEMPRE O RELACIONAMENTO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qual se baseia a </a:t>
            </a:r>
            <a:r>
              <a:rPr lang="pt-BR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confiança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 o qual a própria </a:t>
            </a:r>
            <a:r>
              <a:rPr lang="pt-B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confiança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ajuda a criar” </a:t>
            </a:r>
          </a:p>
          <a:p>
            <a:pPr algn="ctr"/>
            <a:r>
              <a:rPr lang="pt-BR" sz="1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Solomon</a:t>
            </a:r>
            <a:r>
              <a:rPr lang="pt-B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&amp; Flores </a:t>
            </a:r>
            <a:r>
              <a:rPr lang="pt-B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pt-BR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2002, p. </a:t>
            </a:r>
            <a:r>
              <a:rPr lang="pt-B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21-18)</a:t>
            </a:r>
            <a:endParaRPr lang="pt-BR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5652" y="1670743"/>
            <a:ext cx="1107996" cy="471058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sz="6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CONFIANÇA</a:t>
            </a:r>
            <a:endParaRPr lang="pt-BR" sz="6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981655" y="6453336"/>
            <a:ext cx="105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Gerações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5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/>
          <a:srcRect l="20825" t="20000" r="19523" b="13646"/>
          <a:stretch/>
        </p:blipFill>
        <p:spPr bwMode="auto">
          <a:xfrm>
            <a:off x="1979712" y="1628800"/>
            <a:ext cx="6092899" cy="4612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39668" y="1669521"/>
            <a:ext cx="1107996" cy="449578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GERAÇÕES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981655" y="6453336"/>
            <a:ext cx="69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AVEA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8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492896"/>
            <a:ext cx="1415772" cy="28662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8000" dirty="0" smtClean="0">
                <a:solidFill>
                  <a:schemeClr val="accent6">
                    <a:lumMod val="75000"/>
                  </a:schemeClr>
                </a:solidFill>
              </a:rPr>
              <a:t>AVEA</a:t>
            </a:r>
            <a:endParaRPr lang="pt-BR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2492896"/>
            <a:ext cx="69127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 </a:t>
            </a:r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software educacional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pois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além de auxiliar o processo de ensino e aprendizagem possui </a:t>
            </a:r>
            <a:r>
              <a:rPr lang="pt-B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características flexíveis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as hipermídias digitais, e </a:t>
            </a:r>
            <a:r>
              <a:rPr lang="pt-BR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 se comunica com outras tecnologias web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(Autora, 2014, p. 6)</a:t>
            </a:r>
            <a:endParaRPr lang="pt-BR" b="1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23728" y="452189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“[...] tem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como </a:t>
            </a:r>
            <a:r>
              <a:rPr lang="pt-B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objetivo auxiliar o aprendizado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 um ou mais temas e </a:t>
            </a:r>
            <a:r>
              <a:rPr lang="pt-BR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contribuir com a educação geral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”. </a:t>
            </a:r>
          </a:p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Rezende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2006, P. 15)</a:t>
            </a:r>
            <a:endParaRPr lang="pt-BR" b="1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060848"/>
            <a:ext cx="1661993" cy="342177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9600" dirty="0" smtClean="0">
                <a:solidFill>
                  <a:schemeClr val="accent6">
                    <a:lumMod val="75000"/>
                  </a:schemeClr>
                </a:solidFill>
              </a:rPr>
              <a:t>AVEA</a:t>
            </a:r>
            <a:endParaRPr lang="pt-BR" sz="1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63688" y="2636912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“[...] espaço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social de </a:t>
            </a:r>
            <a:r>
              <a:rPr lang="pt-B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interações cognitivo-sociais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sobre ou em torno de um objeto de conhecimento: [...] </a:t>
            </a:r>
            <a:r>
              <a:rPr lang="pt-BR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 as pessoas interagem, mediadas pela linguagem da hipermídia</a:t>
            </a:r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cujos fluxos de comunicação entre os integrantes são possibilitados pela interface gráfica.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é fundamental que o ambiente possa ser um espaço onde os </a:t>
            </a:r>
            <a:r>
              <a:rPr lang="pt-BR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integrantes se construam como elementos ativos, </a:t>
            </a:r>
            <a:r>
              <a:rPr lang="pt-BR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co-autores</a:t>
            </a:r>
            <a:r>
              <a:rPr lang="pt-BR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do processo de aprendizagem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/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Valentini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Soares, 2005, p. 19) </a:t>
            </a:r>
            <a:endParaRPr lang="pt-BR" b="1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67544" y="1562511"/>
            <a:ext cx="800219" cy="49628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AVEA x GERAÇÕES</a:t>
            </a:r>
            <a:endParaRPr lang="pt-B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619672" y="2492896"/>
            <a:ext cx="66967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“[...] exista </a:t>
            </a:r>
            <a:r>
              <a:rPr lang="pt-BR" sz="16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relação entre a interface gráfica, a confiança e as gerações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e compreendemos 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esta relação como sendo um ciclo </a:t>
            </a:r>
            <a:r>
              <a:rPr lang="pt-BR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“RELACIONAL-AVALIATIVO” 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assim, acreditamos que as </a:t>
            </a:r>
            <a:r>
              <a:rPr lang="pt-BR" sz="1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diferenças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as </a:t>
            </a:r>
            <a:r>
              <a:rPr lang="pt-BR" sz="1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semelhanças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 as </a:t>
            </a:r>
            <a:r>
              <a:rPr lang="pt-BR" sz="1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entre cada indivíduo de uma geração </a:t>
            </a:r>
            <a:r>
              <a:rPr lang="pt-BR" sz="1600" b="1" i="1" dirty="0" smtClean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são imprescindíveis ao desenvolvimento de um </a:t>
            </a:r>
            <a:r>
              <a:rPr lang="pt-BR" sz="1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AVEA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afinal </a:t>
            </a:r>
            <a:r>
              <a:rPr lang="pt-BR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estabelecem os vínculos de socialização, aprendizagem, e  expectativas 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gerações - e entre as gerações - </a:t>
            </a:r>
            <a:r>
              <a:rPr lang="pt-BR" sz="1600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propiciando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ainda – embasados nas definições de </a:t>
            </a:r>
            <a:r>
              <a:rPr lang="pt-BR" sz="16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confiança 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- a </a:t>
            </a:r>
            <a:r>
              <a:rPr lang="pt-BR" sz="16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integridade</a:t>
            </a:r>
            <a:r>
              <a:rPr lang="pt-BR" sz="16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das informações de forma </a:t>
            </a:r>
            <a:r>
              <a:rPr lang="pt-BR" sz="16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compartilhada</a:t>
            </a:r>
            <a:r>
              <a:rPr lang="pt-BR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entre os indivíduos de um 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grupo”.</a:t>
            </a:r>
          </a:p>
          <a:p>
            <a:pPr algn="ctr"/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(Autora, 2014, p. 7)</a:t>
            </a:r>
            <a:endParaRPr lang="pt-BR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67265" y="6453336"/>
            <a:ext cx="179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AVEA e Gerações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562511"/>
            <a:ext cx="800219" cy="49628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pt-BR"/>
            </a:defPPr>
            <a:lvl1pPr>
              <a:defRPr sz="60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AVEA x GERAÇÕES</a:t>
            </a:r>
            <a:endParaRPr lang="pt-B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42236" y="2419141"/>
            <a:ext cx="54261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“[...] AVEA </a:t>
            </a:r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também deverá </a:t>
            </a:r>
            <a:r>
              <a:rPr lang="pt-BR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considerar a </a:t>
            </a:r>
            <a:r>
              <a:rPr lang="pt-BR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comunicação entre as partes</a:t>
            </a:r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pois indivíduos como, </a:t>
            </a:r>
            <a:r>
              <a:rPr lang="pt-BR" sz="2000" b="1" i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lang="pt-BR" sz="2000" b="1" i="1" dirty="0" err="1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babys</a:t>
            </a:r>
            <a:r>
              <a:rPr lang="pt-BR" sz="2000" b="1" i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 err="1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boomers</a:t>
            </a:r>
            <a:r>
              <a:rPr lang="pt-BR" sz="2000" b="1" i="1" dirty="0">
                <a:solidFill>
                  <a:srgbClr val="8D1F6E"/>
                </a:solidFill>
                <a:latin typeface="Arial" pitchFamily="34" charset="0"/>
                <a:cs typeface="Arial" pitchFamily="34" charset="0"/>
              </a:rPr>
              <a:t>, podem se incomodar com a </a:t>
            </a:r>
            <a:r>
              <a:rPr lang="pt-BR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informalidade</a:t>
            </a:r>
            <a:r>
              <a:rPr lang="pt-BR" sz="20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comunicativa </a:t>
            </a:r>
            <a:r>
              <a:rPr lang="pt-BR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geração Y </a:t>
            </a:r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 que estes, por sua vez, </a:t>
            </a:r>
            <a:r>
              <a:rPr lang="pt-BR" sz="20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podem se sentir desvalorizados se os seus insights não forem considerados no processo de comunicação </a:t>
            </a:r>
            <a:r>
              <a:rPr lang="pt-BR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[...]</a:t>
            </a:r>
          </a:p>
          <a:p>
            <a:pPr algn="ctr"/>
            <a:r>
              <a:rPr lang="pt-B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(Autora, 2014, p. 7</a:t>
            </a:r>
            <a:r>
              <a:rPr lang="pt-BR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1201</Words>
  <Application>Microsoft Office PowerPoint</Application>
  <PresentationFormat>Apresentação na tela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Renata Costa</cp:lastModifiedBy>
  <cp:revision>62</cp:revision>
  <dcterms:created xsi:type="dcterms:W3CDTF">2014-07-31T15:12:21Z</dcterms:created>
  <dcterms:modified xsi:type="dcterms:W3CDTF">2014-10-08T14:10:40Z</dcterms:modified>
</cp:coreProperties>
</file>