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7"/>
  </p:notesMasterIdLst>
  <p:sldIdLst>
    <p:sldId id="256" r:id="rId2"/>
    <p:sldId id="257" r:id="rId3"/>
    <p:sldId id="261" r:id="rId4"/>
    <p:sldId id="262" r:id="rId5"/>
    <p:sldId id="260" r:id="rId6"/>
    <p:sldId id="264" r:id="rId7"/>
    <p:sldId id="272" r:id="rId8"/>
    <p:sldId id="268" r:id="rId9"/>
    <p:sldId id="269" r:id="rId10"/>
    <p:sldId id="270" r:id="rId11"/>
    <p:sldId id="274" r:id="rId12"/>
    <p:sldId id="275" r:id="rId13"/>
    <p:sldId id="271" r:id="rId14"/>
    <p:sldId id="266" r:id="rId15"/>
    <p:sldId id="273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347B"/>
    <a:srgbClr val="EE9723"/>
    <a:srgbClr val="D52220"/>
    <a:srgbClr val="01614F"/>
    <a:srgbClr val="EFEF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4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46D381-AD8D-408E-8628-25012A1A25D1}" type="datetimeFigureOut">
              <a:rPr lang="pt-BR" smtClean="0"/>
              <a:t>08/12/2014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04D6E8-EE51-4655-80C1-39F44D1F33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7122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04D6E8-EE51-4655-80C1-39F44D1F33D3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4882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32B87-2B26-41DD-AB68-15ECDA08867F}" type="datetime1">
              <a:rPr lang="pt-BR" smtClean="0"/>
              <a:t>08/12/2014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AF01-7A9F-4A10-B702-4406E5C35B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2181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23BAC-AEE0-45EB-A95A-AA7761684231}" type="datetime1">
              <a:rPr lang="pt-BR" smtClean="0"/>
              <a:t>08/12/2014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AF01-7A9F-4A10-B702-4406E5C35B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4402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2386B-C8F1-4684-8EE3-CE4C5CA9B628}" type="datetime1">
              <a:rPr lang="pt-BR" smtClean="0"/>
              <a:t>08/12/2014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AF01-7A9F-4A10-B702-4406E5C35B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7179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ACBB8-BE46-423D-B291-300914D1E0CC}" type="datetime1">
              <a:rPr lang="pt-BR" smtClean="0"/>
              <a:t>08/12/2014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AF01-7A9F-4A10-B702-4406E5C35B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8553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CCFF2-A306-408A-ABA1-1B1E4F75C802}" type="datetime1">
              <a:rPr lang="pt-BR" smtClean="0"/>
              <a:t>08/12/2014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AF01-7A9F-4A10-B702-4406E5C35B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9594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291DF-7481-4594-9E10-46CB9E5C5C2F}" type="datetime1">
              <a:rPr lang="pt-BR" smtClean="0"/>
              <a:t>08/12/2014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AF01-7A9F-4A10-B702-4406E5C35B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6562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E420B-CE39-4C67-91DC-4AABA902C4E5}" type="datetime1">
              <a:rPr lang="pt-BR" smtClean="0"/>
              <a:t>08/12/2014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AF01-7A9F-4A10-B702-4406E5C35B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1285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C464E-4632-4BFB-B710-7592BE9726BA}" type="datetime1">
              <a:rPr lang="pt-BR" smtClean="0"/>
              <a:t>08/12/2014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AF01-7A9F-4A10-B702-4406E5C35B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6342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DD552-4FDB-4538-A660-A95A0EAE1B15}" type="datetime1">
              <a:rPr lang="pt-BR" smtClean="0"/>
              <a:t>08/12/2014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AF01-7A9F-4A10-B702-4406E5C35B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8130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AFDFA-FF0F-45C2-A69B-6E95D1E9F864}" type="datetime1">
              <a:rPr lang="pt-BR" smtClean="0"/>
              <a:t>08/12/2014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AF01-7A9F-4A10-B702-4406E5C35B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827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541D7-FD8F-48EB-A6FA-15B8C91837B7}" type="datetime1">
              <a:rPr lang="pt-BR" smtClean="0"/>
              <a:t>08/12/2014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AF01-7A9F-4A10-B702-4406E5C35B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4205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0B13C-2C21-4418-8E13-2F372D3534C4}" type="datetime1">
              <a:rPr lang="pt-BR" smtClean="0"/>
              <a:t>08/12/2014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FAF01-7A9F-4A10-B702-4406E5C35B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3963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clarisseferrao@ufsj.edu.br" TargetMode="External"/><Relationship Id="rId4" Type="http://schemas.openxmlformats.org/officeDocument/2006/relationships/hyperlink" Target="mailto:raa4@cin.ufpe.br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89968" y="1694335"/>
            <a:ext cx="8364071" cy="1371881"/>
          </a:xfrm>
        </p:spPr>
        <p:txBody>
          <a:bodyPr>
            <a:normAutofit/>
          </a:bodyPr>
          <a:lstStyle/>
          <a:p>
            <a:r>
              <a:rPr lang="pt-BR" sz="3200" b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Browallia New" panose="020B0604020202020204" pitchFamily="34" charset="-34"/>
              </a:rPr>
              <a:t>E-OD (</a:t>
            </a:r>
            <a:r>
              <a:rPr lang="pt-BR" sz="3200" b="1" cap="small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Browallia New" panose="020B0604020202020204" pitchFamily="34" charset="-34"/>
              </a:rPr>
              <a:t>Electronic</a:t>
            </a:r>
            <a:r>
              <a:rPr lang="pt-BR" sz="3200" b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Browallia New" panose="020B0604020202020204" pitchFamily="34" charset="-34"/>
              </a:rPr>
              <a:t> </a:t>
            </a:r>
            <a:r>
              <a:rPr lang="pt-BR" sz="3200" b="1" cap="small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Browallia New" panose="020B0604020202020204" pitchFamily="34" charset="-34"/>
              </a:rPr>
              <a:t>Opinion</a:t>
            </a:r>
            <a:r>
              <a:rPr lang="pt-BR" sz="3200" b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Browallia New" panose="020B0604020202020204" pitchFamily="34" charset="-34"/>
              </a:rPr>
              <a:t> </a:t>
            </a:r>
            <a:r>
              <a:rPr lang="pt-BR" sz="3200" b="1" cap="small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Browallia New" panose="020B0604020202020204" pitchFamily="34" charset="-34"/>
              </a:rPr>
              <a:t>Description</a:t>
            </a:r>
            <a:r>
              <a:rPr lang="pt-BR" sz="3200" b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Browallia New" panose="020B0604020202020204" pitchFamily="34" charset="-34"/>
              </a:rPr>
              <a:t>):</a:t>
            </a:r>
            <a:br>
              <a:rPr lang="pt-BR" sz="3200" b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Browallia New" panose="020B0604020202020204" pitchFamily="34" charset="-34"/>
              </a:rPr>
            </a:br>
            <a:r>
              <a:rPr lang="pt-BR" sz="3200" b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Browallia New" panose="020B0604020202020204" pitchFamily="34" charset="-34"/>
              </a:rPr>
              <a:t>Sistema Eletrônico de Parecer Descritivo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158289"/>
            <a:ext cx="6858000" cy="399675"/>
          </a:xfrm>
        </p:spPr>
        <p:txBody>
          <a:bodyPr>
            <a:normAutofit lnSpcReduction="10000"/>
          </a:bodyPr>
          <a:lstStyle/>
          <a:p>
            <a:r>
              <a:rPr lang="pt-BR" dirty="0">
                <a:latin typeface="Constantia" panose="02030602050306030303" pitchFamily="18" charset="0"/>
              </a:rPr>
              <a:t>Técnica Parecer descritivo e Ensino Superior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473888"/>
            <a:ext cx="9144000" cy="1384112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0" y="5349877"/>
            <a:ext cx="9144000" cy="124013"/>
          </a:xfrm>
          <a:prstGeom prst="rect">
            <a:avLst/>
          </a:prstGeom>
          <a:solidFill>
            <a:srgbClr val="01614F"/>
          </a:solidFill>
          <a:ln>
            <a:solidFill>
              <a:srgbClr val="0161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0" y="244475"/>
            <a:ext cx="9144000" cy="1172323"/>
          </a:xfrm>
          <a:prstGeom prst="rect">
            <a:avLst/>
          </a:prstGeom>
          <a:solidFill>
            <a:srgbClr val="01614F"/>
          </a:solidFill>
          <a:ln>
            <a:solidFill>
              <a:srgbClr val="0161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" name="Retângulo 11"/>
          <p:cNvSpPr/>
          <p:nvPr/>
        </p:nvSpPr>
        <p:spPr>
          <a:xfrm>
            <a:off x="0" y="1522321"/>
            <a:ext cx="9144000" cy="124013"/>
          </a:xfrm>
          <a:prstGeom prst="rect">
            <a:avLst/>
          </a:prstGeom>
          <a:solidFill>
            <a:srgbClr val="01614F"/>
          </a:solidFill>
          <a:ln>
            <a:solidFill>
              <a:srgbClr val="0161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>
            <a:off x="1274108" y="4130755"/>
            <a:ext cx="70646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latin typeface="Constantia" panose="02030602050306030303" pitchFamily="18" charset="0"/>
              </a:rPr>
              <a:t>Autores: </a:t>
            </a:r>
            <a:r>
              <a:rPr lang="pt-BR" dirty="0" err="1">
                <a:latin typeface="Constantia" panose="02030602050306030303" pitchFamily="18" charset="0"/>
              </a:rPr>
              <a:t>Glevson</a:t>
            </a:r>
            <a:r>
              <a:rPr lang="pt-BR" dirty="0">
                <a:latin typeface="Constantia" panose="02030602050306030303" pitchFamily="18" charset="0"/>
              </a:rPr>
              <a:t> Silva Pinto – (UFAL) –  glewyson@gmail.com</a:t>
            </a:r>
          </a:p>
          <a:p>
            <a:pPr>
              <a:tabLst>
                <a:tab pos="981026" algn="l"/>
              </a:tabLst>
            </a:pPr>
            <a:r>
              <a:rPr lang="pt-BR" dirty="0">
                <a:latin typeface="Constantia" panose="02030602050306030303" pitchFamily="18" charset="0"/>
              </a:rPr>
              <a:t>	Ricardo Alexandre Afonso – (UFPE) – </a:t>
            </a:r>
            <a:r>
              <a:rPr lang="pt-BR" dirty="0" smtClean="0">
                <a:latin typeface="Constantia" panose="02030602050306030303" pitchFamily="18" charset="0"/>
                <a:hlinkClick r:id="rId4"/>
              </a:rPr>
              <a:t>raa4@cin.ufpe.br</a:t>
            </a:r>
            <a:endParaRPr lang="pt-BR" dirty="0" smtClean="0">
              <a:latin typeface="Constantia" panose="02030602050306030303" pitchFamily="18" charset="0"/>
            </a:endParaRPr>
          </a:p>
          <a:p>
            <a:pPr>
              <a:tabLst>
                <a:tab pos="981026" algn="l"/>
              </a:tabLst>
            </a:pPr>
            <a:r>
              <a:rPr lang="pt-BR" dirty="0">
                <a:latin typeface="Constantia" panose="02030602050306030303" pitchFamily="18" charset="0"/>
              </a:rPr>
              <a:t>	</a:t>
            </a:r>
            <a:r>
              <a:rPr lang="pt-BR" dirty="0">
                <a:latin typeface="Constantia" panose="02030602050306030303" pitchFamily="18" charset="0"/>
              </a:rPr>
              <a:t>Clarisse Ferrão Pereira – (UFSJ</a:t>
            </a:r>
            <a:r>
              <a:rPr lang="pt-BR" dirty="0">
                <a:latin typeface="Constantia" panose="02030602050306030303" pitchFamily="18" charset="0"/>
              </a:rPr>
              <a:t>) </a:t>
            </a:r>
            <a:r>
              <a:rPr lang="pt-BR" dirty="0" smtClean="0"/>
              <a:t>- </a:t>
            </a:r>
            <a:r>
              <a:rPr lang="pt-BR" dirty="0" smtClean="0">
                <a:hlinkClick r:id="rId5"/>
              </a:rPr>
              <a:t>clarisseferrao@ufsj.edu.br</a:t>
            </a:r>
            <a:r>
              <a:rPr lang="pt-BR" dirty="0" smtClean="0"/>
              <a:t> </a:t>
            </a:r>
            <a:endParaRPr lang="pt-BR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48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257922"/>
            <a:ext cx="9144000" cy="1388411"/>
          </a:xfrm>
          <a:prstGeom prst="rect">
            <a:avLst/>
          </a:prstGeom>
          <a:solidFill>
            <a:srgbClr val="01614F"/>
          </a:solidFill>
          <a:ln>
            <a:solidFill>
              <a:srgbClr val="0161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1" y="257919"/>
            <a:ext cx="5314949" cy="1388412"/>
          </a:xfrm>
        </p:spPr>
        <p:txBody>
          <a:bodyPr>
            <a:normAutofit/>
          </a:bodyPr>
          <a:lstStyle/>
          <a:p>
            <a:r>
              <a:rPr lang="pt-BR" sz="3600" b="1" cap="smal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e-OD</a:t>
            </a:r>
            <a:r>
              <a:rPr lang="pt-BR" sz="3600" b="1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</a:t>
            </a:r>
            <a:r>
              <a:rPr lang="pt-BR" sz="3600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(</a:t>
            </a:r>
            <a:r>
              <a:rPr lang="pt-BR" sz="3600" b="1" cap="smal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Electronic</a:t>
            </a:r>
            <a:r>
              <a:rPr lang="pt-BR" sz="3600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</a:t>
            </a:r>
            <a:r>
              <a:rPr lang="pt-BR" sz="3600" b="1" cap="smal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Opinion</a:t>
            </a:r>
            <a:r>
              <a:rPr lang="pt-BR" sz="3600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</a:t>
            </a:r>
            <a:r>
              <a:rPr lang="pt-BR" sz="3600" b="1" cap="smal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Description</a:t>
            </a:r>
            <a:r>
              <a:rPr lang="pt-BR" sz="3600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t-BR" sz="4400" dirty="0" smtClean="0"/>
          </a:p>
          <a:p>
            <a:pPr marL="0" indent="0">
              <a:buNone/>
            </a:pPr>
            <a:r>
              <a:rPr lang="pt-BR" dirty="0" smtClean="0"/>
              <a:t>A </a:t>
            </a:r>
            <a:r>
              <a:rPr lang="pt-BR" dirty="0"/>
              <a:t>experiência internacional;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Avaliações de trabalhos acadêmicos submetidos a eventos ou congressos;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Importância do feedback;</a:t>
            </a: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237"/>
          <a:stretch/>
        </p:blipFill>
        <p:spPr>
          <a:xfrm>
            <a:off x="0" y="6598304"/>
            <a:ext cx="9144000" cy="259696"/>
          </a:xfrm>
          <a:prstGeom prst="rect">
            <a:avLst/>
          </a:prstGeom>
        </p:spPr>
      </p:pic>
      <p:sp>
        <p:nvSpPr>
          <p:cNvPr id="11" name="Retângulo 10"/>
          <p:cNvSpPr/>
          <p:nvPr/>
        </p:nvSpPr>
        <p:spPr>
          <a:xfrm>
            <a:off x="0" y="6474293"/>
            <a:ext cx="9144000" cy="124013"/>
          </a:xfrm>
          <a:prstGeom prst="rect">
            <a:avLst/>
          </a:prstGeom>
          <a:solidFill>
            <a:srgbClr val="01614F"/>
          </a:solidFill>
          <a:ln>
            <a:solidFill>
              <a:srgbClr val="0161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5943600" y="551330"/>
            <a:ext cx="3200400" cy="801596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solidFill>
              <a:schemeClr val="tx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22" algn="r"/>
            <a:r>
              <a:rPr lang="pt-BR" sz="1600" cap="small" dirty="0" smtClean="0">
                <a:solidFill>
                  <a:schemeClr val="bg1">
                    <a:lumMod val="50000"/>
                  </a:schemeClr>
                </a:solidFill>
              </a:rPr>
              <a:t>Discussão </a:t>
            </a:r>
            <a:r>
              <a:rPr lang="pt-BR" sz="1600" cap="small" dirty="0">
                <a:solidFill>
                  <a:schemeClr val="bg1">
                    <a:lumMod val="50000"/>
                  </a:schemeClr>
                </a:solidFill>
              </a:rPr>
              <a:t>dos </a:t>
            </a:r>
            <a:r>
              <a:rPr lang="pt-BR" sz="1600" cap="small" dirty="0" smtClean="0">
                <a:solidFill>
                  <a:schemeClr val="bg1">
                    <a:lumMod val="50000"/>
                  </a:schemeClr>
                </a:solidFill>
              </a:rPr>
              <a:t>Resultados</a:t>
            </a:r>
            <a:endParaRPr lang="pt-BR" sz="1600" cap="small" dirty="0">
              <a:solidFill>
                <a:schemeClr val="bg1">
                  <a:lumMod val="50000"/>
                </a:schemeClr>
              </a:solidFill>
            </a:endParaRPr>
          </a:p>
          <a:p>
            <a:pPr indent="-22" algn="r"/>
            <a:r>
              <a:rPr lang="pt-BR" sz="1600" b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Trabalhos </a:t>
            </a:r>
            <a:r>
              <a:rPr lang="pt-BR" sz="16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correlatos</a:t>
            </a:r>
            <a:endParaRPr lang="pt-BR" sz="1600" b="1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-22" algn="r"/>
            <a:r>
              <a:rPr lang="pt-BR" sz="1600" cap="small" dirty="0" smtClean="0">
                <a:solidFill>
                  <a:schemeClr val="bg1">
                    <a:lumMod val="50000"/>
                  </a:schemeClr>
                </a:solidFill>
              </a:rPr>
              <a:t>Telas</a:t>
            </a:r>
            <a:endParaRPr lang="pt-BR" sz="1600" b="1" cap="small" dirty="0" smtClean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AF01-7A9F-4A10-B702-4406E5C35BF8}" type="slidenum">
              <a:rPr lang="pt-BR" smtClean="0">
                <a:solidFill>
                  <a:schemeClr val="bg1"/>
                </a:solidFill>
              </a:rPr>
              <a:t>10</a:t>
            </a:fld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26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257922"/>
            <a:ext cx="9144000" cy="1388411"/>
          </a:xfrm>
          <a:prstGeom prst="rect">
            <a:avLst/>
          </a:prstGeom>
          <a:solidFill>
            <a:srgbClr val="01614F"/>
          </a:solidFill>
          <a:ln>
            <a:solidFill>
              <a:srgbClr val="0161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257922"/>
            <a:ext cx="5314950" cy="1388411"/>
          </a:xfrm>
        </p:spPr>
        <p:txBody>
          <a:bodyPr>
            <a:normAutofit/>
          </a:bodyPr>
          <a:lstStyle/>
          <a:p>
            <a:r>
              <a:rPr lang="pt-BR" sz="3600" b="1" cap="smal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e-OD</a:t>
            </a:r>
            <a:r>
              <a:rPr lang="pt-BR" sz="3600" b="1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</a:t>
            </a:r>
            <a:r>
              <a:rPr lang="pt-BR" sz="3600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(</a:t>
            </a:r>
            <a:r>
              <a:rPr lang="pt-BR" sz="3600" b="1" cap="smal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Electronic</a:t>
            </a:r>
            <a:r>
              <a:rPr lang="pt-BR" sz="3600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</a:t>
            </a:r>
            <a:r>
              <a:rPr lang="pt-BR" sz="3600" b="1" cap="smal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Opinion</a:t>
            </a:r>
            <a:r>
              <a:rPr lang="pt-BR" sz="3600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</a:t>
            </a:r>
            <a:r>
              <a:rPr lang="pt-BR" sz="3600" b="1" cap="smal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Description</a:t>
            </a:r>
            <a:r>
              <a:rPr lang="pt-BR" sz="3600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)</a:t>
            </a: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237"/>
          <a:stretch/>
        </p:blipFill>
        <p:spPr>
          <a:xfrm>
            <a:off x="0" y="6598304"/>
            <a:ext cx="9144000" cy="259696"/>
          </a:xfrm>
          <a:prstGeom prst="rect">
            <a:avLst/>
          </a:prstGeom>
        </p:spPr>
      </p:pic>
      <p:sp>
        <p:nvSpPr>
          <p:cNvPr id="11" name="Retângulo 10"/>
          <p:cNvSpPr/>
          <p:nvPr/>
        </p:nvSpPr>
        <p:spPr>
          <a:xfrm>
            <a:off x="0" y="6474293"/>
            <a:ext cx="9144000" cy="124013"/>
          </a:xfrm>
          <a:prstGeom prst="rect">
            <a:avLst/>
          </a:prstGeom>
          <a:solidFill>
            <a:srgbClr val="01614F"/>
          </a:solidFill>
          <a:ln>
            <a:solidFill>
              <a:srgbClr val="0161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5943600" y="551330"/>
            <a:ext cx="3200400" cy="801596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solidFill>
              <a:schemeClr val="tx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22" algn="r"/>
            <a:r>
              <a:rPr lang="pt-BR" sz="1600" cap="small" dirty="0" smtClean="0">
                <a:solidFill>
                  <a:schemeClr val="bg1">
                    <a:lumMod val="50000"/>
                  </a:schemeClr>
                </a:solidFill>
              </a:rPr>
              <a:t>Discussão </a:t>
            </a:r>
            <a:r>
              <a:rPr lang="pt-BR" sz="1600" cap="small" dirty="0">
                <a:solidFill>
                  <a:schemeClr val="bg1">
                    <a:lumMod val="50000"/>
                  </a:schemeClr>
                </a:solidFill>
              </a:rPr>
              <a:t>dos </a:t>
            </a:r>
            <a:r>
              <a:rPr lang="pt-BR" sz="1600" cap="small" dirty="0" smtClean="0">
                <a:solidFill>
                  <a:schemeClr val="bg1">
                    <a:lumMod val="50000"/>
                  </a:schemeClr>
                </a:solidFill>
              </a:rPr>
              <a:t>Resultados</a:t>
            </a:r>
            <a:endParaRPr lang="pt-BR" sz="1600" cap="small" dirty="0">
              <a:solidFill>
                <a:schemeClr val="bg1">
                  <a:lumMod val="50000"/>
                </a:schemeClr>
              </a:solidFill>
            </a:endParaRPr>
          </a:p>
          <a:p>
            <a:pPr indent="-22" algn="r"/>
            <a:r>
              <a:rPr lang="pt-BR" sz="1600" b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Trabalhos </a:t>
            </a:r>
            <a:r>
              <a:rPr lang="pt-BR" sz="16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correlatos</a:t>
            </a:r>
            <a:endParaRPr lang="pt-BR" sz="1600" b="1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-22" algn="r"/>
            <a:r>
              <a:rPr lang="pt-BR" sz="1600" cap="small" dirty="0" smtClean="0">
                <a:solidFill>
                  <a:schemeClr val="bg1">
                    <a:lumMod val="50000"/>
                  </a:schemeClr>
                </a:solidFill>
              </a:rPr>
              <a:t>Telas</a:t>
            </a:r>
            <a:endParaRPr lang="pt-BR" sz="1600" b="1" cap="small" dirty="0" smtClean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2214527"/>
            <a:ext cx="5380856" cy="3131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CaixaDeTexto 11"/>
          <p:cNvSpPr txBox="1"/>
          <p:nvPr/>
        </p:nvSpPr>
        <p:spPr>
          <a:xfrm>
            <a:off x="1619672" y="5382879"/>
            <a:ext cx="59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/>
              <a:t>Figura 2 – Aplicativo Khan de acompanhamento do desempenho discente.</a:t>
            </a:r>
          </a:p>
          <a:p>
            <a:pPr algn="ctr"/>
            <a:r>
              <a:rPr lang="pt-BR" sz="1400" dirty="0" smtClean="0"/>
              <a:t>Fonte: Academia Khan [3]</a:t>
            </a:r>
            <a:endParaRPr lang="pt-BR" sz="1400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AF01-7A9F-4A10-B702-4406E5C35BF8}" type="slidenum">
              <a:rPr lang="pt-BR" smtClean="0">
                <a:solidFill>
                  <a:schemeClr val="bg1"/>
                </a:solidFill>
              </a:rPr>
              <a:t>11</a:t>
            </a:fld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10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257922"/>
            <a:ext cx="9144000" cy="1388411"/>
          </a:xfrm>
          <a:prstGeom prst="rect">
            <a:avLst/>
          </a:prstGeom>
          <a:solidFill>
            <a:srgbClr val="01614F"/>
          </a:solidFill>
          <a:ln>
            <a:solidFill>
              <a:srgbClr val="0161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257922"/>
            <a:ext cx="5314950" cy="1388411"/>
          </a:xfrm>
        </p:spPr>
        <p:txBody>
          <a:bodyPr>
            <a:normAutofit/>
          </a:bodyPr>
          <a:lstStyle/>
          <a:p>
            <a:r>
              <a:rPr lang="pt-BR" sz="3600" b="1" cap="smal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e-OD</a:t>
            </a:r>
            <a:r>
              <a:rPr lang="pt-BR" sz="3600" b="1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</a:t>
            </a:r>
            <a:r>
              <a:rPr lang="pt-BR" sz="3600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(</a:t>
            </a:r>
            <a:r>
              <a:rPr lang="pt-BR" sz="3600" b="1" cap="smal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Electronic</a:t>
            </a:r>
            <a:r>
              <a:rPr lang="pt-BR" sz="3600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</a:t>
            </a:r>
            <a:r>
              <a:rPr lang="pt-BR" sz="3600" b="1" cap="smal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Opinion</a:t>
            </a:r>
            <a:r>
              <a:rPr lang="pt-BR" sz="3600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</a:t>
            </a:r>
            <a:r>
              <a:rPr lang="pt-BR" sz="3600" b="1" cap="smal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Description</a:t>
            </a:r>
            <a:r>
              <a:rPr lang="pt-BR" sz="3600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)</a:t>
            </a: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237"/>
          <a:stretch/>
        </p:blipFill>
        <p:spPr>
          <a:xfrm>
            <a:off x="0" y="6598304"/>
            <a:ext cx="9144000" cy="259696"/>
          </a:xfrm>
          <a:prstGeom prst="rect">
            <a:avLst/>
          </a:prstGeom>
        </p:spPr>
      </p:pic>
      <p:sp>
        <p:nvSpPr>
          <p:cNvPr id="11" name="Retângulo 10"/>
          <p:cNvSpPr/>
          <p:nvPr/>
        </p:nvSpPr>
        <p:spPr>
          <a:xfrm>
            <a:off x="0" y="6474293"/>
            <a:ext cx="9144000" cy="124013"/>
          </a:xfrm>
          <a:prstGeom prst="rect">
            <a:avLst/>
          </a:prstGeom>
          <a:solidFill>
            <a:srgbClr val="01614F"/>
          </a:solidFill>
          <a:ln>
            <a:solidFill>
              <a:srgbClr val="0161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5943600" y="551330"/>
            <a:ext cx="3200400" cy="801596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solidFill>
              <a:schemeClr val="tx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22" algn="r"/>
            <a:r>
              <a:rPr lang="pt-BR" sz="1600" cap="small" dirty="0" smtClean="0">
                <a:solidFill>
                  <a:schemeClr val="bg1">
                    <a:lumMod val="50000"/>
                  </a:schemeClr>
                </a:solidFill>
              </a:rPr>
              <a:t>Discussão </a:t>
            </a:r>
            <a:r>
              <a:rPr lang="pt-BR" sz="1600" cap="small" dirty="0">
                <a:solidFill>
                  <a:schemeClr val="bg1">
                    <a:lumMod val="50000"/>
                  </a:schemeClr>
                </a:solidFill>
              </a:rPr>
              <a:t>dos </a:t>
            </a:r>
            <a:r>
              <a:rPr lang="pt-BR" sz="1600" cap="small" dirty="0" smtClean="0">
                <a:solidFill>
                  <a:schemeClr val="bg1">
                    <a:lumMod val="50000"/>
                  </a:schemeClr>
                </a:solidFill>
              </a:rPr>
              <a:t>Resultados</a:t>
            </a:r>
            <a:endParaRPr lang="pt-BR" sz="1600" cap="small" dirty="0">
              <a:solidFill>
                <a:schemeClr val="bg1">
                  <a:lumMod val="50000"/>
                </a:schemeClr>
              </a:solidFill>
            </a:endParaRPr>
          </a:p>
          <a:p>
            <a:pPr indent="-22" algn="r"/>
            <a:r>
              <a:rPr lang="pt-BR" sz="1600" b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Trabalhos </a:t>
            </a:r>
            <a:r>
              <a:rPr lang="pt-BR" sz="16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correlatos</a:t>
            </a:r>
            <a:endParaRPr lang="pt-BR" sz="1600" b="1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-22" algn="r"/>
            <a:r>
              <a:rPr lang="pt-BR" sz="1600" cap="small" dirty="0" smtClean="0">
                <a:solidFill>
                  <a:schemeClr val="bg1">
                    <a:lumMod val="50000"/>
                  </a:schemeClr>
                </a:solidFill>
              </a:rPr>
              <a:t>Telas</a:t>
            </a:r>
            <a:endParaRPr lang="pt-BR" sz="1600" b="1" cap="small" dirty="0" smtClean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2250531"/>
            <a:ext cx="5976664" cy="306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tângulo 13"/>
          <p:cNvSpPr/>
          <p:nvPr/>
        </p:nvSpPr>
        <p:spPr>
          <a:xfrm>
            <a:off x="1835696" y="5346875"/>
            <a:ext cx="59046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400" dirty="0" smtClean="0"/>
              <a:t>Figura 3 – Atividades e tempo utilizado pelo discente nas disciplinas do curso.</a:t>
            </a:r>
          </a:p>
          <a:p>
            <a:pPr algn="ctr"/>
            <a:r>
              <a:rPr lang="pt-BR" sz="1400" dirty="0" smtClean="0"/>
              <a:t>Fonte: Academia Khan [3].</a:t>
            </a:r>
            <a:endParaRPr lang="pt-BR" sz="14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AF01-7A9F-4A10-B702-4406E5C35BF8}" type="slidenum">
              <a:rPr lang="pt-BR" smtClean="0">
                <a:solidFill>
                  <a:schemeClr val="bg1"/>
                </a:solidFill>
              </a:rPr>
              <a:t>12</a:t>
            </a:fld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30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257922"/>
            <a:ext cx="9144000" cy="1388411"/>
          </a:xfrm>
          <a:prstGeom prst="rect">
            <a:avLst/>
          </a:prstGeom>
          <a:solidFill>
            <a:srgbClr val="01614F"/>
          </a:solidFill>
          <a:ln>
            <a:solidFill>
              <a:srgbClr val="0161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257922"/>
            <a:ext cx="5314950" cy="1388411"/>
          </a:xfrm>
        </p:spPr>
        <p:txBody>
          <a:bodyPr>
            <a:normAutofit/>
          </a:bodyPr>
          <a:lstStyle/>
          <a:p>
            <a:r>
              <a:rPr lang="pt-BR" sz="3600" b="1" cap="smal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e-OD</a:t>
            </a:r>
            <a:r>
              <a:rPr lang="pt-BR" sz="3600" b="1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</a:t>
            </a:r>
            <a:r>
              <a:rPr lang="pt-BR" sz="3600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(</a:t>
            </a:r>
            <a:r>
              <a:rPr lang="pt-BR" sz="3600" b="1" cap="smal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Electronic</a:t>
            </a:r>
            <a:r>
              <a:rPr lang="pt-BR" sz="3600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</a:t>
            </a:r>
            <a:r>
              <a:rPr lang="pt-BR" sz="3600" b="1" cap="smal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Opinion</a:t>
            </a:r>
            <a:r>
              <a:rPr lang="pt-BR" sz="3600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</a:t>
            </a:r>
            <a:r>
              <a:rPr lang="pt-BR" sz="3600" b="1" cap="smal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Description</a:t>
            </a:r>
            <a:r>
              <a:rPr lang="pt-BR" sz="3600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)</a:t>
            </a: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237"/>
          <a:stretch/>
        </p:blipFill>
        <p:spPr>
          <a:xfrm>
            <a:off x="0" y="6598304"/>
            <a:ext cx="9144000" cy="259696"/>
          </a:xfrm>
          <a:prstGeom prst="rect">
            <a:avLst/>
          </a:prstGeom>
        </p:spPr>
      </p:pic>
      <p:sp>
        <p:nvSpPr>
          <p:cNvPr id="11" name="Retângulo 10"/>
          <p:cNvSpPr/>
          <p:nvPr/>
        </p:nvSpPr>
        <p:spPr>
          <a:xfrm>
            <a:off x="0" y="6474293"/>
            <a:ext cx="9144000" cy="124013"/>
          </a:xfrm>
          <a:prstGeom prst="rect">
            <a:avLst/>
          </a:prstGeom>
          <a:solidFill>
            <a:srgbClr val="01614F"/>
          </a:solidFill>
          <a:ln>
            <a:solidFill>
              <a:srgbClr val="0161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5943600" y="551330"/>
            <a:ext cx="3200400" cy="801596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solidFill>
              <a:schemeClr val="tx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22" algn="r"/>
            <a:r>
              <a:rPr lang="pt-BR" sz="1600" cap="small" dirty="0" smtClean="0">
                <a:solidFill>
                  <a:schemeClr val="bg1">
                    <a:lumMod val="50000"/>
                  </a:schemeClr>
                </a:solidFill>
              </a:rPr>
              <a:t>Trabalhos correlatos</a:t>
            </a:r>
            <a:endParaRPr lang="pt-BR" sz="1600" cap="small" dirty="0">
              <a:solidFill>
                <a:schemeClr val="bg1">
                  <a:lumMod val="50000"/>
                </a:schemeClr>
              </a:solidFill>
            </a:endParaRPr>
          </a:p>
          <a:p>
            <a:pPr indent="-22" algn="r"/>
            <a:r>
              <a:rPr lang="pt-BR" sz="16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Telas</a:t>
            </a:r>
          </a:p>
          <a:p>
            <a:pPr indent="-22" algn="r"/>
            <a:endParaRPr lang="pt-BR" sz="1600" b="1" cap="sm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1720923"/>
            <a:ext cx="5908501" cy="392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CaixaDeTexto 13"/>
          <p:cNvSpPr txBox="1"/>
          <p:nvPr/>
        </p:nvSpPr>
        <p:spPr>
          <a:xfrm>
            <a:off x="1043608" y="5753371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/>
              <a:t>Figura </a:t>
            </a:r>
            <a:r>
              <a:rPr lang="pt-BR" sz="1400" dirty="0"/>
              <a:t>4</a:t>
            </a:r>
            <a:r>
              <a:rPr lang="pt-BR" sz="1400" dirty="0" smtClean="0"/>
              <a:t> – Telas principais do sistema </a:t>
            </a:r>
            <a:r>
              <a:rPr lang="pt-BR" sz="1400" dirty="0" err="1" smtClean="0"/>
              <a:t>e-OD</a:t>
            </a:r>
            <a:r>
              <a:rPr lang="pt-BR" sz="1400" dirty="0" smtClean="0"/>
              <a:t>.</a:t>
            </a:r>
          </a:p>
          <a:p>
            <a:pPr algn="ctr"/>
            <a:r>
              <a:rPr lang="pt-BR" sz="1400" dirty="0" smtClean="0"/>
              <a:t>Fonte: dos autores.</a:t>
            </a:r>
            <a:endParaRPr lang="pt-BR" sz="14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AF01-7A9F-4A10-B702-4406E5C35BF8}" type="slidenum">
              <a:rPr lang="pt-BR" smtClean="0">
                <a:solidFill>
                  <a:schemeClr val="bg1"/>
                </a:solidFill>
              </a:rPr>
              <a:t>13</a:t>
            </a:fld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80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257922"/>
            <a:ext cx="9144000" cy="1388411"/>
          </a:xfrm>
          <a:prstGeom prst="rect">
            <a:avLst/>
          </a:prstGeom>
          <a:solidFill>
            <a:srgbClr val="01614F"/>
          </a:solidFill>
          <a:ln>
            <a:solidFill>
              <a:srgbClr val="0161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Referências</a:t>
            </a:r>
            <a:endParaRPr lang="pt-BR" b="1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" dirty="0"/>
              <a:t>Baladrón-Pazos, A. J., &amp; </a:t>
            </a:r>
            <a:r>
              <a:rPr lang="es-ES" dirty="0" err="1"/>
              <a:t>Correyero</a:t>
            </a:r>
            <a:r>
              <a:rPr lang="es-ES" dirty="0"/>
              <a:t>-Ruiz, B. (2012). Futuro de las revistas científicas de comunicación en España. El profesional de la información, 21(1), 34-42</a:t>
            </a:r>
            <a:r>
              <a:rPr lang="es-ES" dirty="0" smtClean="0"/>
              <a:t>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Bezerra, E. (2007). Princípios de Análise e Projeto de Sistemas com UML. </a:t>
            </a:r>
            <a:r>
              <a:rPr lang="pt-BR" dirty="0" err="1" smtClean="0"/>
              <a:t>Elsevier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CASTELLS, Manuel. Internet e sociedade em rede. In: MORAES, D. (Org.). Por uma </a:t>
            </a:r>
            <a:r>
              <a:rPr lang="pt-BR" dirty="0" smtClean="0"/>
              <a:t>outra comunicação: mídia, mundialização cultural e poder. Rio de Janeiro: Record, 2005. p.256 – 279. </a:t>
            </a:r>
            <a:endParaRPr lang="es-ES" dirty="0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237"/>
          <a:stretch/>
        </p:blipFill>
        <p:spPr>
          <a:xfrm>
            <a:off x="0" y="6598304"/>
            <a:ext cx="9144000" cy="259696"/>
          </a:xfrm>
          <a:prstGeom prst="rect">
            <a:avLst/>
          </a:prstGeom>
        </p:spPr>
      </p:pic>
      <p:sp>
        <p:nvSpPr>
          <p:cNvPr id="11" name="Retângulo 10"/>
          <p:cNvSpPr/>
          <p:nvPr/>
        </p:nvSpPr>
        <p:spPr>
          <a:xfrm>
            <a:off x="0" y="6474293"/>
            <a:ext cx="9144000" cy="124013"/>
          </a:xfrm>
          <a:prstGeom prst="rect">
            <a:avLst/>
          </a:prstGeom>
          <a:solidFill>
            <a:srgbClr val="01614F"/>
          </a:solidFill>
          <a:ln>
            <a:solidFill>
              <a:srgbClr val="0161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AF01-7A9F-4A10-B702-4406E5C35BF8}" type="slidenum">
              <a:rPr lang="pt-BR" smtClean="0">
                <a:solidFill>
                  <a:schemeClr val="bg1"/>
                </a:solidFill>
              </a:rPr>
              <a:t>14</a:t>
            </a:fld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48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b="-371"/>
          <a:stretch/>
        </p:blipFill>
        <p:spPr>
          <a:xfrm>
            <a:off x="0" y="2734376"/>
            <a:ext cx="9144000" cy="1389248"/>
          </a:xfrm>
          <a:prstGeom prst="rect">
            <a:avLst/>
          </a:prstGeom>
        </p:spPr>
      </p:pic>
      <p:sp>
        <p:nvSpPr>
          <p:cNvPr id="11" name="Retângulo 10"/>
          <p:cNvSpPr/>
          <p:nvPr/>
        </p:nvSpPr>
        <p:spPr>
          <a:xfrm>
            <a:off x="0" y="6474293"/>
            <a:ext cx="9144000" cy="124013"/>
          </a:xfrm>
          <a:prstGeom prst="rect">
            <a:avLst/>
          </a:prstGeom>
          <a:solidFill>
            <a:srgbClr val="01614F"/>
          </a:solidFill>
          <a:ln>
            <a:solidFill>
              <a:srgbClr val="0161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1546412" y="2734795"/>
            <a:ext cx="6051176" cy="1388411"/>
          </a:xfrm>
          <a:prstGeom prst="rect">
            <a:avLst/>
          </a:prstGeom>
          <a:solidFill>
            <a:srgbClr val="01614F"/>
          </a:solidFill>
          <a:ln>
            <a:solidFill>
              <a:srgbClr val="0161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Obrigado!</a:t>
            </a:r>
            <a:endParaRPr lang="pt-BR" sz="4400" b="1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05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257922"/>
            <a:ext cx="9144000" cy="1388411"/>
          </a:xfrm>
          <a:prstGeom prst="rect">
            <a:avLst/>
          </a:prstGeom>
          <a:solidFill>
            <a:srgbClr val="01614F"/>
          </a:solidFill>
          <a:ln>
            <a:solidFill>
              <a:srgbClr val="0161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1" y="257919"/>
            <a:ext cx="7886700" cy="1388412"/>
          </a:xfrm>
        </p:spPr>
        <p:txBody>
          <a:bodyPr/>
          <a:lstStyle/>
          <a:p>
            <a:r>
              <a:rPr lang="pt-BR" b="1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Roteiro</a:t>
            </a:r>
            <a:endParaRPr lang="pt-BR" b="1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b="1" dirty="0"/>
              <a:t>Problemática:</a:t>
            </a:r>
          </a:p>
          <a:p>
            <a:pPr marL="457178" lvl="1" indent="0">
              <a:buNone/>
            </a:pPr>
            <a:r>
              <a:rPr lang="pt-BR" dirty="0"/>
              <a:t>Mensurar desempenho;</a:t>
            </a:r>
          </a:p>
          <a:p>
            <a:pPr marL="457178" lvl="1" indent="0">
              <a:buNone/>
            </a:pPr>
            <a:r>
              <a:rPr lang="pt-BR" dirty="0"/>
              <a:t>Solução.</a:t>
            </a:r>
          </a:p>
          <a:p>
            <a:pPr marL="0" indent="0">
              <a:buNone/>
            </a:pPr>
            <a:r>
              <a:rPr lang="pt-BR" b="1" dirty="0"/>
              <a:t>Pareceres Descritivos:</a:t>
            </a:r>
          </a:p>
          <a:p>
            <a:pPr marL="457178" lvl="1" indent="0">
              <a:buNone/>
            </a:pPr>
            <a:r>
              <a:rPr lang="pt-BR" dirty="0"/>
              <a:t>O que é;</a:t>
            </a:r>
          </a:p>
          <a:p>
            <a:pPr marL="457178" lvl="1" indent="0">
              <a:buNone/>
            </a:pPr>
            <a:r>
              <a:rPr lang="pt-BR" dirty="0"/>
              <a:t>Tecnologia empregada;</a:t>
            </a:r>
          </a:p>
          <a:p>
            <a:pPr marL="457178" lvl="1" indent="0">
              <a:buNone/>
            </a:pPr>
            <a:r>
              <a:rPr lang="pt-BR" dirty="0"/>
              <a:t>Levantamento e Análise de </a:t>
            </a:r>
            <a:r>
              <a:rPr lang="pt-BR" dirty="0" smtClean="0"/>
              <a:t>Requisitos.</a:t>
            </a:r>
            <a:endParaRPr lang="pt-BR" dirty="0"/>
          </a:p>
          <a:p>
            <a:pPr marL="0" indent="0">
              <a:buNone/>
            </a:pPr>
            <a:r>
              <a:rPr lang="pt-BR" b="1" dirty="0" err="1"/>
              <a:t>e</a:t>
            </a:r>
            <a:r>
              <a:rPr lang="pt-BR" b="1" dirty="0" err="1" smtClean="0"/>
              <a:t>-OD</a:t>
            </a:r>
            <a:r>
              <a:rPr lang="pt-BR" b="1" dirty="0" smtClean="0"/>
              <a:t> </a:t>
            </a:r>
            <a:r>
              <a:rPr lang="pt-BR" b="1" dirty="0"/>
              <a:t>(</a:t>
            </a:r>
            <a:r>
              <a:rPr lang="pt-BR" b="1" dirty="0" err="1"/>
              <a:t>Electronic</a:t>
            </a:r>
            <a:r>
              <a:rPr lang="pt-BR" b="1" dirty="0"/>
              <a:t> </a:t>
            </a:r>
            <a:r>
              <a:rPr lang="pt-BR" b="1" dirty="0" err="1"/>
              <a:t>Opinion</a:t>
            </a:r>
            <a:r>
              <a:rPr lang="pt-BR" b="1" dirty="0"/>
              <a:t> </a:t>
            </a:r>
            <a:r>
              <a:rPr lang="pt-BR" b="1" dirty="0" err="1"/>
              <a:t>Description</a:t>
            </a:r>
            <a:r>
              <a:rPr lang="pt-BR" b="1" dirty="0"/>
              <a:t>):</a:t>
            </a:r>
          </a:p>
          <a:p>
            <a:pPr marL="457178" lvl="1" indent="0">
              <a:buNone/>
            </a:pPr>
            <a:r>
              <a:rPr lang="pt-BR" dirty="0"/>
              <a:t>Propósito;</a:t>
            </a:r>
          </a:p>
          <a:p>
            <a:pPr marL="457178" lvl="1" indent="0">
              <a:buNone/>
            </a:pPr>
            <a:r>
              <a:rPr lang="pt-BR" dirty="0"/>
              <a:t>Discussão dos Resultados;</a:t>
            </a:r>
          </a:p>
          <a:p>
            <a:pPr marL="457178" lvl="1" indent="0">
              <a:buNone/>
            </a:pPr>
            <a:r>
              <a:rPr lang="pt-BR" dirty="0"/>
              <a:t>Trabalhos correlatos;</a:t>
            </a:r>
          </a:p>
          <a:p>
            <a:pPr marL="457178" lvl="1" indent="0">
              <a:buNone/>
            </a:pPr>
            <a:r>
              <a:rPr lang="pt-BR" dirty="0" smtClean="0"/>
              <a:t>Telas.</a:t>
            </a:r>
            <a:endParaRPr lang="pt-BR" dirty="0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237"/>
          <a:stretch/>
        </p:blipFill>
        <p:spPr>
          <a:xfrm>
            <a:off x="0" y="6598304"/>
            <a:ext cx="9144000" cy="259696"/>
          </a:xfrm>
          <a:prstGeom prst="rect">
            <a:avLst/>
          </a:prstGeom>
        </p:spPr>
      </p:pic>
      <p:sp>
        <p:nvSpPr>
          <p:cNvPr id="11" name="Retângulo 10"/>
          <p:cNvSpPr/>
          <p:nvPr/>
        </p:nvSpPr>
        <p:spPr>
          <a:xfrm>
            <a:off x="0" y="6474293"/>
            <a:ext cx="9144000" cy="124013"/>
          </a:xfrm>
          <a:prstGeom prst="rect">
            <a:avLst/>
          </a:prstGeom>
          <a:solidFill>
            <a:srgbClr val="01614F"/>
          </a:solidFill>
          <a:ln>
            <a:solidFill>
              <a:srgbClr val="0161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AF01-7A9F-4A10-B702-4406E5C35BF8}" type="slidenum">
              <a:rPr lang="pt-BR" smtClean="0">
                <a:solidFill>
                  <a:schemeClr val="bg1"/>
                </a:solidFill>
              </a:rPr>
              <a:t>2</a:t>
            </a:fld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99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257922"/>
            <a:ext cx="9144000" cy="1388411"/>
          </a:xfrm>
          <a:prstGeom prst="rect">
            <a:avLst/>
          </a:prstGeom>
          <a:solidFill>
            <a:srgbClr val="01614F"/>
          </a:solidFill>
          <a:ln>
            <a:solidFill>
              <a:srgbClr val="0161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1" y="257919"/>
            <a:ext cx="7886700" cy="1388412"/>
          </a:xfrm>
        </p:spPr>
        <p:txBody>
          <a:bodyPr/>
          <a:lstStyle/>
          <a:p>
            <a:r>
              <a:rPr lang="pt-BR" b="1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Problemática</a:t>
            </a:r>
            <a:endParaRPr lang="pt-BR" b="1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t-BR" sz="3600" dirty="0"/>
          </a:p>
          <a:p>
            <a:pPr marL="0" indent="0">
              <a:buNone/>
            </a:pPr>
            <a:r>
              <a:rPr lang="pt-BR" dirty="0"/>
              <a:t>Mensurar de maneira quantitativa o desempenho individual de cada aluno;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Meros instrumentos burocráticos;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Tempo e inconsistência;</a:t>
            </a: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237"/>
          <a:stretch/>
        </p:blipFill>
        <p:spPr>
          <a:xfrm>
            <a:off x="0" y="6598304"/>
            <a:ext cx="9144000" cy="259696"/>
          </a:xfrm>
          <a:prstGeom prst="rect">
            <a:avLst/>
          </a:prstGeom>
        </p:spPr>
      </p:pic>
      <p:sp>
        <p:nvSpPr>
          <p:cNvPr id="11" name="Retângulo 10"/>
          <p:cNvSpPr/>
          <p:nvPr/>
        </p:nvSpPr>
        <p:spPr>
          <a:xfrm>
            <a:off x="0" y="6474293"/>
            <a:ext cx="9144000" cy="124013"/>
          </a:xfrm>
          <a:prstGeom prst="rect">
            <a:avLst/>
          </a:prstGeom>
          <a:solidFill>
            <a:srgbClr val="01614F"/>
          </a:solidFill>
          <a:ln>
            <a:solidFill>
              <a:srgbClr val="0161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5943600" y="551330"/>
            <a:ext cx="3200400" cy="801596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solidFill>
              <a:schemeClr val="tx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 sz="1600" b="1" cap="sm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pt-BR" sz="16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Mensurar desempenho</a:t>
            </a:r>
          </a:p>
          <a:p>
            <a:pPr algn="r"/>
            <a:r>
              <a:rPr lang="pt-BR" sz="1600" cap="small" dirty="0" smtClean="0">
                <a:solidFill>
                  <a:schemeClr val="bg1">
                    <a:lumMod val="50000"/>
                  </a:schemeClr>
                </a:solidFill>
              </a:rPr>
              <a:t>Solução</a:t>
            </a:r>
            <a:endParaRPr lang="pt-BR" sz="1600" cap="small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AF01-7A9F-4A10-B702-4406E5C35BF8}" type="slidenum">
              <a:rPr lang="pt-BR" smtClean="0">
                <a:solidFill>
                  <a:schemeClr val="bg1"/>
                </a:solidFill>
              </a:rPr>
              <a:t>3</a:t>
            </a:fld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48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257922"/>
            <a:ext cx="9144000" cy="1388411"/>
          </a:xfrm>
          <a:prstGeom prst="rect">
            <a:avLst/>
          </a:prstGeom>
          <a:solidFill>
            <a:srgbClr val="01614F"/>
          </a:solidFill>
          <a:ln>
            <a:solidFill>
              <a:srgbClr val="0161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1" y="257919"/>
            <a:ext cx="7886700" cy="1388412"/>
          </a:xfrm>
        </p:spPr>
        <p:txBody>
          <a:bodyPr/>
          <a:lstStyle/>
          <a:p>
            <a:r>
              <a:rPr lang="pt-BR" b="1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Problemática</a:t>
            </a:r>
            <a:endParaRPr lang="pt-BR" b="1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t-BR" dirty="0" smtClean="0">
              <a:latin typeface="Constantia" panose="02030602050306030303" pitchFamily="18" charset="0"/>
            </a:endParaRPr>
          </a:p>
          <a:p>
            <a:pPr marL="0" indent="0">
              <a:buNone/>
            </a:pPr>
            <a:endParaRPr lang="pt-BR" dirty="0">
              <a:latin typeface="Constantia" panose="02030602050306030303" pitchFamily="18" charset="0"/>
            </a:endParaRPr>
          </a:p>
          <a:p>
            <a:pPr marL="0" indent="0">
              <a:buNone/>
            </a:pPr>
            <a:endParaRPr lang="pt-BR" dirty="0" smtClean="0">
              <a:latin typeface="Constantia" panose="02030602050306030303" pitchFamily="18" charset="0"/>
            </a:endParaRPr>
          </a:p>
          <a:p>
            <a:pPr marL="0" indent="0">
              <a:buNone/>
            </a:pPr>
            <a:r>
              <a:rPr lang="pt-BR" dirty="0" smtClean="0">
                <a:latin typeface="Constantia" panose="02030602050306030303" pitchFamily="18" charset="0"/>
              </a:rPr>
              <a:t>Construção </a:t>
            </a:r>
            <a:r>
              <a:rPr lang="pt-BR" dirty="0">
                <a:latin typeface="Constantia" panose="02030602050306030303" pitchFamily="18" charset="0"/>
              </a:rPr>
              <a:t>de um </a:t>
            </a:r>
            <a:r>
              <a:rPr lang="pt-BR" dirty="0"/>
              <a:t>Sistema Eletrônico de Parecer Descritivo</a:t>
            </a: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237"/>
          <a:stretch/>
        </p:blipFill>
        <p:spPr>
          <a:xfrm>
            <a:off x="0" y="6598304"/>
            <a:ext cx="9144000" cy="259696"/>
          </a:xfrm>
          <a:prstGeom prst="rect">
            <a:avLst/>
          </a:prstGeom>
        </p:spPr>
      </p:pic>
      <p:sp>
        <p:nvSpPr>
          <p:cNvPr id="11" name="Retângulo 10"/>
          <p:cNvSpPr/>
          <p:nvPr/>
        </p:nvSpPr>
        <p:spPr>
          <a:xfrm>
            <a:off x="0" y="6474293"/>
            <a:ext cx="9144000" cy="124013"/>
          </a:xfrm>
          <a:prstGeom prst="rect">
            <a:avLst/>
          </a:prstGeom>
          <a:solidFill>
            <a:srgbClr val="01614F"/>
          </a:solidFill>
          <a:ln>
            <a:solidFill>
              <a:srgbClr val="0161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5943600" y="551330"/>
            <a:ext cx="3200400" cy="801596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solidFill>
              <a:schemeClr val="tx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sz="1600" cap="small" dirty="0" smtClean="0">
                <a:solidFill>
                  <a:schemeClr val="bg1">
                    <a:lumMod val="50000"/>
                  </a:schemeClr>
                </a:solidFill>
              </a:rPr>
              <a:t>Mensurar desempenho</a:t>
            </a:r>
          </a:p>
          <a:p>
            <a:pPr algn="r"/>
            <a:r>
              <a:rPr lang="pt-BR" sz="16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Solução</a:t>
            </a:r>
          </a:p>
          <a:p>
            <a:pPr algn="r"/>
            <a:endParaRPr lang="pt-BR" sz="1600" b="1" cap="sm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AF01-7A9F-4A10-B702-4406E5C35BF8}" type="slidenum">
              <a:rPr lang="pt-BR" smtClean="0">
                <a:solidFill>
                  <a:schemeClr val="bg1"/>
                </a:solidFill>
              </a:rPr>
              <a:t>4</a:t>
            </a:fld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67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257922"/>
            <a:ext cx="9144000" cy="1388411"/>
          </a:xfrm>
          <a:prstGeom prst="rect">
            <a:avLst/>
          </a:prstGeom>
          <a:solidFill>
            <a:srgbClr val="01614F"/>
          </a:solidFill>
          <a:ln>
            <a:solidFill>
              <a:srgbClr val="0161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1" y="257919"/>
            <a:ext cx="5301501" cy="1388412"/>
          </a:xfrm>
        </p:spPr>
        <p:txBody>
          <a:bodyPr>
            <a:normAutofit/>
          </a:bodyPr>
          <a:lstStyle/>
          <a:p>
            <a:r>
              <a:rPr lang="pt-BR" sz="3600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Pareceres Descritivos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A </a:t>
            </a:r>
            <a:r>
              <a:rPr lang="pt-BR" dirty="0"/>
              <a:t>prática docente eficaz exige a realização prévia de diagnóstico do estágio cognitivo.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Intervenções pedagógicas</a:t>
            </a: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237"/>
          <a:stretch/>
        </p:blipFill>
        <p:spPr>
          <a:xfrm>
            <a:off x="0" y="6598304"/>
            <a:ext cx="9144000" cy="259696"/>
          </a:xfrm>
          <a:prstGeom prst="rect">
            <a:avLst/>
          </a:prstGeom>
        </p:spPr>
      </p:pic>
      <p:sp>
        <p:nvSpPr>
          <p:cNvPr id="11" name="Retângulo 10"/>
          <p:cNvSpPr/>
          <p:nvPr/>
        </p:nvSpPr>
        <p:spPr>
          <a:xfrm>
            <a:off x="0" y="6474293"/>
            <a:ext cx="9144000" cy="124013"/>
          </a:xfrm>
          <a:prstGeom prst="rect">
            <a:avLst/>
          </a:prstGeom>
          <a:solidFill>
            <a:srgbClr val="01614F"/>
          </a:solidFill>
          <a:ln>
            <a:solidFill>
              <a:srgbClr val="0161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5943600" y="551330"/>
            <a:ext cx="3200400" cy="801596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solidFill>
              <a:schemeClr val="tx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r">
              <a:buNone/>
            </a:pPr>
            <a:endParaRPr lang="pt-BR" sz="1600" cap="small" dirty="0" smtClean="0"/>
          </a:p>
          <a:p>
            <a:pPr marL="0" lvl="1" algn="r">
              <a:buNone/>
            </a:pPr>
            <a:r>
              <a:rPr lang="pt-BR" sz="16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</a:t>
            </a:r>
            <a:r>
              <a:rPr lang="pt-BR" sz="1600" b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</a:t>
            </a:r>
            <a:r>
              <a:rPr lang="pt-BR" sz="16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</a:t>
            </a:r>
          </a:p>
          <a:p>
            <a:pPr marL="0" lvl="1" algn="r">
              <a:buNone/>
            </a:pPr>
            <a:r>
              <a:rPr lang="pt-BR" sz="1600" cap="small" dirty="0" smtClean="0">
                <a:solidFill>
                  <a:schemeClr val="bg1">
                    <a:lumMod val="50000"/>
                  </a:schemeClr>
                </a:solidFill>
              </a:rPr>
              <a:t>Tecnologia empregada</a:t>
            </a:r>
            <a:endParaRPr lang="pt-BR" sz="1600" cap="small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AF01-7A9F-4A10-B702-4406E5C35BF8}" type="slidenum">
              <a:rPr lang="pt-BR" smtClean="0">
                <a:solidFill>
                  <a:schemeClr val="bg1"/>
                </a:solidFill>
              </a:rPr>
              <a:t>5</a:t>
            </a:fld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18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257922"/>
            <a:ext cx="9144000" cy="1388411"/>
          </a:xfrm>
          <a:prstGeom prst="rect">
            <a:avLst/>
          </a:prstGeom>
          <a:solidFill>
            <a:srgbClr val="01614F"/>
          </a:solidFill>
          <a:ln>
            <a:solidFill>
              <a:srgbClr val="0161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257922"/>
            <a:ext cx="7886700" cy="1388411"/>
          </a:xfrm>
        </p:spPr>
        <p:txBody>
          <a:bodyPr>
            <a:normAutofit/>
          </a:bodyPr>
          <a:lstStyle/>
          <a:p>
            <a:r>
              <a:rPr lang="pt-BR" sz="3600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Pareceres Descritivos</a:t>
            </a: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237"/>
          <a:stretch/>
        </p:blipFill>
        <p:spPr>
          <a:xfrm>
            <a:off x="0" y="6598304"/>
            <a:ext cx="9144000" cy="259696"/>
          </a:xfrm>
          <a:prstGeom prst="rect">
            <a:avLst/>
          </a:prstGeom>
        </p:spPr>
      </p:pic>
      <p:sp>
        <p:nvSpPr>
          <p:cNvPr id="11" name="Retângulo 10"/>
          <p:cNvSpPr/>
          <p:nvPr/>
        </p:nvSpPr>
        <p:spPr>
          <a:xfrm>
            <a:off x="0" y="6474293"/>
            <a:ext cx="9144000" cy="124013"/>
          </a:xfrm>
          <a:prstGeom prst="rect">
            <a:avLst/>
          </a:prstGeom>
          <a:solidFill>
            <a:srgbClr val="01614F"/>
          </a:solidFill>
          <a:ln>
            <a:solidFill>
              <a:srgbClr val="0161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5943600" y="551330"/>
            <a:ext cx="3200400" cy="801596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solidFill>
              <a:schemeClr val="tx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r">
              <a:buNone/>
            </a:pPr>
            <a:r>
              <a:rPr lang="pt-BR" sz="1600" cap="small" dirty="0">
                <a:solidFill>
                  <a:schemeClr val="bg1">
                    <a:lumMod val="50000"/>
                  </a:schemeClr>
                </a:solidFill>
              </a:rPr>
              <a:t>O que </a:t>
            </a:r>
            <a:r>
              <a:rPr lang="pt-BR" sz="1600" cap="small" dirty="0" smtClean="0">
                <a:solidFill>
                  <a:schemeClr val="bg1">
                    <a:lumMod val="50000"/>
                  </a:schemeClr>
                </a:solidFill>
              </a:rPr>
              <a:t>é</a:t>
            </a:r>
          </a:p>
          <a:p>
            <a:pPr marL="0" lvl="1" algn="r">
              <a:buNone/>
            </a:pPr>
            <a:r>
              <a:rPr lang="pt-BR" sz="16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Tecnologia empregada</a:t>
            </a:r>
            <a:endParaRPr lang="pt-BR" sz="1600" b="1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1" algn="r">
              <a:buNone/>
            </a:pPr>
            <a:r>
              <a:rPr lang="pt-BR" sz="1600" cap="small" dirty="0">
                <a:solidFill>
                  <a:schemeClr val="bg1">
                    <a:lumMod val="50000"/>
                  </a:schemeClr>
                </a:solidFill>
              </a:rPr>
              <a:t>Levantamento e Análise de Requisitos</a:t>
            </a:r>
            <a:endParaRPr lang="pt-BR" sz="1600" b="1" cap="small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2" descr="C:\Users\Notebook\Desktop\fabrica de aplicativo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9112" y="2560125"/>
            <a:ext cx="8105775" cy="30003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AF01-7A9F-4A10-B702-4406E5C35BF8}" type="slidenum">
              <a:rPr lang="pt-BR" smtClean="0">
                <a:solidFill>
                  <a:schemeClr val="bg1"/>
                </a:solidFill>
              </a:rPr>
              <a:t>6</a:t>
            </a:fld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67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257922"/>
            <a:ext cx="9144000" cy="1388411"/>
          </a:xfrm>
          <a:prstGeom prst="rect">
            <a:avLst/>
          </a:prstGeom>
          <a:solidFill>
            <a:srgbClr val="01614F"/>
          </a:solidFill>
          <a:ln>
            <a:solidFill>
              <a:srgbClr val="0161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257922"/>
            <a:ext cx="7886700" cy="1388411"/>
          </a:xfrm>
        </p:spPr>
        <p:txBody>
          <a:bodyPr>
            <a:normAutofit/>
          </a:bodyPr>
          <a:lstStyle/>
          <a:p>
            <a:r>
              <a:rPr lang="pt-BR" sz="3600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Pareceres Descritivos</a:t>
            </a: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237"/>
          <a:stretch/>
        </p:blipFill>
        <p:spPr>
          <a:xfrm>
            <a:off x="0" y="6598304"/>
            <a:ext cx="9144000" cy="259696"/>
          </a:xfrm>
          <a:prstGeom prst="rect">
            <a:avLst/>
          </a:prstGeom>
        </p:spPr>
      </p:pic>
      <p:sp>
        <p:nvSpPr>
          <p:cNvPr id="11" name="Retângulo 10"/>
          <p:cNvSpPr/>
          <p:nvPr/>
        </p:nvSpPr>
        <p:spPr>
          <a:xfrm>
            <a:off x="0" y="6474293"/>
            <a:ext cx="9144000" cy="124013"/>
          </a:xfrm>
          <a:prstGeom prst="rect">
            <a:avLst/>
          </a:prstGeom>
          <a:solidFill>
            <a:srgbClr val="01614F"/>
          </a:solidFill>
          <a:ln>
            <a:solidFill>
              <a:srgbClr val="0161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5943600" y="551330"/>
            <a:ext cx="3200400" cy="801596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solidFill>
              <a:schemeClr val="tx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r">
              <a:buNone/>
            </a:pPr>
            <a:r>
              <a:rPr lang="pt-BR" sz="1600" cap="small" dirty="0" smtClean="0">
                <a:solidFill>
                  <a:schemeClr val="bg1">
                    <a:lumMod val="50000"/>
                  </a:schemeClr>
                </a:solidFill>
              </a:rPr>
              <a:t>Tecnologia empregada</a:t>
            </a:r>
            <a:endParaRPr lang="pt-BR" sz="1600" cap="small" dirty="0">
              <a:solidFill>
                <a:schemeClr val="bg1">
                  <a:lumMod val="50000"/>
                </a:schemeClr>
              </a:solidFill>
            </a:endParaRPr>
          </a:p>
          <a:p>
            <a:pPr marL="0" lvl="1" algn="r">
              <a:buNone/>
            </a:pPr>
            <a:r>
              <a:rPr lang="pt-BR" sz="1600" b="1" cap="small" dirty="0"/>
              <a:t>Levantamento e Análise de </a:t>
            </a:r>
            <a:r>
              <a:rPr lang="pt-BR" sz="1600" b="1" cap="small" dirty="0" smtClean="0"/>
              <a:t>Requisitos</a:t>
            </a:r>
          </a:p>
          <a:p>
            <a:pPr marL="0" lvl="1" algn="r">
              <a:buNone/>
            </a:pPr>
            <a:endParaRPr lang="pt-BR" sz="1600" b="1" cap="small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2138082" y="5733256"/>
            <a:ext cx="48678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/>
              <a:t>Figura 1 – Diagrama de Caso de Uso para as tarefas do docente.</a:t>
            </a:r>
          </a:p>
          <a:p>
            <a:pPr algn="ctr"/>
            <a:r>
              <a:rPr lang="pt-BR" sz="1400" dirty="0" smtClean="0"/>
              <a:t>Fonte: dos autores.</a:t>
            </a:r>
            <a:endParaRPr lang="pt-BR" sz="1400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3"/>
          <a:srcRect l="1397" t="2040" r="1231" b="5807"/>
          <a:stretch/>
        </p:blipFill>
        <p:spPr>
          <a:xfrm>
            <a:off x="1371600" y="1728228"/>
            <a:ext cx="6400800" cy="3961372"/>
          </a:xfrm>
          <a:prstGeom prst="rect">
            <a:avLst/>
          </a:prstGeom>
        </p:spPr>
      </p:pic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AF01-7A9F-4A10-B702-4406E5C35BF8}" type="slidenum">
              <a:rPr lang="pt-BR" smtClean="0">
                <a:solidFill>
                  <a:schemeClr val="bg1"/>
                </a:solidFill>
              </a:rPr>
              <a:t>7</a:t>
            </a:fld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57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257922"/>
            <a:ext cx="9144000" cy="1388411"/>
          </a:xfrm>
          <a:prstGeom prst="rect">
            <a:avLst/>
          </a:prstGeom>
          <a:solidFill>
            <a:srgbClr val="01614F"/>
          </a:solidFill>
          <a:ln>
            <a:solidFill>
              <a:srgbClr val="0161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257922"/>
            <a:ext cx="5314950" cy="1388411"/>
          </a:xfrm>
        </p:spPr>
        <p:txBody>
          <a:bodyPr>
            <a:normAutofit/>
          </a:bodyPr>
          <a:lstStyle/>
          <a:p>
            <a:r>
              <a:rPr lang="pt-BR" sz="3600" b="1" cap="smal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e-OD</a:t>
            </a:r>
            <a:r>
              <a:rPr lang="pt-BR" sz="3600" b="1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</a:t>
            </a:r>
            <a:r>
              <a:rPr lang="pt-BR" sz="3600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(</a:t>
            </a:r>
            <a:r>
              <a:rPr lang="pt-BR" sz="3600" b="1" cap="smal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Electronic</a:t>
            </a:r>
            <a:r>
              <a:rPr lang="pt-BR" sz="3600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</a:t>
            </a:r>
            <a:r>
              <a:rPr lang="pt-BR" sz="3600" b="1" cap="smal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Opinion</a:t>
            </a:r>
            <a:r>
              <a:rPr lang="pt-BR" sz="3600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</a:t>
            </a:r>
            <a:r>
              <a:rPr lang="pt-BR" sz="3600" b="1" cap="smal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Description</a:t>
            </a:r>
            <a:r>
              <a:rPr lang="pt-BR" sz="3600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)</a:t>
            </a: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237"/>
          <a:stretch/>
        </p:blipFill>
        <p:spPr>
          <a:xfrm>
            <a:off x="0" y="6598304"/>
            <a:ext cx="9144000" cy="259696"/>
          </a:xfrm>
          <a:prstGeom prst="rect">
            <a:avLst/>
          </a:prstGeom>
        </p:spPr>
      </p:pic>
      <p:sp>
        <p:nvSpPr>
          <p:cNvPr id="11" name="Retângulo 10"/>
          <p:cNvSpPr/>
          <p:nvPr/>
        </p:nvSpPr>
        <p:spPr>
          <a:xfrm>
            <a:off x="0" y="6474293"/>
            <a:ext cx="9144000" cy="124013"/>
          </a:xfrm>
          <a:prstGeom prst="rect">
            <a:avLst/>
          </a:prstGeom>
          <a:solidFill>
            <a:srgbClr val="01614F"/>
          </a:solidFill>
          <a:ln>
            <a:solidFill>
              <a:srgbClr val="0161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5943600" y="551330"/>
            <a:ext cx="3200400" cy="801596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solidFill>
              <a:schemeClr val="tx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22" algn="r"/>
            <a:endParaRPr lang="pt-BR" sz="1600" cap="small" dirty="0" smtClean="0"/>
          </a:p>
          <a:p>
            <a:pPr indent="-22" algn="r"/>
            <a:r>
              <a:rPr lang="pt-BR" sz="16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Propósito</a:t>
            </a:r>
            <a:endParaRPr lang="pt-BR" sz="1600" b="1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-22" algn="r"/>
            <a:r>
              <a:rPr lang="pt-BR" sz="1600" cap="small" dirty="0">
                <a:solidFill>
                  <a:schemeClr val="bg1">
                    <a:lumMod val="50000"/>
                  </a:schemeClr>
                </a:solidFill>
              </a:rPr>
              <a:t>Discussão dos </a:t>
            </a:r>
            <a:r>
              <a:rPr lang="pt-BR" sz="1600" cap="small" dirty="0" smtClean="0">
                <a:solidFill>
                  <a:schemeClr val="bg1">
                    <a:lumMod val="50000"/>
                  </a:schemeClr>
                </a:solidFill>
              </a:rPr>
              <a:t>Resultados</a:t>
            </a:r>
            <a:endParaRPr lang="pt-BR" sz="1600" b="1" cap="small" dirty="0" smtClean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2" descr="C:\Users\Notebook\Desktop\desempenh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2952791"/>
            <a:ext cx="3909069" cy="2088232"/>
          </a:xfrm>
          <a:prstGeom prst="rect">
            <a:avLst/>
          </a:prstGeom>
          <a:noFill/>
        </p:spPr>
      </p:pic>
      <p:pic>
        <p:nvPicPr>
          <p:cNvPr id="12" name="Picture 3" descr="C:\Users\Notebook\Desktop\dispositiveis moveis.jpg"/>
          <p:cNvPicPr>
            <a:picLocks noChangeAspect="1" noChangeArrowheads="1"/>
          </p:cNvPicPr>
          <p:nvPr/>
        </p:nvPicPr>
        <p:blipFill>
          <a:blip r:embed="rId4" cstate="print"/>
          <a:srcRect r="56098"/>
          <a:stretch>
            <a:fillRect/>
          </a:stretch>
        </p:blipFill>
        <p:spPr bwMode="auto">
          <a:xfrm>
            <a:off x="6012160" y="2448735"/>
            <a:ext cx="1784393" cy="3168352"/>
          </a:xfrm>
          <a:prstGeom prst="rect">
            <a:avLst/>
          </a:prstGeom>
          <a:noFill/>
        </p:spPr>
      </p:pic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AF01-7A9F-4A10-B702-4406E5C35BF8}" type="slidenum">
              <a:rPr lang="pt-BR" smtClean="0">
                <a:solidFill>
                  <a:schemeClr val="bg1"/>
                </a:solidFill>
              </a:rPr>
              <a:t>8</a:t>
            </a:fld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58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257922"/>
            <a:ext cx="9144000" cy="1388411"/>
          </a:xfrm>
          <a:prstGeom prst="rect">
            <a:avLst/>
          </a:prstGeom>
          <a:solidFill>
            <a:srgbClr val="01614F"/>
          </a:solidFill>
          <a:ln>
            <a:solidFill>
              <a:srgbClr val="0161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1" y="257919"/>
            <a:ext cx="5314949" cy="1388412"/>
          </a:xfrm>
        </p:spPr>
        <p:txBody>
          <a:bodyPr>
            <a:normAutofit/>
          </a:bodyPr>
          <a:lstStyle/>
          <a:p>
            <a:r>
              <a:rPr lang="pt-BR" sz="3600" b="1" cap="smal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e-OD</a:t>
            </a:r>
            <a:r>
              <a:rPr lang="pt-BR" sz="3600" b="1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</a:t>
            </a:r>
            <a:r>
              <a:rPr lang="pt-BR" sz="3600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(</a:t>
            </a:r>
            <a:r>
              <a:rPr lang="pt-BR" sz="3600" b="1" cap="smal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Electronic</a:t>
            </a:r>
            <a:r>
              <a:rPr lang="pt-BR" sz="3600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</a:t>
            </a:r>
            <a:r>
              <a:rPr lang="pt-BR" sz="3600" b="1" cap="smal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Opinion</a:t>
            </a:r>
            <a:r>
              <a:rPr lang="pt-BR" sz="3600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</a:t>
            </a:r>
            <a:r>
              <a:rPr lang="pt-BR" sz="3600" b="1" cap="smal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Description</a:t>
            </a:r>
            <a:r>
              <a:rPr lang="pt-BR" sz="3600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CIED </a:t>
            </a:r>
            <a:r>
              <a:rPr lang="pt-BR" dirty="0"/>
              <a:t>(Coordenadoria Institucional de Educação à Distancia)da Universidade Federal de Alagoas;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A compatibilidade com dispositivos móveis;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fatores inerentes aos aspectos de usabilidade por portadores de necessidades </a:t>
            </a:r>
            <a:r>
              <a:rPr lang="pt-BR" dirty="0" smtClean="0"/>
              <a:t>especiais</a:t>
            </a:r>
            <a:endParaRPr lang="pt-BR" dirty="0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237"/>
          <a:stretch/>
        </p:blipFill>
        <p:spPr>
          <a:xfrm>
            <a:off x="0" y="6598304"/>
            <a:ext cx="9144000" cy="259696"/>
          </a:xfrm>
          <a:prstGeom prst="rect">
            <a:avLst/>
          </a:prstGeom>
        </p:spPr>
      </p:pic>
      <p:sp>
        <p:nvSpPr>
          <p:cNvPr id="11" name="Retângulo 10"/>
          <p:cNvSpPr/>
          <p:nvPr/>
        </p:nvSpPr>
        <p:spPr>
          <a:xfrm>
            <a:off x="0" y="6474293"/>
            <a:ext cx="9144000" cy="124013"/>
          </a:xfrm>
          <a:prstGeom prst="rect">
            <a:avLst/>
          </a:prstGeom>
          <a:solidFill>
            <a:srgbClr val="01614F"/>
          </a:solidFill>
          <a:ln>
            <a:solidFill>
              <a:srgbClr val="0161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5943600" y="551330"/>
            <a:ext cx="3200400" cy="801596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solidFill>
              <a:schemeClr val="tx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22" algn="r"/>
            <a:r>
              <a:rPr lang="pt-BR" sz="1600" cap="small" dirty="0" smtClean="0">
                <a:solidFill>
                  <a:schemeClr val="bg1">
                    <a:lumMod val="50000"/>
                  </a:schemeClr>
                </a:solidFill>
              </a:rPr>
              <a:t>Propósito</a:t>
            </a:r>
            <a:endParaRPr lang="pt-BR" sz="1600" cap="small" dirty="0">
              <a:solidFill>
                <a:schemeClr val="bg1">
                  <a:lumMod val="50000"/>
                </a:schemeClr>
              </a:solidFill>
            </a:endParaRPr>
          </a:p>
          <a:p>
            <a:pPr indent="-22" algn="r"/>
            <a:r>
              <a:rPr lang="pt-BR" sz="1600" b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Discussão dos </a:t>
            </a:r>
            <a:r>
              <a:rPr lang="pt-BR" sz="16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Resultados</a:t>
            </a:r>
            <a:endParaRPr lang="pt-BR" sz="1600" b="1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-22" algn="r"/>
            <a:r>
              <a:rPr lang="pt-BR" sz="1600" cap="small" dirty="0">
                <a:solidFill>
                  <a:schemeClr val="bg1">
                    <a:lumMod val="50000"/>
                  </a:schemeClr>
                </a:solidFill>
              </a:rPr>
              <a:t>Trabalhos </a:t>
            </a:r>
            <a:r>
              <a:rPr lang="pt-BR" sz="1600" cap="small" dirty="0" smtClean="0">
                <a:solidFill>
                  <a:schemeClr val="bg1">
                    <a:lumMod val="50000"/>
                  </a:schemeClr>
                </a:solidFill>
              </a:rPr>
              <a:t>correlatos</a:t>
            </a:r>
            <a:endParaRPr lang="pt-BR" sz="1600" cap="small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AF01-7A9F-4A10-B702-4406E5C35BF8}" type="slidenum">
              <a:rPr lang="pt-BR" smtClean="0">
                <a:solidFill>
                  <a:schemeClr val="bg1"/>
                </a:solidFill>
              </a:rPr>
              <a:t>9</a:t>
            </a:fld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5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293</TotalTime>
  <Words>442</Words>
  <Application>Microsoft Office PowerPoint</Application>
  <PresentationFormat>Apresentação na tela (4:3)</PresentationFormat>
  <Paragraphs>115</Paragraphs>
  <Slides>15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1" baseType="lpstr">
      <vt:lpstr>Arial</vt:lpstr>
      <vt:lpstr>Browallia New</vt:lpstr>
      <vt:lpstr>Calibri</vt:lpstr>
      <vt:lpstr>Calibri Light</vt:lpstr>
      <vt:lpstr>Constantia</vt:lpstr>
      <vt:lpstr>Tema do Office</vt:lpstr>
      <vt:lpstr>E-OD (Electronic Opinion Description): Sistema Eletrônico de Parecer Descritivo</vt:lpstr>
      <vt:lpstr>Roteiro</vt:lpstr>
      <vt:lpstr>Problemática</vt:lpstr>
      <vt:lpstr>Problemática</vt:lpstr>
      <vt:lpstr>Pareceres Descritivos</vt:lpstr>
      <vt:lpstr>Pareceres Descritivos</vt:lpstr>
      <vt:lpstr>Pareceres Descritivos</vt:lpstr>
      <vt:lpstr>e-OD (Electronic Opinion Description)</vt:lpstr>
      <vt:lpstr>e-OD (Electronic Opinion Description)</vt:lpstr>
      <vt:lpstr>e-OD (Electronic Opinion Description)</vt:lpstr>
      <vt:lpstr>e-OD (Electronic Opinion Description)</vt:lpstr>
      <vt:lpstr>e-OD (Electronic Opinion Description)</vt:lpstr>
      <vt:lpstr>e-OD (Electronic Opinion Description)</vt:lpstr>
      <vt:lpstr>Referências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Cloves</dc:creator>
  <cp:lastModifiedBy>Glevson Pinto</cp:lastModifiedBy>
  <cp:revision>23</cp:revision>
  <dcterms:created xsi:type="dcterms:W3CDTF">2014-10-04T00:03:24Z</dcterms:created>
  <dcterms:modified xsi:type="dcterms:W3CDTF">2014-12-08T17:31:37Z</dcterms:modified>
</cp:coreProperties>
</file>