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1" r:id="rId4"/>
    <p:sldId id="290" r:id="rId5"/>
    <p:sldId id="289" r:id="rId6"/>
    <p:sldId id="284" r:id="rId7"/>
    <p:sldId id="272" r:id="rId8"/>
    <p:sldId id="273" r:id="rId9"/>
    <p:sldId id="274" r:id="rId10"/>
    <p:sldId id="260" r:id="rId11"/>
    <p:sldId id="291" r:id="rId12"/>
    <p:sldId id="292" r:id="rId13"/>
    <p:sldId id="293" r:id="rId14"/>
    <p:sldId id="294" r:id="rId15"/>
    <p:sldId id="296" r:id="rId16"/>
    <p:sldId id="295" r:id="rId17"/>
    <p:sldId id="28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deoConferência12" initials="V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9EA49-E63A-4E87-89F8-B4BB2D170F3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266BD3-26E2-41FA-8039-803D33F8D442}" type="pres">
      <dgm:prSet presAssocID="{3B09EA49-E63A-4E87-89F8-B4BB2D170F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EDB7A10-DE5E-482C-B33C-887E34A3D981}" type="presOf" srcId="{3B09EA49-E63A-4E87-89F8-B4BB2D170F3E}" destId="{A5266BD3-26E2-41FA-8039-803D33F8D44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E0F30-2D6D-4777-B73F-99A263439A2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E4629DA-DEBD-425F-826F-EB43369932B1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3600" b="1" dirty="0" smtClean="0">
              <a:latin typeface="Arial Narrow" pitchFamily="34" charset="0"/>
              <a:cs typeface="Aharoni" pitchFamily="2" charset="-79"/>
            </a:rPr>
            <a:t>Técnico de Nível Médio</a:t>
          </a:r>
          <a:endParaRPr lang="pt-BR" sz="3600" b="1" dirty="0">
            <a:latin typeface="Arial Narrow" pitchFamily="34" charset="0"/>
            <a:cs typeface="Aharoni" pitchFamily="2" charset="-79"/>
          </a:endParaRPr>
        </a:p>
      </dgm:t>
    </dgm:pt>
    <dgm:pt modelId="{DC7FB03C-F39E-41FF-BD87-2900098D9F3F}" type="parTrans" cxnId="{297690AC-9D9F-4A65-9100-ADC89F940A3F}">
      <dgm:prSet/>
      <dgm:spPr/>
      <dgm:t>
        <a:bodyPr/>
        <a:lstStyle/>
        <a:p>
          <a:endParaRPr lang="pt-BR"/>
        </a:p>
      </dgm:t>
    </dgm:pt>
    <dgm:pt modelId="{5076A059-2C20-4856-854F-DF779CC6F6D4}" type="sibTrans" cxnId="{297690AC-9D9F-4A65-9100-ADC89F940A3F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031B2301-FA10-4466-9F9B-4C495190965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3200" b="1" dirty="0" smtClean="0">
              <a:solidFill>
                <a:schemeClr val="tx1"/>
              </a:solidFill>
              <a:latin typeface="Arial Narrow" pitchFamily="34" charset="0"/>
            </a:rPr>
            <a:t>Organização</a:t>
          </a:r>
          <a:r>
            <a:rPr lang="pt-BR" sz="3200" b="1" dirty="0" smtClean="0">
              <a:latin typeface="Arial Narrow" pitchFamily="34" charset="0"/>
            </a:rPr>
            <a:t> </a:t>
          </a:r>
          <a:r>
            <a:rPr lang="pt-BR" sz="3200" b="1" dirty="0" smtClean="0">
              <a:solidFill>
                <a:schemeClr val="tx1"/>
              </a:solidFill>
              <a:latin typeface="Arial Narrow" pitchFamily="34" charset="0"/>
            </a:rPr>
            <a:t>curricular modular</a:t>
          </a:r>
          <a:endParaRPr lang="pt-BR" sz="3200" dirty="0">
            <a:solidFill>
              <a:schemeClr val="tx1"/>
            </a:solidFill>
            <a:latin typeface="Arial Narrow" pitchFamily="34" charset="0"/>
          </a:endParaRPr>
        </a:p>
      </dgm:t>
    </dgm:pt>
    <dgm:pt modelId="{B5044D4A-4A5E-43D0-930A-83A5F7A5C82F}" type="parTrans" cxnId="{B246F1CF-FEFD-4F9D-B46A-848A8C2B3665}">
      <dgm:prSet/>
      <dgm:spPr/>
      <dgm:t>
        <a:bodyPr/>
        <a:lstStyle/>
        <a:p>
          <a:endParaRPr lang="pt-BR"/>
        </a:p>
      </dgm:t>
    </dgm:pt>
    <dgm:pt modelId="{106F6FA0-21DE-4444-858F-03770789A8E3}" type="sibTrans" cxnId="{B246F1CF-FEFD-4F9D-B46A-848A8C2B366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B5798812-3049-46E7-80F9-2EFA2AEBD206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Narrow" pitchFamily="34" charset="0"/>
            </a:rPr>
            <a:t>Duração: Dois anos ( em média</a:t>
          </a:r>
          <a:r>
            <a:rPr lang="pt-BR" dirty="0" smtClean="0">
              <a:solidFill>
                <a:schemeClr val="tx1"/>
              </a:solidFill>
            </a:rPr>
            <a:t>)</a:t>
          </a:r>
          <a:endParaRPr lang="pt-BR" dirty="0">
            <a:solidFill>
              <a:schemeClr val="tx1"/>
            </a:solidFill>
          </a:endParaRPr>
        </a:p>
      </dgm:t>
    </dgm:pt>
    <dgm:pt modelId="{277DA0E5-4E0D-4B9C-8F64-AAEF549BBA10}" type="parTrans" cxnId="{B66AC24A-8854-449B-8BCC-546DA3BEC02C}">
      <dgm:prSet/>
      <dgm:spPr/>
      <dgm:t>
        <a:bodyPr/>
        <a:lstStyle/>
        <a:p>
          <a:endParaRPr lang="pt-BR"/>
        </a:p>
      </dgm:t>
    </dgm:pt>
    <dgm:pt modelId="{28527006-56B2-4FF2-9C84-A4098DE374CA}" type="sibTrans" cxnId="{B66AC24A-8854-449B-8BCC-546DA3BEC02C}">
      <dgm:prSet/>
      <dgm:spPr/>
      <dgm:t>
        <a:bodyPr/>
        <a:lstStyle/>
        <a:p>
          <a:endParaRPr lang="pt-BR"/>
        </a:p>
      </dgm:t>
    </dgm:pt>
    <dgm:pt modelId="{E5572239-6FBE-4E5D-80BD-DC647F8F925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3600" b="1" dirty="0" smtClean="0">
              <a:solidFill>
                <a:schemeClr val="tx1"/>
              </a:solidFill>
              <a:latin typeface="Arial Narrow" pitchFamily="34" charset="0"/>
            </a:rPr>
            <a:t>Forma: Subsequente</a:t>
          </a:r>
          <a:endParaRPr lang="pt-BR" sz="36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D72B2F2-11A6-4A88-80A9-EDAD303649B6}" type="parTrans" cxnId="{FBFC5953-69DD-4272-99DC-50EBE5F0553F}">
      <dgm:prSet/>
      <dgm:spPr/>
      <dgm:t>
        <a:bodyPr/>
        <a:lstStyle/>
        <a:p>
          <a:endParaRPr lang="pt-BR"/>
        </a:p>
      </dgm:t>
    </dgm:pt>
    <dgm:pt modelId="{86C60592-439B-4936-A279-F8160C2961E3}" type="sibTrans" cxnId="{FBFC5953-69DD-4272-99DC-50EBE5F0553F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833E6524-119A-4D74-ADAE-204F81418B9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3600" b="1" dirty="0" smtClean="0">
              <a:latin typeface="Arial Narrow" pitchFamily="34" charset="0"/>
            </a:rPr>
            <a:t>Modalidade a Distância</a:t>
          </a:r>
          <a:endParaRPr lang="pt-BR" sz="3600" b="1" dirty="0">
            <a:latin typeface="Arial Narrow" pitchFamily="34" charset="0"/>
          </a:endParaRPr>
        </a:p>
      </dgm:t>
    </dgm:pt>
    <dgm:pt modelId="{B90F9139-5BC3-4C49-970E-E65B26A8A27F}" type="parTrans" cxnId="{1ED4C91C-14B7-4AA5-9A9A-115586D9A995}">
      <dgm:prSet/>
      <dgm:spPr/>
      <dgm:t>
        <a:bodyPr/>
        <a:lstStyle/>
        <a:p>
          <a:endParaRPr lang="pt-BR"/>
        </a:p>
      </dgm:t>
    </dgm:pt>
    <dgm:pt modelId="{674891FB-4127-4AFA-824F-F39FF5080BED}" type="sibTrans" cxnId="{1ED4C91C-14B7-4AA5-9A9A-115586D9A995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F0EE2648-E43E-4CC1-9140-73C957915B48}" type="pres">
      <dgm:prSet presAssocID="{2E0E0F30-2D6D-4777-B73F-99A263439A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7AFD00-9EA6-4E9B-9D52-657B00AE7E5B}" type="pres">
      <dgm:prSet presAssocID="{2E0E0F30-2D6D-4777-B73F-99A263439A2B}" presName="dummyMaxCanvas" presStyleCnt="0">
        <dgm:presLayoutVars/>
      </dgm:prSet>
      <dgm:spPr/>
    </dgm:pt>
    <dgm:pt modelId="{A7D8B612-4B7F-49EF-A35A-7F7B67B8C393}" type="pres">
      <dgm:prSet presAssocID="{2E0E0F30-2D6D-4777-B73F-99A263439A2B}" presName="FiveNodes_1" presStyleLbl="node1" presStyleIdx="0" presStyleCnt="5" custLinFactNeighborX="3388" custLinFactNeighborY="1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EB559F-59BB-41BA-9651-806D1EAE9328}" type="pres">
      <dgm:prSet presAssocID="{2E0E0F30-2D6D-4777-B73F-99A263439A2B}" presName="FiveNodes_2" presStyleLbl="node1" presStyleIdx="1" presStyleCnt="5" custLinFactNeighborX="1567" custLinFactNeighborY="-5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8F58F4-18DF-430D-A2FA-860A83B9E036}" type="pres">
      <dgm:prSet presAssocID="{2E0E0F30-2D6D-4777-B73F-99A263439A2B}" presName="FiveNodes_3" presStyleLbl="node1" presStyleIdx="2" presStyleCnt="5" custScaleX="113521" custLinFactNeighborX="6506" custLinFactNeighborY="-201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A1D47F-CBFE-47B5-ABA4-1E13CEB8561C}" type="pres">
      <dgm:prSet presAssocID="{2E0E0F30-2D6D-4777-B73F-99A263439A2B}" presName="FiveNodes_4" presStyleLbl="node1" presStyleIdx="3" presStyleCnt="5" custScaleX="108141" custLinFactNeighborX="4254" custLinFactNeighborY="-342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628D32-7844-4323-9E72-4736E2E29B81}" type="pres">
      <dgm:prSet presAssocID="{2E0E0F30-2D6D-4777-B73F-99A263439A2B}" presName="FiveNodes_5" presStyleLbl="node1" presStyleIdx="4" presStyleCnt="5" custScaleX="96501" custScaleY="104439" custLinFactNeighborX="-1639" custLinFactNeighborY="-462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6B20C6-8840-4E90-A538-E86E347E7573}" type="pres">
      <dgm:prSet presAssocID="{2E0E0F30-2D6D-4777-B73F-99A263439A2B}" presName="FiveConn_1-2" presStyleLbl="fgAccFollowNode1" presStyleIdx="0" presStyleCnt="4" custLinFactX="-14223" custLinFactNeighborX="-100000" custLinFactNeighborY="-33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13821-ED38-4865-B9DE-71B80F8AA308}" type="pres">
      <dgm:prSet presAssocID="{2E0E0F30-2D6D-4777-B73F-99A263439A2B}" presName="FiveConn_2-3" presStyleLbl="fgAccFollowNode1" presStyleIdx="1" presStyleCnt="4" custLinFactNeighborX="-77104" custLinFactNeighborY="-338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86C158-9AAE-48F2-959D-F87C88F7DC67}" type="pres">
      <dgm:prSet presAssocID="{2E0E0F30-2D6D-4777-B73F-99A263439A2B}" presName="FiveConn_3-4" presStyleLbl="fgAccFollowNode1" presStyleIdx="2" presStyleCnt="4" custLinFactNeighborX="-29027" custLinFactNeighborY="-64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EA866D-6659-4AA6-90E1-3E40C86D9C3C}" type="pres">
      <dgm:prSet presAssocID="{2E0E0F30-2D6D-4777-B73F-99A263439A2B}" presName="FiveConn_4-5" presStyleLbl="fgAccFollowNode1" presStyleIdx="3" presStyleCnt="4" custLinFactNeighborX="-2865" custLinFactNeighborY="-766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17C5B-4ECF-42E4-BE05-D44C28977B54}" type="pres">
      <dgm:prSet presAssocID="{2E0E0F30-2D6D-4777-B73F-99A263439A2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8309D2-FF62-4DA0-B90E-706C8A57A6BF}" type="pres">
      <dgm:prSet presAssocID="{2E0E0F30-2D6D-4777-B73F-99A263439A2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1F1C25-75D9-40D0-A575-D822B5D1BB14}" type="pres">
      <dgm:prSet presAssocID="{2E0E0F30-2D6D-4777-B73F-99A263439A2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2A837-6444-435F-B7FC-F161F95B54F6}" type="pres">
      <dgm:prSet presAssocID="{2E0E0F30-2D6D-4777-B73F-99A263439A2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2E93A6-8789-459A-BFB6-27FA84FEF793}" type="pres">
      <dgm:prSet presAssocID="{2E0E0F30-2D6D-4777-B73F-99A263439A2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6F1CF-FEFD-4F9D-B46A-848A8C2B3665}" srcId="{2E0E0F30-2D6D-4777-B73F-99A263439A2B}" destId="{031B2301-FA10-4466-9F9B-4C495190965F}" srcOrd="3" destOrd="0" parTransId="{B5044D4A-4A5E-43D0-930A-83A5F7A5C82F}" sibTransId="{106F6FA0-21DE-4444-858F-03770789A8E3}"/>
    <dgm:cxn modelId="{94209010-1AEF-4B68-B76D-36CC2AF8E90D}" type="presOf" srcId="{5076A059-2C20-4856-854F-DF779CC6F6D4}" destId="{976B20C6-8840-4E90-A538-E86E347E7573}" srcOrd="0" destOrd="0" presId="urn:microsoft.com/office/officeart/2005/8/layout/vProcess5"/>
    <dgm:cxn modelId="{5DBFC6A9-C483-48D7-8E1F-432E444627B9}" type="presOf" srcId="{0E4629DA-DEBD-425F-826F-EB43369932B1}" destId="{C2E17C5B-4ECF-42E4-BE05-D44C28977B54}" srcOrd="1" destOrd="0" presId="urn:microsoft.com/office/officeart/2005/8/layout/vProcess5"/>
    <dgm:cxn modelId="{0695648E-D908-4BB6-BC57-A9C53D7D4F51}" type="presOf" srcId="{E5572239-6FBE-4E5D-80BD-DC647F8F9258}" destId="{161F1C25-75D9-40D0-A575-D822B5D1BB14}" srcOrd="1" destOrd="0" presId="urn:microsoft.com/office/officeart/2005/8/layout/vProcess5"/>
    <dgm:cxn modelId="{DFAD6847-0FC5-4DC0-B97C-32BEE30E69E6}" type="presOf" srcId="{E5572239-6FBE-4E5D-80BD-DC647F8F9258}" destId="{608F58F4-18DF-430D-A2FA-860A83B9E036}" srcOrd="0" destOrd="0" presId="urn:microsoft.com/office/officeart/2005/8/layout/vProcess5"/>
    <dgm:cxn modelId="{1ED4C91C-14B7-4AA5-9A9A-115586D9A995}" srcId="{2E0E0F30-2D6D-4777-B73F-99A263439A2B}" destId="{833E6524-119A-4D74-ADAE-204F81418B96}" srcOrd="1" destOrd="0" parTransId="{B90F9139-5BC3-4C49-970E-E65B26A8A27F}" sibTransId="{674891FB-4127-4AFA-824F-F39FF5080BED}"/>
    <dgm:cxn modelId="{D18EA1C7-B259-48D8-8040-D097144AF33F}" type="presOf" srcId="{674891FB-4127-4AFA-824F-F39FF5080BED}" destId="{E5613821-ED38-4865-B9DE-71B80F8AA308}" srcOrd="0" destOrd="0" presId="urn:microsoft.com/office/officeart/2005/8/layout/vProcess5"/>
    <dgm:cxn modelId="{2937391D-B32B-4221-9F18-1735A6939AD6}" type="presOf" srcId="{106F6FA0-21DE-4444-858F-03770789A8E3}" destId="{46EA866D-6659-4AA6-90E1-3E40C86D9C3C}" srcOrd="0" destOrd="0" presId="urn:microsoft.com/office/officeart/2005/8/layout/vProcess5"/>
    <dgm:cxn modelId="{FBFC5953-69DD-4272-99DC-50EBE5F0553F}" srcId="{2E0E0F30-2D6D-4777-B73F-99A263439A2B}" destId="{E5572239-6FBE-4E5D-80BD-DC647F8F9258}" srcOrd="2" destOrd="0" parTransId="{0D72B2F2-11A6-4A88-80A9-EDAD303649B6}" sibTransId="{86C60592-439B-4936-A279-F8160C2961E3}"/>
    <dgm:cxn modelId="{8569A3DD-4A3B-403A-8FDD-A2096D630F66}" type="presOf" srcId="{0E4629DA-DEBD-425F-826F-EB43369932B1}" destId="{A7D8B612-4B7F-49EF-A35A-7F7B67B8C393}" srcOrd="0" destOrd="0" presId="urn:microsoft.com/office/officeart/2005/8/layout/vProcess5"/>
    <dgm:cxn modelId="{297690AC-9D9F-4A65-9100-ADC89F940A3F}" srcId="{2E0E0F30-2D6D-4777-B73F-99A263439A2B}" destId="{0E4629DA-DEBD-425F-826F-EB43369932B1}" srcOrd="0" destOrd="0" parTransId="{DC7FB03C-F39E-41FF-BD87-2900098D9F3F}" sibTransId="{5076A059-2C20-4856-854F-DF779CC6F6D4}"/>
    <dgm:cxn modelId="{B66AC24A-8854-449B-8BCC-546DA3BEC02C}" srcId="{2E0E0F30-2D6D-4777-B73F-99A263439A2B}" destId="{B5798812-3049-46E7-80F9-2EFA2AEBD206}" srcOrd="4" destOrd="0" parTransId="{277DA0E5-4E0D-4B9C-8F64-AAEF549BBA10}" sibTransId="{28527006-56B2-4FF2-9C84-A4098DE374CA}"/>
    <dgm:cxn modelId="{659A1FF1-D6D0-425E-9609-09C7A94203AE}" type="presOf" srcId="{86C60592-439B-4936-A279-F8160C2961E3}" destId="{AF86C158-9AAE-48F2-959D-F87C88F7DC67}" srcOrd="0" destOrd="0" presId="urn:microsoft.com/office/officeart/2005/8/layout/vProcess5"/>
    <dgm:cxn modelId="{74613244-0D68-4BAF-ADBD-2BB54B154FF3}" type="presOf" srcId="{B5798812-3049-46E7-80F9-2EFA2AEBD206}" destId="{D42E93A6-8789-459A-BFB6-27FA84FEF793}" srcOrd="1" destOrd="0" presId="urn:microsoft.com/office/officeart/2005/8/layout/vProcess5"/>
    <dgm:cxn modelId="{11C37359-46FE-406A-ACC1-E09F6F9F84DD}" type="presOf" srcId="{031B2301-FA10-4466-9F9B-4C495190965F}" destId="{DBA1D47F-CBFE-47B5-ABA4-1E13CEB8561C}" srcOrd="0" destOrd="0" presId="urn:microsoft.com/office/officeart/2005/8/layout/vProcess5"/>
    <dgm:cxn modelId="{7B81956D-90E5-4A23-8A9C-2FE4B9D6B829}" type="presOf" srcId="{833E6524-119A-4D74-ADAE-204F81418B96}" destId="{AFEB559F-59BB-41BA-9651-806D1EAE9328}" srcOrd="0" destOrd="0" presId="urn:microsoft.com/office/officeart/2005/8/layout/vProcess5"/>
    <dgm:cxn modelId="{C7DA5AA0-73D9-4189-BD93-46C0D080228B}" type="presOf" srcId="{2E0E0F30-2D6D-4777-B73F-99A263439A2B}" destId="{F0EE2648-E43E-4CC1-9140-73C957915B48}" srcOrd="0" destOrd="0" presId="urn:microsoft.com/office/officeart/2005/8/layout/vProcess5"/>
    <dgm:cxn modelId="{D4337D65-3520-4B71-B6B5-466DFC816952}" type="presOf" srcId="{833E6524-119A-4D74-ADAE-204F81418B96}" destId="{018309D2-FF62-4DA0-B90E-706C8A57A6BF}" srcOrd="1" destOrd="0" presId="urn:microsoft.com/office/officeart/2005/8/layout/vProcess5"/>
    <dgm:cxn modelId="{0F50415F-EAEC-485F-8F3C-47A4387E0AFB}" type="presOf" srcId="{031B2301-FA10-4466-9F9B-4C495190965F}" destId="{C9F2A837-6444-435F-B7FC-F161F95B54F6}" srcOrd="1" destOrd="0" presId="urn:microsoft.com/office/officeart/2005/8/layout/vProcess5"/>
    <dgm:cxn modelId="{13C95CAC-0E3B-4A60-8B5D-7E5E0CE83D45}" type="presOf" srcId="{B5798812-3049-46E7-80F9-2EFA2AEBD206}" destId="{99628D32-7844-4323-9E72-4736E2E29B81}" srcOrd="0" destOrd="0" presId="urn:microsoft.com/office/officeart/2005/8/layout/vProcess5"/>
    <dgm:cxn modelId="{545753A9-83E9-4515-BDB5-B39E8C359070}" type="presParOf" srcId="{F0EE2648-E43E-4CC1-9140-73C957915B48}" destId="{107AFD00-9EA6-4E9B-9D52-657B00AE7E5B}" srcOrd="0" destOrd="0" presId="urn:microsoft.com/office/officeart/2005/8/layout/vProcess5"/>
    <dgm:cxn modelId="{6AADE1F8-1614-462A-A9EE-F5646DF622AA}" type="presParOf" srcId="{F0EE2648-E43E-4CC1-9140-73C957915B48}" destId="{A7D8B612-4B7F-49EF-A35A-7F7B67B8C393}" srcOrd="1" destOrd="0" presId="urn:microsoft.com/office/officeart/2005/8/layout/vProcess5"/>
    <dgm:cxn modelId="{2C4ABF30-E3BF-4FD9-A981-480C5064C240}" type="presParOf" srcId="{F0EE2648-E43E-4CC1-9140-73C957915B48}" destId="{AFEB559F-59BB-41BA-9651-806D1EAE9328}" srcOrd="2" destOrd="0" presId="urn:microsoft.com/office/officeart/2005/8/layout/vProcess5"/>
    <dgm:cxn modelId="{32E67A36-7718-49B9-8E76-F14ECFEDC2C5}" type="presParOf" srcId="{F0EE2648-E43E-4CC1-9140-73C957915B48}" destId="{608F58F4-18DF-430D-A2FA-860A83B9E036}" srcOrd="3" destOrd="0" presId="urn:microsoft.com/office/officeart/2005/8/layout/vProcess5"/>
    <dgm:cxn modelId="{8687E96C-876E-4FA0-9FBB-38320ACE3ACA}" type="presParOf" srcId="{F0EE2648-E43E-4CC1-9140-73C957915B48}" destId="{DBA1D47F-CBFE-47B5-ABA4-1E13CEB8561C}" srcOrd="4" destOrd="0" presId="urn:microsoft.com/office/officeart/2005/8/layout/vProcess5"/>
    <dgm:cxn modelId="{97ED1841-09FC-44C9-A69B-0F319E03DC29}" type="presParOf" srcId="{F0EE2648-E43E-4CC1-9140-73C957915B48}" destId="{99628D32-7844-4323-9E72-4736E2E29B81}" srcOrd="5" destOrd="0" presId="urn:microsoft.com/office/officeart/2005/8/layout/vProcess5"/>
    <dgm:cxn modelId="{C91C9CE2-3DBE-4192-95CB-0FD83C649900}" type="presParOf" srcId="{F0EE2648-E43E-4CC1-9140-73C957915B48}" destId="{976B20C6-8840-4E90-A538-E86E347E7573}" srcOrd="6" destOrd="0" presId="urn:microsoft.com/office/officeart/2005/8/layout/vProcess5"/>
    <dgm:cxn modelId="{0998FBF4-EFE4-4241-84A0-8E7003B8673E}" type="presParOf" srcId="{F0EE2648-E43E-4CC1-9140-73C957915B48}" destId="{E5613821-ED38-4865-B9DE-71B80F8AA308}" srcOrd="7" destOrd="0" presId="urn:microsoft.com/office/officeart/2005/8/layout/vProcess5"/>
    <dgm:cxn modelId="{6E32AB16-1553-4AD6-8B26-37A31707E3FD}" type="presParOf" srcId="{F0EE2648-E43E-4CC1-9140-73C957915B48}" destId="{AF86C158-9AAE-48F2-959D-F87C88F7DC67}" srcOrd="8" destOrd="0" presId="urn:microsoft.com/office/officeart/2005/8/layout/vProcess5"/>
    <dgm:cxn modelId="{80EF8516-A5B0-4E1A-AD46-0062F4B24DE7}" type="presParOf" srcId="{F0EE2648-E43E-4CC1-9140-73C957915B48}" destId="{46EA866D-6659-4AA6-90E1-3E40C86D9C3C}" srcOrd="9" destOrd="0" presId="urn:microsoft.com/office/officeart/2005/8/layout/vProcess5"/>
    <dgm:cxn modelId="{9B949B72-581D-44A1-9DE5-9FF6D3FCD3F6}" type="presParOf" srcId="{F0EE2648-E43E-4CC1-9140-73C957915B48}" destId="{C2E17C5B-4ECF-42E4-BE05-D44C28977B54}" srcOrd="10" destOrd="0" presId="urn:microsoft.com/office/officeart/2005/8/layout/vProcess5"/>
    <dgm:cxn modelId="{346D56C4-E864-4E75-B43E-D67FE42B7AB4}" type="presParOf" srcId="{F0EE2648-E43E-4CC1-9140-73C957915B48}" destId="{018309D2-FF62-4DA0-B90E-706C8A57A6BF}" srcOrd="11" destOrd="0" presId="urn:microsoft.com/office/officeart/2005/8/layout/vProcess5"/>
    <dgm:cxn modelId="{9B493FC9-8AB6-4F45-AF13-9FD0CC56168F}" type="presParOf" srcId="{F0EE2648-E43E-4CC1-9140-73C957915B48}" destId="{161F1C25-75D9-40D0-A575-D822B5D1BB14}" srcOrd="12" destOrd="0" presId="urn:microsoft.com/office/officeart/2005/8/layout/vProcess5"/>
    <dgm:cxn modelId="{0B8018CE-818E-4A55-8E3F-1DBB2A3083C1}" type="presParOf" srcId="{F0EE2648-E43E-4CC1-9140-73C957915B48}" destId="{C9F2A837-6444-435F-B7FC-F161F95B54F6}" srcOrd="13" destOrd="0" presId="urn:microsoft.com/office/officeart/2005/8/layout/vProcess5"/>
    <dgm:cxn modelId="{F42A8659-E47E-411C-9D4B-8C685B9D919B}" type="presParOf" srcId="{F0EE2648-E43E-4CC1-9140-73C957915B48}" destId="{D42E93A6-8789-459A-BFB6-27FA84FEF79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645D3-6FA5-4372-BBEC-BDF20A9121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2E83C3-8F55-455B-A6C5-97CEA2B5DBD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pt-BR" sz="3200" dirty="0"/>
        </a:p>
      </dgm:t>
    </dgm:pt>
    <dgm:pt modelId="{F2AC440D-1005-482A-B0A8-1788A17CA146}" type="parTrans" cxnId="{BD8067EA-2A22-4298-A04D-95712C9C2F25}">
      <dgm:prSet/>
      <dgm:spPr/>
      <dgm:t>
        <a:bodyPr/>
        <a:lstStyle/>
        <a:p>
          <a:endParaRPr lang="pt-BR"/>
        </a:p>
      </dgm:t>
    </dgm:pt>
    <dgm:pt modelId="{F2C96439-D1D1-4E25-9E1F-B3D472232C79}" type="sibTrans" cxnId="{BD8067EA-2A22-4298-A04D-95712C9C2F25}">
      <dgm:prSet/>
      <dgm:spPr/>
      <dgm:t>
        <a:bodyPr/>
        <a:lstStyle/>
        <a:p>
          <a:endParaRPr lang="pt-BR"/>
        </a:p>
      </dgm:t>
    </dgm:pt>
    <dgm:pt modelId="{E03E2EF2-419E-4BF3-9467-84C3D7C801F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2600" dirty="0" smtClean="0"/>
            <a:t>Avaliação como processo contínuo a partir das relações sociais estabelecidas entre os diferentes atores.  </a:t>
          </a:r>
          <a:endParaRPr lang="pt-BR" sz="2600" dirty="0"/>
        </a:p>
      </dgm:t>
    </dgm:pt>
    <dgm:pt modelId="{F5F3943C-90C6-4E7A-87C2-F780FAA86B9C}" type="parTrans" cxnId="{80E152C3-BD61-4BE7-A73B-F0D9C7FC472A}">
      <dgm:prSet/>
      <dgm:spPr/>
      <dgm:t>
        <a:bodyPr/>
        <a:lstStyle/>
        <a:p>
          <a:endParaRPr lang="pt-BR"/>
        </a:p>
      </dgm:t>
    </dgm:pt>
    <dgm:pt modelId="{9C6E2F6D-C8E9-473E-A913-AC6D1687844F}" type="sibTrans" cxnId="{80E152C3-BD61-4BE7-A73B-F0D9C7FC472A}">
      <dgm:prSet/>
      <dgm:spPr/>
      <dgm:t>
        <a:bodyPr/>
        <a:lstStyle/>
        <a:p>
          <a:endParaRPr lang="pt-BR"/>
        </a:p>
      </dgm:t>
    </dgm:pt>
    <dgm:pt modelId="{FBADB93B-E8D0-46B3-905E-89465779004B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3200" dirty="0" smtClean="0"/>
            <a:t>Formação contínua e contextualizada ao longo de toda a vida profissional.</a:t>
          </a:r>
          <a:endParaRPr lang="pt-BR" sz="3200" dirty="0"/>
        </a:p>
      </dgm:t>
    </dgm:pt>
    <dgm:pt modelId="{AC22C5FD-FCD5-4510-AE32-C69C001DD768}" type="parTrans" cxnId="{CD09F61C-C98B-478F-A230-EBC925959C4B}">
      <dgm:prSet/>
      <dgm:spPr/>
      <dgm:t>
        <a:bodyPr/>
        <a:lstStyle/>
        <a:p>
          <a:endParaRPr lang="pt-BR"/>
        </a:p>
      </dgm:t>
    </dgm:pt>
    <dgm:pt modelId="{120BA586-4EB6-4DD5-8207-52C9110B6016}" type="sibTrans" cxnId="{CD09F61C-C98B-478F-A230-EBC925959C4B}">
      <dgm:prSet/>
      <dgm:spPr/>
      <dgm:t>
        <a:bodyPr/>
        <a:lstStyle/>
        <a:p>
          <a:endParaRPr lang="pt-BR"/>
        </a:p>
      </dgm:t>
    </dgm:pt>
    <dgm:pt modelId="{DB06DAC9-06D6-4C5D-B6BA-97C10429A1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3200" dirty="0"/>
        </a:p>
      </dgm:t>
    </dgm:pt>
    <dgm:pt modelId="{C1C3BF1B-7981-4F1F-B391-69DC6DE57F75}" type="parTrans" cxnId="{ADBD2F05-9F30-46AA-8F8E-3D00CD3EFA80}">
      <dgm:prSet/>
      <dgm:spPr/>
      <dgm:t>
        <a:bodyPr/>
        <a:lstStyle/>
        <a:p>
          <a:endParaRPr lang="pt-BR"/>
        </a:p>
      </dgm:t>
    </dgm:pt>
    <dgm:pt modelId="{99BFFC10-7F10-47ED-AE59-F2B23FE5E823}" type="sibTrans" cxnId="{ADBD2F05-9F30-46AA-8F8E-3D00CD3EFA80}">
      <dgm:prSet/>
      <dgm:spPr/>
      <dgm:t>
        <a:bodyPr/>
        <a:lstStyle/>
        <a:p>
          <a:endParaRPr lang="pt-BR"/>
        </a:p>
      </dgm:t>
    </dgm:pt>
    <dgm:pt modelId="{AF45181D-3D5C-40D3-923F-B1E152A4890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endParaRPr lang="pt-BR" sz="2200" dirty="0"/>
        </a:p>
      </dgm:t>
    </dgm:pt>
    <dgm:pt modelId="{A9A400CE-341A-4A8B-A7DF-D6A260BCA1A0}" type="parTrans" cxnId="{D0A5A58E-D2F2-4622-9C8C-64B095648E66}">
      <dgm:prSet/>
      <dgm:spPr/>
      <dgm:t>
        <a:bodyPr/>
        <a:lstStyle/>
        <a:p>
          <a:endParaRPr lang="pt-BR"/>
        </a:p>
      </dgm:t>
    </dgm:pt>
    <dgm:pt modelId="{295CE635-84E6-4803-95E7-11A586486F9C}" type="sibTrans" cxnId="{D0A5A58E-D2F2-4622-9C8C-64B095648E66}">
      <dgm:prSet/>
      <dgm:spPr/>
      <dgm:t>
        <a:bodyPr/>
        <a:lstStyle/>
        <a:p>
          <a:endParaRPr lang="pt-BR"/>
        </a:p>
      </dgm:t>
    </dgm:pt>
    <dgm:pt modelId="{BBD8D520-65B8-4DAB-B38A-42E90399808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pt-BR" sz="3200" dirty="0"/>
        </a:p>
      </dgm:t>
    </dgm:pt>
    <dgm:pt modelId="{3B36CC3A-3578-4300-9BC1-52ABB4357568}" type="parTrans" cxnId="{94E8D695-9B4A-48BA-B964-B5129E439559}">
      <dgm:prSet/>
      <dgm:spPr/>
      <dgm:t>
        <a:bodyPr/>
        <a:lstStyle/>
        <a:p>
          <a:endParaRPr lang="pt-BR"/>
        </a:p>
      </dgm:t>
    </dgm:pt>
    <dgm:pt modelId="{DD5F3979-25EF-4CCE-8B10-BC8B489E2BF6}" type="sibTrans" cxnId="{94E8D695-9B4A-48BA-B964-B5129E439559}">
      <dgm:prSet/>
      <dgm:spPr/>
      <dgm:t>
        <a:bodyPr/>
        <a:lstStyle/>
        <a:p>
          <a:endParaRPr lang="pt-BR"/>
        </a:p>
      </dgm:t>
    </dgm:pt>
    <dgm:pt modelId="{794513C9-AA35-4F79-B604-DAD728C60AC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pt-BR" sz="3200" dirty="0"/>
        </a:p>
      </dgm:t>
    </dgm:pt>
    <dgm:pt modelId="{F14549E8-6FD8-4B35-B9B1-2D33EA9CD260}" type="parTrans" cxnId="{60ACF816-CBBE-45B2-B4A0-009DC5FE4455}">
      <dgm:prSet/>
      <dgm:spPr/>
      <dgm:t>
        <a:bodyPr/>
        <a:lstStyle/>
        <a:p>
          <a:endParaRPr lang="pt-BR"/>
        </a:p>
      </dgm:t>
    </dgm:pt>
    <dgm:pt modelId="{4086E3EC-43B4-4105-966C-55D688D92C53}" type="sibTrans" cxnId="{60ACF816-CBBE-45B2-B4A0-009DC5FE4455}">
      <dgm:prSet/>
      <dgm:spPr/>
      <dgm:t>
        <a:bodyPr/>
        <a:lstStyle/>
        <a:p>
          <a:endParaRPr lang="pt-BR"/>
        </a:p>
      </dgm:t>
    </dgm:pt>
    <dgm:pt modelId="{C92F7013-F537-4018-B8AC-40E90D739DF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pt-BR" sz="3200" dirty="0" smtClean="0"/>
            <a:t>Tutor como mediador do conhecimento.</a:t>
          </a:r>
          <a:endParaRPr lang="pt-BR" sz="3200" dirty="0"/>
        </a:p>
      </dgm:t>
    </dgm:pt>
    <dgm:pt modelId="{75A6AB0F-31F3-4350-AD20-9198F339537F}" type="parTrans" cxnId="{B3957208-4F46-4FE9-A7BA-5C00FC6B9874}">
      <dgm:prSet/>
      <dgm:spPr/>
      <dgm:t>
        <a:bodyPr/>
        <a:lstStyle/>
        <a:p>
          <a:endParaRPr lang="pt-BR"/>
        </a:p>
      </dgm:t>
    </dgm:pt>
    <dgm:pt modelId="{099E5696-F2CE-4423-BC4F-FFDF1BFF1F63}" type="sibTrans" cxnId="{B3957208-4F46-4FE9-A7BA-5C00FC6B9874}">
      <dgm:prSet/>
      <dgm:spPr/>
      <dgm:t>
        <a:bodyPr/>
        <a:lstStyle/>
        <a:p>
          <a:endParaRPr lang="pt-BR"/>
        </a:p>
      </dgm:t>
    </dgm:pt>
    <dgm:pt modelId="{A601AFF0-0260-4124-AA9B-D258E5B94C6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3200" dirty="0"/>
        </a:p>
      </dgm:t>
    </dgm:pt>
    <dgm:pt modelId="{BC3C93B4-EFAF-4CC9-A9C4-54FB739D54D9}" type="parTrans" cxnId="{B06F3F15-74CA-458C-A8AE-BFED616C4BC4}">
      <dgm:prSet/>
      <dgm:spPr/>
      <dgm:t>
        <a:bodyPr/>
        <a:lstStyle/>
        <a:p>
          <a:endParaRPr lang="pt-BR"/>
        </a:p>
      </dgm:t>
    </dgm:pt>
    <dgm:pt modelId="{4E2B5FA2-D51B-4DDC-AA58-8A2F387356B1}" type="sibTrans" cxnId="{B06F3F15-74CA-458C-A8AE-BFED616C4BC4}">
      <dgm:prSet/>
      <dgm:spPr/>
      <dgm:t>
        <a:bodyPr/>
        <a:lstStyle/>
        <a:p>
          <a:endParaRPr lang="pt-BR"/>
        </a:p>
      </dgm:t>
    </dgm:pt>
    <dgm:pt modelId="{3164B9A0-3584-4DC0-B044-094ED7D401F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endParaRPr lang="pt-BR" sz="2400" dirty="0"/>
        </a:p>
      </dgm:t>
    </dgm:pt>
    <dgm:pt modelId="{669489AB-25C7-405E-9598-EDD21BD3F0EB}" type="parTrans" cxnId="{BDA14723-94E8-4617-818F-2D71646117B7}">
      <dgm:prSet/>
      <dgm:spPr/>
      <dgm:t>
        <a:bodyPr/>
        <a:lstStyle/>
        <a:p>
          <a:endParaRPr lang="pt-BR"/>
        </a:p>
      </dgm:t>
    </dgm:pt>
    <dgm:pt modelId="{E85E50C5-B371-459E-A331-4021931CF86E}" type="sibTrans" cxnId="{BDA14723-94E8-4617-818F-2D71646117B7}">
      <dgm:prSet/>
      <dgm:spPr/>
      <dgm:t>
        <a:bodyPr/>
        <a:lstStyle/>
        <a:p>
          <a:endParaRPr lang="pt-BR"/>
        </a:p>
      </dgm:t>
    </dgm:pt>
    <dgm:pt modelId="{0539633A-55B5-462C-A6C5-2A4E99264B87}" type="pres">
      <dgm:prSet presAssocID="{BF1645D3-6FA5-4372-BBEC-BDF20A9121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55AC28-F7F7-4EF6-9299-ECD716781B26}" type="pres">
      <dgm:prSet presAssocID="{0B2E83C3-8F55-455B-A6C5-97CEA2B5DBDF}" presName="composite" presStyleCnt="0"/>
      <dgm:spPr/>
    </dgm:pt>
    <dgm:pt modelId="{304B9C3A-F50A-4753-A83C-6B8ED9815EDE}" type="pres">
      <dgm:prSet presAssocID="{0B2E83C3-8F55-455B-A6C5-97CEA2B5DB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055120-2B43-4AE1-BB7A-292720A06BB9}" type="pres">
      <dgm:prSet presAssocID="{0B2E83C3-8F55-455B-A6C5-97CEA2B5DBDF}" presName="descendantText" presStyleLbl="alignAcc1" presStyleIdx="0" presStyleCnt="3" custScaleY="1168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AFBA86-5156-4D35-A27A-DCB00BB7EA58}" type="pres">
      <dgm:prSet presAssocID="{F2C96439-D1D1-4E25-9E1F-B3D472232C79}" presName="sp" presStyleCnt="0"/>
      <dgm:spPr/>
    </dgm:pt>
    <dgm:pt modelId="{A35975BA-933C-4810-B91D-6C2E560FFEAF}" type="pres">
      <dgm:prSet presAssocID="{794513C9-AA35-4F79-B604-DAD728C60AC6}" presName="composite" presStyleCnt="0"/>
      <dgm:spPr/>
    </dgm:pt>
    <dgm:pt modelId="{FE2AD767-A509-4240-BFAE-714230D4DA40}" type="pres">
      <dgm:prSet presAssocID="{794513C9-AA35-4F79-B604-DAD728C60A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C1F8F-2B3E-4755-BA4F-0F35EFAB988F}" type="pres">
      <dgm:prSet presAssocID="{794513C9-AA35-4F79-B604-DAD728C60AC6}" presName="descendantText" presStyleLbl="alignAcc1" presStyleIdx="1" presStyleCnt="3" custScaleX="98490" custScaleY="135054" custLinFactNeighborX="-397" custLinFactNeighborY="26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52DC83-BA8C-4AAA-9AA0-26E2C56DEB67}" type="pres">
      <dgm:prSet presAssocID="{4086E3EC-43B4-4105-966C-55D688D92C53}" presName="sp" presStyleCnt="0"/>
      <dgm:spPr/>
    </dgm:pt>
    <dgm:pt modelId="{6478DF9A-C342-49E1-B462-128701FDE7FF}" type="pres">
      <dgm:prSet presAssocID="{BBD8D520-65B8-4DAB-B38A-42E903998087}" presName="composite" presStyleCnt="0"/>
      <dgm:spPr/>
    </dgm:pt>
    <dgm:pt modelId="{7A68159E-A09A-4D6A-B29A-56FD0AC92D19}" type="pres">
      <dgm:prSet presAssocID="{BBD8D520-65B8-4DAB-B38A-42E903998087}" presName="parentText" presStyleLbl="alignNode1" presStyleIdx="2" presStyleCnt="3" custLinFactNeighborX="1761" custLinFactNeighborY="-556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E99EFF-A7EE-40BA-99D5-0688FFB34369}" type="pres">
      <dgm:prSet presAssocID="{BBD8D520-65B8-4DAB-B38A-42E9039980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37A799-7EEC-4F4E-9980-2F88394C0265}" type="presOf" srcId="{794513C9-AA35-4F79-B604-DAD728C60AC6}" destId="{FE2AD767-A509-4240-BFAE-714230D4DA40}" srcOrd="0" destOrd="0" presId="urn:microsoft.com/office/officeart/2005/8/layout/chevron2"/>
    <dgm:cxn modelId="{7830AB51-BF67-4F4B-AA72-888B4C6B337F}" type="presOf" srcId="{FBADB93B-E8D0-46B3-905E-89465779004B}" destId="{34E99EFF-A7EE-40BA-99D5-0688FFB34369}" srcOrd="0" destOrd="1" presId="urn:microsoft.com/office/officeart/2005/8/layout/chevron2"/>
    <dgm:cxn modelId="{60ACF816-CBBE-45B2-B4A0-009DC5FE4455}" srcId="{BF1645D3-6FA5-4372-BBEC-BDF20A9121A6}" destId="{794513C9-AA35-4F79-B604-DAD728C60AC6}" srcOrd="1" destOrd="0" parTransId="{F14549E8-6FD8-4B35-B9B1-2D33EA9CD260}" sibTransId="{4086E3EC-43B4-4105-966C-55D688D92C53}"/>
    <dgm:cxn modelId="{B06F3F15-74CA-458C-A8AE-BFED616C4BC4}" srcId="{BBD8D520-65B8-4DAB-B38A-42E903998087}" destId="{A601AFF0-0260-4124-AA9B-D258E5B94C62}" srcOrd="0" destOrd="0" parTransId="{BC3C93B4-EFAF-4CC9-A9C4-54FB739D54D9}" sibTransId="{4E2B5FA2-D51B-4DDC-AA58-8A2F387356B1}"/>
    <dgm:cxn modelId="{855F0336-6F1C-422E-ADF3-C3D8D9BD2CE4}" type="presOf" srcId="{A601AFF0-0260-4124-AA9B-D258E5B94C62}" destId="{34E99EFF-A7EE-40BA-99D5-0688FFB34369}" srcOrd="0" destOrd="0" presId="urn:microsoft.com/office/officeart/2005/8/layout/chevron2"/>
    <dgm:cxn modelId="{D0A5A58E-D2F2-4622-9C8C-64B095648E66}" srcId="{794513C9-AA35-4F79-B604-DAD728C60AC6}" destId="{AF45181D-3D5C-40D3-923F-B1E152A48904}" srcOrd="2" destOrd="0" parTransId="{A9A400CE-341A-4A8B-A7DF-D6A260BCA1A0}" sibTransId="{295CE635-84E6-4803-95E7-11A586486F9C}"/>
    <dgm:cxn modelId="{BDA14723-94E8-4617-818F-2D71646117B7}" srcId="{794513C9-AA35-4F79-B604-DAD728C60AC6}" destId="{3164B9A0-3584-4DC0-B044-094ED7D401F7}" srcOrd="0" destOrd="0" parTransId="{669489AB-25C7-405E-9598-EDD21BD3F0EB}" sibTransId="{E85E50C5-B371-459E-A331-4021931CF86E}"/>
    <dgm:cxn modelId="{ADBD2F05-9F30-46AA-8F8E-3D00CD3EFA80}" srcId="{BBD8D520-65B8-4DAB-B38A-42E903998087}" destId="{DB06DAC9-06D6-4C5D-B6BA-97C10429A154}" srcOrd="2" destOrd="0" parTransId="{C1C3BF1B-7981-4F1F-B391-69DC6DE57F75}" sibTransId="{99BFFC10-7F10-47ED-AE59-F2B23FE5E823}"/>
    <dgm:cxn modelId="{B7A05CA3-287B-4AD3-9AE1-24896F6BA405}" type="presOf" srcId="{0B2E83C3-8F55-455B-A6C5-97CEA2B5DBDF}" destId="{304B9C3A-F50A-4753-A83C-6B8ED9815EDE}" srcOrd="0" destOrd="0" presId="urn:microsoft.com/office/officeart/2005/8/layout/chevron2"/>
    <dgm:cxn modelId="{BD8067EA-2A22-4298-A04D-95712C9C2F25}" srcId="{BF1645D3-6FA5-4372-BBEC-BDF20A9121A6}" destId="{0B2E83C3-8F55-455B-A6C5-97CEA2B5DBDF}" srcOrd="0" destOrd="0" parTransId="{F2AC440D-1005-482A-B0A8-1788A17CA146}" sibTransId="{F2C96439-D1D1-4E25-9E1F-B3D472232C79}"/>
    <dgm:cxn modelId="{B3957208-4F46-4FE9-A7BA-5C00FC6B9874}" srcId="{0B2E83C3-8F55-455B-A6C5-97CEA2B5DBDF}" destId="{C92F7013-F537-4018-B8AC-40E90D739DF0}" srcOrd="0" destOrd="0" parTransId="{75A6AB0F-31F3-4350-AD20-9198F339537F}" sibTransId="{099E5696-F2CE-4423-BC4F-FFDF1BFF1F63}"/>
    <dgm:cxn modelId="{4010CCEA-1C55-4676-9ADD-F5A04BF7F6EB}" type="presOf" srcId="{BF1645D3-6FA5-4372-BBEC-BDF20A9121A6}" destId="{0539633A-55B5-462C-A6C5-2A4E99264B87}" srcOrd="0" destOrd="0" presId="urn:microsoft.com/office/officeart/2005/8/layout/chevron2"/>
    <dgm:cxn modelId="{94E8D695-9B4A-48BA-B964-B5129E439559}" srcId="{BF1645D3-6FA5-4372-BBEC-BDF20A9121A6}" destId="{BBD8D520-65B8-4DAB-B38A-42E903998087}" srcOrd="2" destOrd="0" parTransId="{3B36CC3A-3578-4300-9BC1-52ABB4357568}" sibTransId="{DD5F3979-25EF-4CCE-8B10-BC8B489E2BF6}"/>
    <dgm:cxn modelId="{AD9CAEBC-E84A-4737-A153-7A36A33DB65D}" type="presOf" srcId="{C92F7013-F537-4018-B8AC-40E90D739DF0}" destId="{D9055120-2B43-4AE1-BB7A-292720A06BB9}" srcOrd="0" destOrd="0" presId="urn:microsoft.com/office/officeart/2005/8/layout/chevron2"/>
    <dgm:cxn modelId="{052ECF00-FF06-4BCB-8EB2-3A639941DEE4}" type="presOf" srcId="{3164B9A0-3584-4DC0-B044-094ED7D401F7}" destId="{C2AC1F8F-2B3E-4755-BA4F-0F35EFAB988F}" srcOrd="0" destOrd="0" presId="urn:microsoft.com/office/officeart/2005/8/layout/chevron2"/>
    <dgm:cxn modelId="{39318808-722A-4B23-873C-DDB73499FD02}" type="presOf" srcId="{DB06DAC9-06D6-4C5D-B6BA-97C10429A154}" destId="{34E99EFF-A7EE-40BA-99D5-0688FFB34369}" srcOrd="0" destOrd="2" presId="urn:microsoft.com/office/officeart/2005/8/layout/chevron2"/>
    <dgm:cxn modelId="{80E152C3-BD61-4BE7-A73B-F0D9C7FC472A}" srcId="{794513C9-AA35-4F79-B604-DAD728C60AC6}" destId="{E03E2EF2-419E-4BF3-9467-84C3D7C801FA}" srcOrd="1" destOrd="0" parTransId="{F5F3943C-90C6-4E7A-87C2-F780FAA86B9C}" sibTransId="{9C6E2F6D-C8E9-473E-A913-AC6D1687844F}"/>
    <dgm:cxn modelId="{1B9093E5-6AA6-4CAB-9FEF-FE13ACF8CEC0}" type="presOf" srcId="{BBD8D520-65B8-4DAB-B38A-42E903998087}" destId="{7A68159E-A09A-4D6A-B29A-56FD0AC92D19}" srcOrd="0" destOrd="0" presId="urn:microsoft.com/office/officeart/2005/8/layout/chevron2"/>
    <dgm:cxn modelId="{B3C2E06D-EF04-4F47-A49D-99A494710E9A}" type="presOf" srcId="{AF45181D-3D5C-40D3-923F-B1E152A48904}" destId="{C2AC1F8F-2B3E-4755-BA4F-0F35EFAB988F}" srcOrd="0" destOrd="2" presId="urn:microsoft.com/office/officeart/2005/8/layout/chevron2"/>
    <dgm:cxn modelId="{AD9EA0A4-D2B8-4DD8-8834-093B7D2FA4F1}" type="presOf" srcId="{E03E2EF2-419E-4BF3-9467-84C3D7C801FA}" destId="{C2AC1F8F-2B3E-4755-BA4F-0F35EFAB988F}" srcOrd="0" destOrd="1" presId="urn:microsoft.com/office/officeart/2005/8/layout/chevron2"/>
    <dgm:cxn modelId="{CD09F61C-C98B-478F-A230-EBC925959C4B}" srcId="{BBD8D520-65B8-4DAB-B38A-42E903998087}" destId="{FBADB93B-E8D0-46B3-905E-89465779004B}" srcOrd="1" destOrd="0" parTransId="{AC22C5FD-FCD5-4510-AE32-C69C001DD768}" sibTransId="{120BA586-4EB6-4DD5-8207-52C9110B6016}"/>
    <dgm:cxn modelId="{BC1F5D89-7C28-44B6-8CAF-69E852ED694F}" type="presParOf" srcId="{0539633A-55B5-462C-A6C5-2A4E99264B87}" destId="{0B55AC28-F7F7-4EF6-9299-ECD716781B26}" srcOrd="0" destOrd="0" presId="urn:microsoft.com/office/officeart/2005/8/layout/chevron2"/>
    <dgm:cxn modelId="{88D6A641-2314-4F0E-AB59-ED906316F702}" type="presParOf" srcId="{0B55AC28-F7F7-4EF6-9299-ECD716781B26}" destId="{304B9C3A-F50A-4753-A83C-6B8ED9815EDE}" srcOrd="0" destOrd="0" presId="urn:microsoft.com/office/officeart/2005/8/layout/chevron2"/>
    <dgm:cxn modelId="{52FCD77D-7EB6-4D85-885D-E94870AE96D7}" type="presParOf" srcId="{0B55AC28-F7F7-4EF6-9299-ECD716781B26}" destId="{D9055120-2B43-4AE1-BB7A-292720A06BB9}" srcOrd="1" destOrd="0" presId="urn:microsoft.com/office/officeart/2005/8/layout/chevron2"/>
    <dgm:cxn modelId="{FD70A979-EF0F-4276-925D-E6928F921ED9}" type="presParOf" srcId="{0539633A-55B5-462C-A6C5-2A4E99264B87}" destId="{6BAFBA86-5156-4D35-A27A-DCB00BB7EA58}" srcOrd="1" destOrd="0" presId="urn:microsoft.com/office/officeart/2005/8/layout/chevron2"/>
    <dgm:cxn modelId="{EF744ECD-FDBD-4A02-8306-B52473F60198}" type="presParOf" srcId="{0539633A-55B5-462C-A6C5-2A4E99264B87}" destId="{A35975BA-933C-4810-B91D-6C2E560FFEAF}" srcOrd="2" destOrd="0" presId="urn:microsoft.com/office/officeart/2005/8/layout/chevron2"/>
    <dgm:cxn modelId="{B6532D70-BF26-49A4-97AA-62F1DB19EB03}" type="presParOf" srcId="{A35975BA-933C-4810-B91D-6C2E560FFEAF}" destId="{FE2AD767-A509-4240-BFAE-714230D4DA40}" srcOrd="0" destOrd="0" presId="urn:microsoft.com/office/officeart/2005/8/layout/chevron2"/>
    <dgm:cxn modelId="{82E60975-022F-47BE-A6ED-41A228DDD823}" type="presParOf" srcId="{A35975BA-933C-4810-B91D-6C2E560FFEAF}" destId="{C2AC1F8F-2B3E-4755-BA4F-0F35EFAB988F}" srcOrd="1" destOrd="0" presId="urn:microsoft.com/office/officeart/2005/8/layout/chevron2"/>
    <dgm:cxn modelId="{8759A5C2-6D12-4A25-B278-C73BA25F302F}" type="presParOf" srcId="{0539633A-55B5-462C-A6C5-2A4E99264B87}" destId="{F952DC83-BA8C-4AAA-9AA0-26E2C56DEB67}" srcOrd="3" destOrd="0" presId="urn:microsoft.com/office/officeart/2005/8/layout/chevron2"/>
    <dgm:cxn modelId="{1D83F1FA-7D07-4C0D-AE58-DB79886F4E45}" type="presParOf" srcId="{0539633A-55B5-462C-A6C5-2A4E99264B87}" destId="{6478DF9A-C342-49E1-B462-128701FDE7FF}" srcOrd="4" destOrd="0" presId="urn:microsoft.com/office/officeart/2005/8/layout/chevron2"/>
    <dgm:cxn modelId="{791593C7-815B-4BA5-ADD6-B3AE2E543ED5}" type="presParOf" srcId="{6478DF9A-C342-49E1-B462-128701FDE7FF}" destId="{7A68159E-A09A-4D6A-B29A-56FD0AC92D19}" srcOrd="0" destOrd="0" presId="urn:microsoft.com/office/officeart/2005/8/layout/chevron2"/>
    <dgm:cxn modelId="{D6D56EBA-EF81-4B34-852F-B6EFD01CDE0B}" type="presParOf" srcId="{6478DF9A-C342-49E1-B462-128701FDE7FF}" destId="{34E99EFF-A7EE-40BA-99D5-0688FFB343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8B612-4B7F-49EF-A35A-7F7B67B8C393}">
      <dsp:nvSpPr>
        <dsp:cNvPr id="0" name=""/>
        <dsp:cNvSpPr/>
      </dsp:nvSpPr>
      <dsp:spPr>
        <a:xfrm>
          <a:off x="216029" y="2"/>
          <a:ext cx="6376308" cy="1010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latin typeface="Arial Narrow" pitchFamily="34" charset="0"/>
              <a:cs typeface="Aharoni" pitchFamily="2" charset="-79"/>
            </a:rPr>
            <a:t>Técnico de Nível Médio</a:t>
          </a:r>
          <a:endParaRPr lang="pt-BR" sz="3600" b="1" kern="1200" dirty="0">
            <a:latin typeface="Arial Narrow" pitchFamily="34" charset="0"/>
            <a:cs typeface="Aharoni" pitchFamily="2" charset="-79"/>
          </a:endParaRPr>
        </a:p>
      </dsp:txBody>
      <dsp:txXfrm>
        <a:off x="245640" y="29613"/>
        <a:ext cx="5167082" cy="951770"/>
      </dsp:txXfrm>
    </dsp:sp>
    <dsp:sp modelId="{AFEB559F-59BB-41BA-9651-806D1EAE9328}">
      <dsp:nvSpPr>
        <dsp:cNvPr id="0" name=""/>
        <dsp:cNvSpPr/>
      </dsp:nvSpPr>
      <dsp:spPr>
        <a:xfrm>
          <a:off x="576069" y="1080125"/>
          <a:ext cx="6376308" cy="1010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latin typeface="Arial Narrow" pitchFamily="34" charset="0"/>
            </a:rPr>
            <a:t>Modalidade a Distância</a:t>
          </a:r>
          <a:endParaRPr lang="pt-BR" sz="3600" b="1" kern="1200" dirty="0">
            <a:latin typeface="Arial Narrow" pitchFamily="34" charset="0"/>
          </a:endParaRPr>
        </a:p>
      </dsp:txBody>
      <dsp:txXfrm>
        <a:off x="605680" y="1109736"/>
        <a:ext cx="5183788" cy="951770"/>
      </dsp:txXfrm>
    </dsp:sp>
    <dsp:sp modelId="{608F58F4-18DF-430D-A2FA-860A83B9E036}">
      <dsp:nvSpPr>
        <dsp:cNvPr id="0" name=""/>
        <dsp:cNvSpPr/>
      </dsp:nvSpPr>
      <dsp:spPr>
        <a:xfrm>
          <a:off x="936078" y="2088235"/>
          <a:ext cx="7238449" cy="1010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tx1"/>
              </a:solidFill>
              <a:latin typeface="Arial Narrow" pitchFamily="34" charset="0"/>
            </a:rPr>
            <a:t>Forma: Subsequente</a:t>
          </a:r>
          <a:endParaRPr lang="pt-BR" sz="36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965689" y="2117846"/>
        <a:ext cx="5892695" cy="951770"/>
      </dsp:txXfrm>
    </dsp:sp>
    <dsp:sp modelId="{DBA1D47F-CBFE-47B5-ABA4-1E13CEB8561C}">
      <dsp:nvSpPr>
        <dsp:cNvPr id="0" name=""/>
        <dsp:cNvSpPr/>
      </dsp:nvSpPr>
      <dsp:spPr>
        <a:xfrm>
          <a:off x="1385516" y="3096345"/>
          <a:ext cx="6895403" cy="1010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  <a:latin typeface="Arial Narrow" pitchFamily="34" charset="0"/>
            </a:rPr>
            <a:t>Organização</a:t>
          </a:r>
          <a:r>
            <a:rPr lang="pt-BR" sz="3200" b="1" kern="1200" dirty="0" smtClean="0">
              <a:latin typeface="Arial Narrow" pitchFamily="34" charset="0"/>
            </a:rPr>
            <a:t> </a:t>
          </a:r>
          <a:r>
            <a:rPr lang="pt-BR" sz="3200" b="1" kern="1200" dirty="0" smtClean="0">
              <a:solidFill>
                <a:schemeClr val="tx1"/>
              </a:solidFill>
              <a:latin typeface="Arial Narrow" pitchFamily="34" charset="0"/>
            </a:rPr>
            <a:t>curricular modular</a:t>
          </a:r>
          <a:endParaRPr lang="pt-BR" sz="3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415127" y="3125956"/>
        <a:ext cx="5610621" cy="951770"/>
      </dsp:txXfrm>
    </dsp:sp>
    <dsp:sp modelId="{99628D32-7844-4323-9E72-4736E2E29B81}">
      <dsp:nvSpPr>
        <dsp:cNvPr id="0" name=""/>
        <dsp:cNvSpPr/>
      </dsp:nvSpPr>
      <dsp:spPr>
        <a:xfrm>
          <a:off x="1911657" y="4104460"/>
          <a:ext cx="6153201" cy="10558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  <a:latin typeface="Arial Narrow" pitchFamily="34" charset="0"/>
            </a:rPr>
            <a:t>Duração: Dois anos ( em média</a:t>
          </a:r>
          <a:r>
            <a:rPr lang="pt-BR" sz="3000" kern="1200" dirty="0" smtClean="0">
              <a:solidFill>
                <a:schemeClr val="tx1"/>
              </a:solidFill>
            </a:rPr>
            <a:t>)</a:t>
          </a:r>
          <a:endParaRPr lang="pt-BR" sz="3000" kern="1200" dirty="0">
            <a:solidFill>
              <a:schemeClr val="tx1"/>
            </a:solidFill>
          </a:endParaRPr>
        </a:p>
      </dsp:txBody>
      <dsp:txXfrm>
        <a:off x="1942582" y="4135385"/>
        <a:ext cx="4997707" cy="994020"/>
      </dsp:txXfrm>
    </dsp:sp>
    <dsp:sp modelId="{976B20C6-8840-4E90-A538-E86E347E7573}">
      <dsp:nvSpPr>
        <dsp:cNvPr id="0" name=""/>
        <dsp:cNvSpPr/>
      </dsp:nvSpPr>
      <dsp:spPr>
        <a:xfrm>
          <a:off x="4968552" y="504055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5116410" y="504055"/>
        <a:ext cx="361429" cy="494502"/>
      </dsp:txXfrm>
    </dsp:sp>
    <dsp:sp modelId="{E5613821-ED38-4865-B9DE-71B80F8AA308}">
      <dsp:nvSpPr>
        <dsp:cNvPr id="0" name=""/>
        <dsp:cNvSpPr/>
      </dsp:nvSpPr>
      <dsp:spPr>
        <a:xfrm>
          <a:off x="5688631" y="1656186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5836489" y="1656186"/>
        <a:ext cx="361429" cy="494502"/>
      </dsp:txXfrm>
    </dsp:sp>
    <dsp:sp modelId="{AF86C158-9AAE-48F2-959D-F87C88F7DC67}">
      <dsp:nvSpPr>
        <dsp:cNvPr id="0" name=""/>
        <dsp:cNvSpPr/>
      </dsp:nvSpPr>
      <dsp:spPr>
        <a:xfrm>
          <a:off x="6480719" y="2592286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6628577" y="2592286"/>
        <a:ext cx="361429" cy="494502"/>
      </dsp:txXfrm>
    </dsp:sp>
    <dsp:sp modelId="{46EA866D-6659-4AA6-90E1-3E40C86D9C3C}">
      <dsp:nvSpPr>
        <dsp:cNvPr id="0" name=""/>
        <dsp:cNvSpPr/>
      </dsp:nvSpPr>
      <dsp:spPr>
        <a:xfrm>
          <a:off x="7128794" y="3672410"/>
          <a:ext cx="657145" cy="657145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7276652" y="3672410"/>
        <a:ext cx="361429" cy="494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9C3A-F50A-4753-A83C-6B8ED9815EDE}">
      <dsp:nvSpPr>
        <dsp:cNvPr id="0" name=""/>
        <dsp:cNvSpPr/>
      </dsp:nvSpPr>
      <dsp:spPr>
        <a:xfrm rot="5400000">
          <a:off x="-284292" y="408207"/>
          <a:ext cx="1895283" cy="1326698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 rot="-5400000">
        <a:off x="1" y="787263"/>
        <a:ext cx="1326698" cy="568585"/>
      </dsp:txXfrm>
    </dsp:sp>
    <dsp:sp modelId="{D9055120-2B43-4AE1-BB7A-292720A06BB9}">
      <dsp:nvSpPr>
        <dsp:cNvPr id="0" name=""/>
        <dsp:cNvSpPr/>
      </dsp:nvSpPr>
      <dsp:spPr>
        <a:xfrm rot="5400000">
          <a:off x="4058157" y="-2711568"/>
          <a:ext cx="1439983" cy="6902901"/>
        </a:xfrm>
        <a:prstGeom prst="round2Same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Tutor como mediador do conhecimento.</a:t>
          </a:r>
          <a:endParaRPr lang="pt-BR" sz="3200" kern="1200" dirty="0"/>
        </a:p>
      </dsp:txBody>
      <dsp:txXfrm rot="-5400000">
        <a:off x="1326698" y="90185"/>
        <a:ext cx="6832607" cy="1299395"/>
      </dsp:txXfrm>
    </dsp:sp>
    <dsp:sp modelId="{FE2AD767-A509-4240-BFAE-714230D4DA40}">
      <dsp:nvSpPr>
        <dsp:cNvPr id="0" name=""/>
        <dsp:cNvSpPr/>
      </dsp:nvSpPr>
      <dsp:spPr>
        <a:xfrm rot="5400000">
          <a:off x="-284292" y="2340939"/>
          <a:ext cx="1895283" cy="1326698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 rot="-5400000">
        <a:off x="1" y="2719995"/>
        <a:ext cx="1326698" cy="568585"/>
      </dsp:txXfrm>
    </dsp:sp>
    <dsp:sp modelId="{C2AC1F8F-2B3E-4755-BA4F-0F35EFAB988F}">
      <dsp:nvSpPr>
        <dsp:cNvPr id="0" name=""/>
        <dsp:cNvSpPr/>
      </dsp:nvSpPr>
      <dsp:spPr>
        <a:xfrm rot="5400000">
          <a:off x="3918856" y="-694258"/>
          <a:ext cx="1663776" cy="6798667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Avaliação como processo contínuo a partir das relações sociais estabelecidas entre os diferentes atores.  </a:t>
          </a:r>
          <a:endParaRPr lang="pt-BR" sz="26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200" kern="1200" dirty="0"/>
        </a:p>
      </dsp:txBody>
      <dsp:txXfrm rot="-5400000">
        <a:off x="1351411" y="1954406"/>
        <a:ext cx="6717448" cy="1501338"/>
      </dsp:txXfrm>
    </dsp:sp>
    <dsp:sp modelId="{7A68159E-A09A-4D6A-B29A-56FD0AC92D19}">
      <dsp:nvSpPr>
        <dsp:cNvPr id="0" name=""/>
        <dsp:cNvSpPr/>
      </dsp:nvSpPr>
      <dsp:spPr>
        <a:xfrm rot="5400000">
          <a:off x="-260929" y="3952202"/>
          <a:ext cx="1895283" cy="1326698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 rot="-5400000">
        <a:off x="23364" y="4331258"/>
        <a:ext cx="1326698" cy="568585"/>
      </dsp:txXfrm>
    </dsp:sp>
    <dsp:sp modelId="{34E99EFF-A7EE-40BA-99D5-0688FFB34369}">
      <dsp:nvSpPr>
        <dsp:cNvPr id="0" name=""/>
        <dsp:cNvSpPr/>
      </dsp:nvSpPr>
      <dsp:spPr>
        <a:xfrm rot="5400000">
          <a:off x="4162182" y="937974"/>
          <a:ext cx="1231934" cy="6902901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200" kern="1200" dirty="0" smtClean="0"/>
            <a:t>Formação contínua e contextualizada ao longo de toda a vida profissional.</a:t>
          </a: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3200" kern="1200" dirty="0"/>
        </a:p>
      </dsp:txBody>
      <dsp:txXfrm rot="-5400000">
        <a:off x="1326699" y="3833595"/>
        <a:ext cx="6842763" cy="111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7797-FD02-4473-9975-551F7857F1AA}" type="datetimeFigureOut">
              <a:rPr lang="pt-BR" smtClean="0"/>
              <a:pPr/>
              <a:t>16/01/2015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14F3-8116-4774-A881-58B2433C1A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00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A64A-61E9-43A9-95C6-DDBBD34C3FAD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91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C9C6-4DC2-411A-BA10-FCB57F8B7830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9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EBB7-818A-4489-B3D5-21E80F7BD9CB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16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9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9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9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1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6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9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AEE7-A2C3-492A-8421-2A098930D1D3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r>
              <a:rPr lang="pt-BR" dirty="0" smtClean="0"/>
              <a:t>/9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56912"/>
            <a:ext cx="652628" cy="5564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81328"/>
            <a:ext cx="70833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2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6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1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76D1-CFFD-40A8-B61F-29BB2667750A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2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54C6-7755-407C-9CF9-AEF8887E1FFA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DDB3-6EC6-4A55-B95B-24A11360610D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45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238A-677C-44C8-9DBD-A171B261CA2F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CEDF-7277-4567-B0E2-06BD1C97679C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2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2C8-84FE-498B-8374-68B774F64F37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2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4D22-1326-4669-A548-398C953CBF4F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7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1179-5653-4366-A99B-C4BB7EC60822}" type="datetime1">
              <a:rPr lang="pt-BR" smtClean="0"/>
              <a:pPr/>
              <a:t>16/01/2015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E90C-785F-41E1-9949-5C92666E110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1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F00C-DAA0-4F7C-9808-19B5173E8D2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16/01/2015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FEB7-B29F-4B4C-BCE7-1F16C51A827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br/imgres?um=1&amp;sa=N&amp;hl=pt-BR&amp;biw=1366&amp;bih=650&amp;tbm=isch&amp;tbnid=PglvaPns1rN_PM:&amp;imgrefurl=http://www.nead.uema.br/portal/index.php/8-noticias/921-alunos-do-curso-tecnico-em-edificacoes-da-uema-tem-aula-pratica-in-loco&amp;docid=y7pn2bQOzbjU1M&amp;imgurl=http://www.nead.uema.br/portal/images/pratica_edificacoes.jpg&amp;w=960&amp;h=575&amp;ei=TPdpUY6GBqS00QHpsICgAg&amp;zoom=1&amp;ved=1t:3588,r:25,s:0,i:166&amp;iact=rc&amp;dur=1163&amp;page=2&amp;tbnh=164&amp;tbnw=262&amp;start=16&amp;ndsp=19&amp;tx=79&amp;ty=70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1.bp.blogspot.com/-SnutJJzwfjE/ULN9fz-d9PI/AAAAAAAAAI0/2pptF5kdssQ/s1600/foto7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3" y="1643162"/>
            <a:ext cx="7059809" cy="11350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200" b="1" dirty="0" smtClean="0"/>
              <a:t>COORDENAÇÃO </a:t>
            </a:r>
            <a:r>
              <a:rPr lang="pt-BR" sz="2200" b="1" dirty="0"/>
              <a:t>DE TUTORIA: ACOMPANHAMENTO DE TUTORES NOS CURSOS TÉCNICOS A DISTÂNCIA DA UEMA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229" y="3140968"/>
            <a:ext cx="8345582" cy="2535475"/>
          </a:xfrm>
        </p:spPr>
        <p:txBody>
          <a:bodyPr>
            <a:normAutofit/>
          </a:bodyPr>
          <a:lstStyle/>
          <a:p>
            <a:pPr algn="r"/>
            <a:endParaRPr lang="pt-BR" sz="1800" dirty="0" smtClean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8" y="813228"/>
            <a:ext cx="1107877" cy="9446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58003"/>
            <a:ext cx="1144782" cy="6550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79712" y="81322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UNIVERSIDADE ESTADUAL DO MARANHÃO - UEMA</a:t>
            </a:r>
            <a:br>
              <a:rPr lang="pt-BR" b="1" dirty="0"/>
            </a:br>
            <a:r>
              <a:rPr lang="pt-BR" b="1" dirty="0"/>
              <a:t>NUCLEO DE TECNOLOGIAS PARA EDUCAÇÃO - UEMANET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567644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latin typeface="Antique Olive" panose="020B0603020204030204" pitchFamily="34" charset="0"/>
              </a:rPr>
              <a:t>Claudia Letícia Gonçalves </a:t>
            </a:r>
            <a:r>
              <a:rPr lang="pt-BR" sz="1600" b="1" dirty="0" smtClean="0">
                <a:latin typeface="Antique Olive" panose="020B0603020204030204" pitchFamily="34" charset="0"/>
              </a:rPr>
              <a:t>Moraes</a:t>
            </a:r>
          </a:p>
          <a:p>
            <a:pPr algn="r"/>
            <a:r>
              <a:rPr lang="pt-BR" sz="1600" b="1" dirty="0">
                <a:latin typeface="Antique Olive" panose="020B0603020204030204" pitchFamily="34" charset="0"/>
              </a:rPr>
              <a:t>Danielle Fernandes Martins Leite </a:t>
            </a:r>
            <a:r>
              <a:rPr lang="pt-BR" sz="1600" b="1" dirty="0" smtClean="0">
                <a:latin typeface="Antique Olive" panose="020B0603020204030204" pitchFamily="34" charset="0"/>
              </a:rPr>
              <a:t>Lima</a:t>
            </a:r>
          </a:p>
          <a:p>
            <a:pPr algn="r"/>
            <a:r>
              <a:rPr lang="pt-BR" sz="1600" b="1" dirty="0">
                <a:latin typeface="Antique Olive" panose="020B0603020204030204" pitchFamily="34" charset="0"/>
              </a:rPr>
              <a:t>Eliza Flora Muniz Araújo  </a:t>
            </a:r>
          </a:p>
        </p:txBody>
      </p:sp>
      <p:pic>
        <p:nvPicPr>
          <p:cNvPr id="16" name="Imagem 15" descr="http://1.bp.blogspot.com/-SnutJJzwfjE/ULN9fz-d9PI/AAAAAAAAAI0/2pptF5kdssQ/s320/foto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664296" cy="26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https://encrypted-tbn3.gstatic.com/images?q=tbn:ANd9GcTsjX9e4iImS1rY98BCQlRthhCnxVQ-30e8i7jeRmZhIPvbfkr0Y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916324" cy="26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l_fi" descr="http://1.bp.blogspot.com/-GJALj8WvC_M/UJ1wlqo14hI/AAAAAAAAGLI/1iTys5-TZyU/s1600/Pratica+Edificaçõe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2996952"/>
            <a:ext cx="2808312" cy="2652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0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292128" y="980728"/>
            <a:ext cx="2312642" cy="14401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800" b="1" dirty="0" smtClean="0"/>
              <a:t>Assistentes de Cursos</a:t>
            </a:r>
            <a:endParaRPr lang="pt-BR" sz="28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441256" y="3212976"/>
            <a:ext cx="2312642" cy="14401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800" b="1" dirty="0" smtClean="0"/>
              <a:t>Articulação de Polos</a:t>
            </a:r>
            <a:endParaRPr lang="pt-BR" sz="28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7544" y="2996952"/>
            <a:ext cx="2312642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800" b="1" dirty="0" smtClean="0"/>
              <a:t>Coordenação de Tutoria</a:t>
            </a:r>
            <a:endParaRPr lang="pt-BR" sz="2800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292128" y="2996952"/>
            <a:ext cx="2312642" cy="14401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800" b="1" dirty="0" smtClean="0"/>
              <a:t>Coordenação Geral</a:t>
            </a:r>
          </a:p>
          <a:p>
            <a:pPr algn="ctr"/>
            <a:r>
              <a:rPr lang="pt-BR" sz="2800" b="1" dirty="0"/>
              <a:t>d</a:t>
            </a:r>
            <a:r>
              <a:rPr lang="pt-BR" sz="2800" b="1" dirty="0" smtClean="0"/>
              <a:t>o </a:t>
            </a:r>
            <a:r>
              <a:rPr lang="pt-BR" sz="2800" b="1" dirty="0" err="1" smtClean="0"/>
              <a:t>e-Tec</a:t>
            </a:r>
            <a:endParaRPr lang="pt-BR" sz="2800" b="1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266232" y="5013176"/>
            <a:ext cx="2312642" cy="14401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2800" b="1" dirty="0" smtClean="0"/>
              <a:t>Coordenação Pedagógica</a:t>
            </a:r>
            <a:endParaRPr lang="pt-BR" sz="2800" b="1" dirty="0"/>
          </a:p>
        </p:txBody>
      </p:sp>
      <p:cxnSp>
        <p:nvCxnSpPr>
          <p:cNvPr id="24" name="Conector em curva 23"/>
          <p:cNvCxnSpPr/>
          <p:nvPr/>
        </p:nvCxnSpPr>
        <p:spPr>
          <a:xfrm>
            <a:off x="5604770" y="1484784"/>
            <a:ext cx="2135582" cy="1728192"/>
          </a:xfrm>
          <a:prstGeom prst="curvedConnector3">
            <a:avLst>
              <a:gd name="adj1" fmla="val 64272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 rot="10800000" flipV="1">
            <a:off x="1403648" y="1531640"/>
            <a:ext cx="1862584" cy="146531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em curva 30"/>
          <p:cNvCxnSpPr/>
          <p:nvPr/>
        </p:nvCxnSpPr>
        <p:spPr>
          <a:xfrm rot="16200000" flipH="1">
            <a:off x="1542170" y="4374790"/>
            <a:ext cx="1728194" cy="1564806"/>
          </a:xfrm>
          <a:prstGeom prst="curvedConnector3">
            <a:avLst>
              <a:gd name="adj1" fmla="val 67637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em curva 35"/>
          <p:cNvCxnSpPr/>
          <p:nvPr/>
        </p:nvCxnSpPr>
        <p:spPr>
          <a:xfrm rot="10800000" flipV="1">
            <a:off x="5604771" y="4659486"/>
            <a:ext cx="1988541" cy="1217786"/>
          </a:xfrm>
          <a:prstGeom prst="curvedConnector3">
            <a:avLst>
              <a:gd name="adj1" fmla="val 37866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Seta para cima e para baixo 42"/>
          <p:cNvSpPr/>
          <p:nvPr/>
        </p:nvSpPr>
        <p:spPr>
          <a:xfrm>
            <a:off x="4206133" y="2264296"/>
            <a:ext cx="458736" cy="876672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cima e para baixo 43"/>
          <p:cNvSpPr/>
          <p:nvPr/>
        </p:nvSpPr>
        <p:spPr>
          <a:xfrm>
            <a:off x="4180237" y="4306541"/>
            <a:ext cx="484632" cy="8640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esquerda e para a direita 44"/>
          <p:cNvSpPr/>
          <p:nvPr/>
        </p:nvSpPr>
        <p:spPr>
          <a:xfrm>
            <a:off x="5578874" y="3474716"/>
            <a:ext cx="94582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esquerda e para a direita 45"/>
          <p:cNvSpPr/>
          <p:nvPr/>
        </p:nvSpPr>
        <p:spPr>
          <a:xfrm>
            <a:off x="2555775" y="3530759"/>
            <a:ext cx="86409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375244" y="233645"/>
            <a:ext cx="43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Funcionograma da Coordenação Geral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860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3" name="Caixa de texto 1"/>
          <p:cNvSpPr txBox="1"/>
          <p:nvPr/>
        </p:nvSpPr>
        <p:spPr>
          <a:xfrm>
            <a:off x="1475656" y="1628800"/>
            <a:ext cx="6480720" cy="46575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100" dirty="0">
              <a:effectLst/>
              <a:ea typeface="Times New Roman"/>
              <a:cs typeface="Times New Roman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835697" y="1772815"/>
            <a:ext cx="3240359" cy="1656184"/>
            <a:chOff x="297401" y="74756"/>
            <a:chExt cx="1767211" cy="605107"/>
          </a:xfrm>
        </p:grpSpPr>
        <p:sp>
          <p:nvSpPr>
            <p:cNvPr id="5" name="Elipse 4"/>
            <p:cNvSpPr/>
            <p:nvPr/>
          </p:nvSpPr>
          <p:spPr>
            <a:xfrm>
              <a:off x="297401" y="74756"/>
              <a:ext cx="1767211" cy="60510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56203" y="163372"/>
              <a:ext cx="1249607" cy="4278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600" b="1" kern="1200" dirty="0"/>
                <a:t>Monitoramento do  AVA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835696" y="4149080"/>
            <a:ext cx="2995240" cy="1470581"/>
            <a:chOff x="249297" y="914968"/>
            <a:chExt cx="1895093" cy="606485"/>
          </a:xfrm>
        </p:grpSpPr>
        <p:sp>
          <p:nvSpPr>
            <p:cNvPr id="8" name="Elipse 7"/>
            <p:cNvSpPr/>
            <p:nvPr/>
          </p:nvSpPr>
          <p:spPr>
            <a:xfrm>
              <a:off x="249297" y="914968"/>
              <a:ext cx="1895093" cy="60648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Elipse 4"/>
            <p:cNvSpPr/>
            <p:nvPr/>
          </p:nvSpPr>
          <p:spPr>
            <a:xfrm>
              <a:off x="526827" y="1003786"/>
              <a:ext cx="1340033" cy="4288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600" b="1" kern="1200" dirty="0"/>
                <a:t>Formação Continuada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830936" y="3119441"/>
            <a:ext cx="2909416" cy="1763534"/>
            <a:chOff x="2548884" y="341225"/>
            <a:chExt cx="1585130" cy="804437"/>
          </a:xfrm>
        </p:grpSpPr>
        <p:sp>
          <p:nvSpPr>
            <p:cNvPr id="11" name="Elipse 10"/>
            <p:cNvSpPr/>
            <p:nvPr/>
          </p:nvSpPr>
          <p:spPr>
            <a:xfrm>
              <a:off x="2548884" y="341225"/>
              <a:ext cx="1585130" cy="80443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2781021" y="459032"/>
              <a:ext cx="1120856" cy="5688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/>
                <a:t>Coordenação </a:t>
              </a:r>
              <a:r>
                <a:rPr lang="pt-BR" sz="2800" b="1" kern="1200" dirty="0"/>
                <a:t>de Tutoria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987824" y="3573016"/>
            <a:ext cx="576064" cy="428192"/>
            <a:chOff x="924980" y="653884"/>
            <a:chExt cx="320549" cy="240526"/>
          </a:xfrm>
        </p:grpSpPr>
        <p:sp>
          <p:nvSpPr>
            <p:cNvPr id="14" name="Mais 13"/>
            <p:cNvSpPr/>
            <p:nvPr/>
          </p:nvSpPr>
          <p:spPr>
            <a:xfrm>
              <a:off x="924980" y="653884"/>
              <a:ext cx="320549" cy="240526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Mais 4"/>
            <p:cNvSpPr/>
            <p:nvPr/>
          </p:nvSpPr>
          <p:spPr>
            <a:xfrm>
              <a:off x="967469" y="745861"/>
              <a:ext cx="235571" cy="5657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023920" y="3673453"/>
            <a:ext cx="476072" cy="401215"/>
            <a:chOff x="1981025" y="645284"/>
            <a:chExt cx="271317" cy="401215"/>
          </a:xfrm>
        </p:grpSpPr>
        <p:sp>
          <p:nvSpPr>
            <p:cNvPr id="17" name="Seta para a direita 16"/>
            <p:cNvSpPr/>
            <p:nvPr/>
          </p:nvSpPr>
          <p:spPr>
            <a:xfrm rot="21512398" flipH="1" flipV="1">
              <a:off x="1981025" y="645284"/>
              <a:ext cx="271317" cy="40121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Seta para a direita 4"/>
            <p:cNvSpPr/>
            <p:nvPr/>
          </p:nvSpPr>
          <p:spPr>
            <a:xfrm rot="10712398">
              <a:off x="2062407" y="724490"/>
              <a:ext cx="189922" cy="2407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100" kern="1200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1907704" y="9087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Composição da Coordenação de Tutoria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349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3" name="Imagem 2" descr="E:\FORMAÇÃO\instrumento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24735" cy="4392488"/>
          </a:xfrm>
          <a:prstGeom prst="rect">
            <a:avLst/>
          </a:prstGeom>
          <a:noFill/>
          <a:ln>
            <a:solidFill>
              <a:schemeClr val="tx1">
                <a:alpha val="49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1475657" y="546449"/>
            <a:ext cx="626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Ficha de Acompanhamento do Tutor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303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Aspectos da Avaliação do Tutor a Distância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884648"/>
              </p:ext>
            </p:extLst>
          </p:nvPr>
        </p:nvGraphicFramePr>
        <p:xfrm>
          <a:off x="457200" y="1600200"/>
          <a:ext cx="8229600" cy="493735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995120"/>
                <a:gridCol w="123448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 smtClean="0">
                          <a:effectLst/>
                        </a:rPr>
                        <a:t>Em relação à atuação do tutor nos fóruns</a:t>
                      </a:r>
                      <a:endParaRPr lang="pt-BR" sz="2400" dirty="0" smtClean="0"/>
                    </a:p>
                    <a:p>
                      <a:endParaRPr lang="pt-B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 feedback atendeu as necessidades do aluno 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pt-B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373755" algn="l"/>
                        </a:tabLst>
                      </a:pPr>
                      <a:r>
                        <a:rPr lang="pt-BR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 prazo para retorno ao aluno foi cumprido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nível teórico das intervenções contribuiu para reforço à aprendizagem.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718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relação à participação do tutor nas atividades avaliativas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 feedback foi dado em tempo hábil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As atividades foram comentadas individualmente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As questões corrigidas apresentaram comentários adequados.</a:t>
                      </a: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3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09936" y="1772816"/>
            <a:ext cx="7776864" cy="46782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</a:rPr>
              <a:t>Melhoria das intervenções dos tutores no AVA;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</a:rPr>
              <a:t>Diminuição das ausências no Ambiente Virtual de Aprendizagem;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</a:rPr>
              <a:t>Cumprimento dos prazos das </a:t>
            </a:r>
            <a:r>
              <a:rPr lang="pt-BR" sz="2000" dirty="0" smtClean="0">
                <a:solidFill>
                  <a:schemeClr val="tx1"/>
                </a:solidFill>
              </a:rPr>
              <a:t>atividades;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</a:rPr>
              <a:t>Progresso no uso das novas </a:t>
            </a:r>
            <a:r>
              <a:rPr lang="pt-BR" sz="2000" dirty="0">
                <a:solidFill>
                  <a:schemeClr val="tx1"/>
                </a:solidFill>
              </a:rPr>
              <a:t>tecnologias e </a:t>
            </a:r>
            <a:r>
              <a:rPr lang="pt-BR" sz="2000" dirty="0" smtClean="0">
                <a:solidFill>
                  <a:schemeClr val="tx1"/>
                </a:solidFill>
              </a:rPr>
              <a:t>das metodologias, incidindo </a:t>
            </a:r>
            <a:r>
              <a:rPr lang="pt-BR" sz="2000" dirty="0">
                <a:solidFill>
                  <a:schemeClr val="tx1"/>
                </a:solidFill>
              </a:rPr>
              <a:t>positivamente no </a:t>
            </a:r>
            <a:r>
              <a:rPr lang="pt-BR" sz="2000" dirty="0" smtClean="0">
                <a:solidFill>
                  <a:schemeClr val="tx1"/>
                </a:solidFill>
              </a:rPr>
              <a:t>processo ensino aprendizagem;</a:t>
            </a:r>
          </a:p>
          <a:p>
            <a:pPr lvl="0" algn="just"/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</a:rPr>
              <a:t>Aprimoramento das atividades, possibilitando mais </a:t>
            </a:r>
            <a:r>
              <a:rPr lang="pt-BR" sz="2000" dirty="0">
                <a:solidFill>
                  <a:schemeClr val="tx1"/>
                </a:solidFill>
              </a:rPr>
              <a:t>competências e </a:t>
            </a:r>
            <a:r>
              <a:rPr lang="pt-BR" sz="2000" dirty="0" smtClean="0">
                <a:solidFill>
                  <a:schemeClr val="tx1"/>
                </a:solidFill>
              </a:rPr>
              <a:t>habilidades,  tornando-os aptos para atuarem no contexto </a:t>
            </a:r>
            <a:r>
              <a:rPr lang="pt-BR" sz="2000" dirty="0">
                <a:solidFill>
                  <a:schemeClr val="tx1"/>
                </a:solidFill>
              </a:rPr>
              <a:t>da educação mediada pelas </a:t>
            </a:r>
            <a:r>
              <a:rPr lang="pt-BR" sz="2000" dirty="0" smtClean="0">
                <a:solidFill>
                  <a:schemeClr val="tx1"/>
                </a:solidFill>
              </a:rPr>
              <a:t>tecnologias;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</a:rPr>
              <a:t>Compreensão da necessidade de que o acompanhamento precisa ser sistemático e continuo para que se possa alcançar resultados satisfatórios. </a:t>
            </a:r>
            <a:endParaRPr lang="pt-BR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44300" y="143919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832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 importância dos mecanismos adotados para identificação dos problemas e a disposição dos profissionais envolvidos na busca da superação;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Compreensão por parte dos tutores de que se </a:t>
            </a:r>
            <a:r>
              <a:rPr lang="pt-BR" sz="2400" dirty="0"/>
              <a:t>faz necessário </a:t>
            </a:r>
            <a:r>
              <a:rPr lang="pt-BR" sz="2400" dirty="0" smtClean="0"/>
              <a:t>monitorar o trabalho diariamente,  para o aprimoramento  da prática docente;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 importância do acompanhamento de todos os envolvidos no exercício de ensinar e aprender como um subsidio valioso para tomada de decisões.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5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3" name="Imagem 2" descr="http://1.bp.blogspot.com/-b2LofSls42U/UoA3gtlDeHI/AAAAAAAAFK4/RQx5eV7Pp-k/s1600/Obrigada!_204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040560" cy="30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3347864" y="4941168"/>
            <a:ext cx="453650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Claudia Leticia Gonçalves Moraes</a:t>
            </a:r>
          </a:p>
          <a:p>
            <a:pPr algn="ctr"/>
            <a:r>
              <a:rPr lang="pt-BR" dirty="0" smtClean="0"/>
              <a:t>claudiamoraes27@gmail.com</a:t>
            </a:r>
          </a:p>
          <a:p>
            <a:pPr algn="ctr"/>
            <a:r>
              <a:rPr lang="pt-BR" dirty="0" smtClean="0"/>
              <a:t>(98) 8154-0367 ou (98) 8735-0209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/>
          <a:lstStyle/>
          <a:p>
            <a:endParaRPr lang="pt-B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200" dirty="0" smtClean="0"/>
              <a:t>Demonstrar </a:t>
            </a:r>
            <a:r>
              <a:rPr lang="pt-BR" sz="3200" dirty="0"/>
              <a:t>como as diretrizes são operacionalizadas no cotidiano, mediante o acompanhamento dos tutores presenciais e a distância, na perspectiva de avaliar o desempenho de forma crítica e colaborativa.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2</a:t>
            </a:fld>
            <a:r>
              <a:rPr lang="pt-BR" smtClean="0"/>
              <a:t>/9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6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t-BR" dirty="0" smtClean="0"/>
              <a:t>Contextualizando a </a:t>
            </a:r>
            <a:r>
              <a:rPr lang="pt-BR" dirty="0"/>
              <a:t>Pesquisa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044226"/>
              </p:ext>
            </p:extLst>
          </p:nvPr>
        </p:nvGraphicFramePr>
        <p:xfrm>
          <a:off x="457200" y="1052736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3</a:t>
            </a:fld>
            <a:r>
              <a:rPr lang="pt-BR" smtClean="0"/>
              <a:t>/9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711042" y="2013882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Julho 2012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603030" y="1380110"/>
            <a:ext cx="2376264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Início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474338" y="1428350"/>
            <a:ext cx="2130110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Quantos </a:t>
            </a:r>
            <a:r>
              <a:rPr lang="pt-BR" dirty="0" smtClean="0"/>
              <a:t>Cursos? 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474338" y="2060848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13  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603030" y="3267455"/>
            <a:ext cx="2376264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Quantos </a:t>
            </a:r>
            <a:r>
              <a:rPr lang="pt-BR" dirty="0" smtClean="0"/>
              <a:t>tutores?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707904" y="3927263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284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14832" y="3283479"/>
            <a:ext cx="2376264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Quantas vagas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22844" y="3927263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6.000</a:t>
            </a:r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769639" y="4880012"/>
            <a:ext cx="2147990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Forma de </a:t>
            </a:r>
            <a:r>
              <a:rPr lang="pt-BR" dirty="0" smtClean="0"/>
              <a:t>ingresso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899174" y="5517232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i="1" dirty="0" smtClean="0"/>
              <a:t>Processo  seletivo</a:t>
            </a:r>
            <a:endParaRPr lang="pt-BR" i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14832" y="1380911"/>
            <a:ext cx="2376264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Onde?</a:t>
            </a:r>
            <a:endParaRPr lang="pt-BR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922844" y="2060848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UEMA</a:t>
            </a:r>
            <a:endParaRPr lang="pt-BR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473749" y="3267455"/>
            <a:ext cx="2130110" cy="781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Quantos </a:t>
            </a:r>
            <a:r>
              <a:rPr lang="pt-BR" dirty="0" smtClean="0"/>
              <a:t>Polos? </a:t>
            </a:r>
            <a:endParaRPr lang="pt-BR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507778" y="3939657"/>
            <a:ext cx="2160240" cy="8029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25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93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040" y="116633"/>
            <a:ext cx="7754713" cy="720079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CURSOS TÉCNICOS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21666306"/>
              </p:ext>
            </p:extLst>
          </p:nvPr>
        </p:nvGraphicFramePr>
        <p:xfrm>
          <a:off x="683568" y="1052736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4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26" name="Picture 2" descr="C:\Users\ELISA\Desktop\AVATAS\AVATAR ALIMENT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6" y="980728"/>
            <a:ext cx="1903513" cy="13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ISA\Desktop\AVATAS\AVATAR CONTABILID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5" y="2648391"/>
            <a:ext cx="2091405" cy="14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SA\Desktop\AVATAS\AVATAR CONTROLE AMBIEN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03" y="2349320"/>
            <a:ext cx="1757388" cy="17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ISA\Desktop\AVATAS\AVATAR EDIFICAÇÕ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4" y="4786850"/>
            <a:ext cx="1915413" cy="17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SA\Desktop\AVATAS\AVATAR GUIA DE TURISM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83" y="1340222"/>
            <a:ext cx="1855711" cy="15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LISA\Desktop\AVATAS\AVATAR INFORMÁTIC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40" y="4154926"/>
            <a:ext cx="1837722" cy="12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LISA\Desktop\AVATAS\AVATAR MANUTENÇÃO AUTOMOTIV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65" y="2996952"/>
            <a:ext cx="1723529" cy="16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LISA\Desktop\AVATAS\AVATAR MEIO AMBIEN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62" y="5013177"/>
            <a:ext cx="1728192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LISA\Desktop\AVATAS\AVATAR METEOROLOGI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03" y="1053175"/>
            <a:ext cx="1584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ELISA\Desktop\AVATAS\AVATAR REDES DE COMPUTADORE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5125"/>
            <a:ext cx="1674141" cy="18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ELISA\Desktop\AVATAS\AVATAR T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851891" cy="1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ELISA\Desktop\AVATAS\AVATAR SERVIÇOS PÚBLICO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013177"/>
            <a:ext cx="1897251" cy="16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LISA\Desktop\AVATAS\AVATAR SEGURANÇA DO TRABALH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56" y="3212976"/>
            <a:ext cx="1864717" cy="159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48760" y="645501"/>
            <a:ext cx="2969396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Cursos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0888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Referencial Teórico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46754"/>
              </p:ext>
            </p:extLst>
          </p:nvPr>
        </p:nvGraphicFramePr>
        <p:xfrm>
          <a:off x="457200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6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ta em curva para baixo 10"/>
          <p:cNvSpPr/>
          <p:nvPr/>
        </p:nvSpPr>
        <p:spPr>
          <a:xfrm>
            <a:off x="2614828" y="1337027"/>
            <a:ext cx="1379255" cy="799454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Nuvem 2"/>
          <p:cNvSpPr/>
          <p:nvPr/>
        </p:nvSpPr>
        <p:spPr>
          <a:xfrm>
            <a:off x="3491880" y="469246"/>
            <a:ext cx="5184576" cy="4973300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“Os </a:t>
            </a:r>
            <a:r>
              <a:rPr lang="pt-BR" sz="2400" dirty="0"/>
              <a:t>tutores são os mediadores entre os alunos e o conhecimento, as tecnologias e o professor; assim, o resultado favorável de uma proposta depende da prática bem sucedida desses atores</a:t>
            </a:r>
            <a:r>
              <a:rPr lang="pt-BR" sz="2400" dirty="0" smtClean="0"/>
              <a:t>”.</a:t>
            </a:r>
          </a:p>
          <a:p>
            <a:pPr algn="ctr"/>
            <a:r>
              <a:rPr lang="pt-BR" sz="2400" dirty="0" smtClean="0"/>
              <a:t> </a:t>
            </a:r>
          </a:p>
          <a:p>
            <a:pPr algn="ctr"/>
            <a:r>
              <a:rPr lang="pt-BR" sz="2400" b="1" dirty="0" smtClean="0"/>
              <a:t>(MILL, 2010, p.82)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460585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Referencial </a:t>
            </a:r>
            <a:r>
              <a:rPr lang="pt-BR" sz="2400" b="1" dirty="0" smtClean="0"/>
              <a:t>Teórico</a:t>
            </a:r>
          </a:p>
        </p:txBody>
      </p:sp>
      <p:pic>
        <p:nvPicPr>
          <p:cNvPr id="1026" name="Imagem 1" descr="https://encrypted-tbn3.gstatic.com/images?q=tbn:ANd9GcSSR3yy0DFG8svHKOitsQSgEWuasPll3pI4yBFHP9-Wpppep2rp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6" y="1700808"/>
            <a:ext cx="2933700" cy="3741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ta em curva para baixo 14"/>
          <p:cNvSpPr/>
          <p:nvPr/>
        </p:nvSpPr>
        <p:spPr>
          <a:xfrm>
            <a:off x="2830493" y="563488"/>
            <a:ext cx="1156940" cy="688825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Nuvem 2"/>
          <p:cNvSpPr/>
          <p:nvPr/>
        </p:nvSpPr>
        <p:spPr>
          <a:xfrm>
            <a:off x="3150128" y="3258692"/>
            <a:ext cx="5508104" cy="368327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400" b="1" i="1" dirty="0" smtClean="0"/>
          </a:p>
          <a:p>
            <a:pPr algn="just"/>
            <a:r>
              <a:rPr lang="pt-BR" sz="2400" b="1" i="1" dirty="0" smtClean="0"/>
              <a:t>Aprender como aprender será a habilidade mais importante a ser adquirida  por todas as pessoas no futuro.</a:t>
            </a:r>
          </a:p>
          <a:p>
            <a:pPr algn="just"/>
            <a:endParaRPr lang="pt-BR" sz="2400" b="1" i="1" dirty="0" smtClean="0"/>
          </a:p>
          <a:p>
            <a:pPr algn="just"/>
            <a:r>
              <a:rPr lang="pt-BR" sz="2400" b="1" i="1" dirty="0" smtClean="0"/>
              <a:t>               (LITTO, 2010, p.3)</a:t>
            </a:r>
            <a:endParaRPr lang="pt-BR" sz="2400" b="1" i="1" dirty="0"/>
          </a:p>
        </p:txBody>
      </p:sp>
      <p:sp>
        <p:nvSpPr>
          <p:cNvPr id="4" name="Nuvem 3"/>
          <p:cNvSpPr/>
          <p:nvPr/>
        </p:nvSpPr>
        <p:spPr>
          <a:xfrm>
            <a:off x="3664645" y="0"/>
            <a:ext cx="5163749" cy="345376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“Tudo em educação deve ser acompanhado e avaliado a fim de que o processo de aprendizagem implique em resultados satisfatórios”.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b="1" dirty="0" smtClean="0"/>
              <a:t>(KENSKI, 2010, p.61)</a:t>
            </a:r>
            <a:endParaRPr lang="pt-BR" sz="2200" b="1" dirty="0"/>
          </a:p>
        </p:txBody>
      </p:sp>
      <p:sp>
        <p:nvSpPr>
          <p:cNvPr id="10" name="Retângulo 9"/>
          <p:cNvSpPr/>
          <p:nvPr/>
        </p:nvSpPr>
        <p:spPr>
          <a:xfrm>
            <a:off x="251520" y="332656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Referencial </a:t>
            </a:r>
            <a:r>
              <a:rPr lang="pt-BR" sz="2400" b="1" dirty="0" smtClean="0"/>
              <a:t>Teórico</a:t>
            </a:r>
          </a:p>
        </p:txBody>
      </p:sp>
      <p:sp>
        <p:nvSpPr>
          <p:cNvPr id="8" name="Seta em curva para baixo 7"/>
          <p:cNvSpPr/>
          <p:nvPr/>
        </p:nvSpPr>
        <p:spPr>
          <a:xfrm>
            <a:off x="2766988" y="3933056"/>
            <a:ext cx="1030317" cy="731520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5" y="3643712"/>
            <a:ext cx="2802773" cy="280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1" y="801242"/>
            <a:ext cx="3019425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864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Estudo de natureza descritiva com abordagem quantitativa e qualitativa tanto em relação à coleta dos dados quanto ao tratamento das informações.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Fonte: Coordenação de Tutoria do </a:t>
            </a:r>
            <a:r>
              <a:rPr lang="pt-BR" sz="2400" dirty="0" err="1" smtClean="0"/>
              <a:t>UemaNet</a:t>
            </a:r>
            <a:r>
              <a:rPr lang="pt-BR" sz="2400" dirty="0" smtClean="0"/>
              <a:t> e o AVA:</a:t>
            </a:r>
          </a:p>
          <a:p>
            <a:pPr indent="0" algn="just">
              <a:buNone/>
            </a:pPr>
            <a:r>
              <a:rPr lang="pt-BR" sz="2400" dirty="0" smtClean="0"/>
              <a:t> </a:t>
            </a:r>
            <a:r>
              <a:rPr lang="pt-BR" sz="2400" dirty="0"/>
              <a:t>Abrangência: 284 tutores:</a:t>
            </a:r>
          </a:p>
          <a:p>
            <a:pPr indent="0" algn="just">
              <a:buNone/>
            </a:pPr>
            <a:r>
              <a:rPr lang="pt-BR" sz="2400" dirty="0" smtClean="0"/>
              <a:t>                    a </a:t>
            </a:r>
            <a:r>
              <a:rPr lang="pt-BR" sz="2400" dirty="0"/>
              <a:t>Distância: </a:t>
            </a:r>
            <a:r>
              <a:rPr lang="pt-BR" sz="2400" dirty="0" smtClean="0"/>
              <a:t>141 </a:t>
            </a:r>
            <a:endParaRPr lang="pt-BR" sz="2400" dirty="0"/>
          </a:p>
          <a:p>
            <a:pPr indent="0" algn="just">
              <a:buNone/>
            </a:pPr>
            <a:r>
              <a:rPr lang="pt-BR" sz="2400" dirty="0" smtClean="0"/>
              <a:t>                       Presencial</a:t>
            </a:r>
            <a:r>
              <a:rPr lang="pt-BR" sz="2400" dirty="0"/>
              <a:t>: 143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 smtClean="0"/>
              <a:t>Período: de novembro de 2012 a  maio de 2014.</a:t>
            </a:r>
          </a:p>
          <a:p>
            <a:pPr marL="0" indent="0">
              <a:buNone/>
            </a:pPr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E90C-785F-41E1-9949-5C92666E110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7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583</Words>
  <Application>Microsoft Office PowerPoint</Application>
  <PresentationFormat>Apresentação na tela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Aharoni</vt:lpstr>
      <vt:lpstr>Antique Olive</vt:lpstr>
      <vt:lpstr>Arial</vt:lpstr>
      <vt:lpstr>Arial Narrow</vt:lpstr>
      <vt:lpstr>Calibri</vt:lpstr>
      <vt:lpstr>Tahoma</vt:lpstr>
      <vt:lpstr>Times New Roman</vt:lpstr>
      <vt:lpstr>Wingdings</vt:lpstr>
      <vt:lpstr>Tema do Office</vt:lpstr>
      <vt:lpstr>1_Tema do Office</vt:lpstr>
      <vt:lpstr>  COORDENAÇÃO DE TUTORIA: ACOMPANHAMENTO DE TUTORES NOS CURSOS TÉCNICOS A DISTÂNCIA DA UEMA   </vt:lpstr>
      <vt:lpstr>Objetivo</vt:lpstr>
      <vt:lpstr>Contextualizando a Pesquisa</vt:lpstr>
      <vt:lpstr>CURSOS TÉCNICOS</vt:lpstr>
      <vt:lpstr>Apresentação do PowerPoint</vt:lpstr>
      <vt:lpstr>Referencial Teórico</vt:lpstr>
      <vt:lpstr>Apresentação do PowerPoint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Aspectos da Avaliação do Tutor a Distância</vt:lpstr>
      <vt:lpstr>Apresentação do PowerPoint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D.E</dc:creator>
  <cp:lastModifiedBy>User</cp:lastModifiedBy>
  <cp:revision>124</cp:revision>
  <dcterms:created xsi:type="dcterms:W3CDTF">2014-09-04T17:57:45Z</dcterms:created>
  <dcterms:modified xsi:type="dcterms:W3CDTF">2015-01-16T03:44:15Z</dcterms:modified>
</cp:coreProperties>
</file>