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04" r:id="rId4"/>
    <p:sldId id="276" r:id="rId5"/>
    <p:sldId id="277" r:id="rId6"/>
    <p:sldId id="280" r:id="rId7"/>
    <p:sldId id="273" r:id="rId8"/>
    <p:sldId id="272" r:id="rId9"/>
    <p:sldId id="258" r:id="rId10"/>
    <p:sldId id="262" r:id="rId11"/>
    <p:sldId id="259" r:id="rId12"/>
    <p:sldId id="260" r:id="rId13"/>
    <p:sldId id="305" r:id="rId14"/>
    <p:sldId id="306" r:id="rId15"/>
    <p:sldId id="307" r:id="rId16"/>
    <p:sldId id="269" r:id="rId17"/>
    <p:sldId id="264" r:id="rId18"/>
    <p:sldId id="265" r:id="rId19"/>
    <p:sldId id="266" r:id="rId20"/>
    <p:sldId id="267" r:id="rId21"/>
    <p:sldId id="274" r:id="rId22"/>
    <p:sldId id="278" r:id="rId23"/>
    <p:sldId id="283" r:id="rId24"/>
    <p:sldId id="284" r:id="rId25"/>
    <p:sldId id="285" r:id="rId26"/>
    <p:sldId id="286" r:id="rId27"/>
    <p:sldId id="287" r:id="rId28"/>
    <p:sldId id="292" r:id="rId29"/>
    <p:sldId id="293" r:id="rId30"/>
    <p:sldId id="294" r:id="rId31"/>
    <p:sldId id="295" r:id="rId32"/>
    <p:sldId id="298" r:id="rId33"/>
    <p:sldId id="299" r:id="rId34"/>
    <p:sldId id="296" r:id="rId35"/>
    <p:sldId id="297" r:id="rId36"/>
    <p:sldId id="303" r:id="rId37"/>
    <p:sldId id="300" r:id="rId38"/>
    <p:sldId id="30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34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048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31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460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005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995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028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393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887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342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576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3580-1924-4248-A793-116BA28D23F7}" type="datetimeFigureOut">
              <a:rPr lang="pt-BR" smtClean="0"/>
              <a:pPr/>
              <a:t>10/12/2014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8F307-AC17-4427-B1AC-E721F137F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16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vanzin@gmail.com" TargetMode="External"/><Relationship Id="rId2" Type="http://schemas.openxmlformats.org/officeDocument/2006/relationships/hyperlink" Target="mailto:silviareginaquevedo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0136" y="10466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EAD como </a:t>
            </a:r>
            <a:r>
              <a:rPr lang="pt-BR" dirty="0" err="1" smtClean="0">
                <a:latin typeface="Comic Sans MS" panose="030F0702030302020204" pitchFamily="66" charset="0"/>
              </a:rPr>
              <a:t>locus</a:t>
            </a:r>
            <a:r>
              <a:rPr lang="pt-BR" dirty="0" smtClean="0">
                <a:latin typeface="Comic Sans MS" panose="030F0702030302020204" pitchFamily="66" charset="0"/>
              </a:rPr>
              <a:t> em nova epistemologia para Educação Não Formal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82846" y="4646950"/>
            <a:ext cx="516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Silvia Quevedo, Dra. </a:t>
            </a:r>
            <a:r>
              <a:rPr lang="pt-BR" dirty="0" smtClean="0">
                <a:hlinkClick r:id="rId2"/>
              </a:rPr>
              <a:t>silviareginaquevedo@gmail.com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52669" y="5081666"/>
            <a:ext cx="3790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Tarcisio Vanzin, </a:t>
            </a:r>
            <a:r>
              <a:rPr lang="pt-BR" dirty="0" err="1" smtClean="0"/>
              <a:t>Dr</a:t>
            </a:r>
            <a:r>
              <a:rPr lang="pt-BR" dirty="0" smtClean="0"/>
              <a:t> </a:t>
            </a:r>
            <a:r>
              <a:rPr lang="pt-BR" dirty="0" smtClean="0">
                <a:hlinkClick r:id="rId3"/>
              </a:rPr>
              <a:t>tvanzin@gmail.com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312826" y="5966085"/>
            <a:ext cx="779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Programa de Pós-Graduação em Engenharia e Gestão do Conhecimento </a:t>
            </a:r>
            <a:r>
              <a:rPr lang="pt-BR" dirty="0" smtClean="0"/>
              <a:t>– </a:t>
            </a:r>
            <a:r>
              <a:rPr lang="pt-BR" dirty="0" smtClean="0"/>
              <a:t> PPEGC</a:t>
            </a:r>
          </a:p>
          <a:p>
            <a:pPr algn="ctr"/>
            <a:r>
              <a:rPr lang="pt-BR" dirty="0" smtClean="0"/>
              <a:t>UNIVERSIDADE </a:t>
            </a:r>
            <a:r>
              <a:rPr lang="pt-BR" dirty="0" smtClean="0"/>
              <a:t>FEDERAL DE SANTA CATARINA (UFSC)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716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34575" y="479502"/>
            <a:ext cx="8053281" cy="283241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/>
              <a:t>N</a:t>
            </a:r>
            <a:r>
              <a:rPr lang="pt-BR" sz="1800" dirty="0" smtClean="0"/>
              <a:t>o campo das possibilidades do saber, a configuração geral do saber comum é temporal, espacialmente determinada e formada por cruzamento de domínios.</a:t>
            </a:r>
          </a:p>
          <a:p>
            <a:endParaRPr lang="pt-BR" sz="1800" dirty="0"/>
          </a:p>
          <a:p>
            <a:r>
              <a:rPr lang="pt-BR" sz="1800" dirty="0" smtClean="0"/>
              <a:t>A partir da fração histórica comum aos conhecimentos, sua organização </a:t>
            </a:r>
          </a:p>
          <a:p>
            <a:pPr marL="0" indent="0">
              <a:buNone/>
            </a:pPr>
            <a:r>
              <a:rPr lang="pt-BR" sz="1800" dirty="0" smtClean="0"/>
              <a:t>compõe </a:t>
            </a:r>
            <a:r>
              <a:rPr lang="pt-BR" sz="1800" b="1" dirty="0" smtClean="0"/>
              <a:t>visões de mundo</a:t>
            </a:r>
            <a:r>
              <a:rPr lang="pt-BR" sz="1800" dirty="0" smtClean="0"/>
              <a:t>.</a:t>
            </a:r>
          </a:p>
          <a:p>
            <a:pPr marL="0" indent="0" algn="r">
              <a:buNone/>
            </a:pPr>
            <a:r>
              <a:rPr lang="pt-BR" dirty="0" smtClean="0">
                <a:latin typeface="Comic Sans MS" panose="030F0702030302020204" pitchFamily="66" charset="0"/>
              </a:rPr>
              <a:t>Michel Foucault</a:t>
            </a:r>
          </a:p>
          <a:p>
            <a:pPr marL="0" indent="0" algn="r">
              <a:buNone/>
            </a:pPr>
            <a:r>
              <a:rPr lang="pt-BR" sz="2100" dirty="0" smtClean="0"/>
              <a:t>          1926 -1984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6" name="Picture 4" descr="http://anthropology.ir/sites/default/files/images/4735529-le-tresor-retrouve-du-philosophe-michel-foucault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174" y="3523785"/>
            <a:ext cx="9189441" cy="3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2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56195" y="3744446"/>
            <a:ext cx="5835805" cy="3113554"/>
          </a:xfrm>
        </p:spPr>
        <p:txBody>
          <a:bodyPr/>
          <a:lstStyle/>
          <a:p>
            <a:r>
              <a:rPr lang="pt-BR" sz="2400" dirty="0" smtClean="0"/>
              <a:t>A definição de solo epistemológico é delimitada pela existência dos fenômenos culturais, teorias científicas e interpretações filosóficas.</a:t>
            </a:r>
          </a:p>
          <a:p>
            <a:r>
              <a:rPr lang="pt-BR" sz="2400" dirty="0" smtClean="0"/>
              <a:t>Este solo é responsável por gerar uma ordem que emana da realidade, buscando revelar a experiência concreta e a percepção dos sujeitos.</a:t>
            </a:r>
          </a:p>
          <a:p>
            <a:endParaRPr lang="pt-BR" dirty="0"/>
          </a:p>
        </p:txBody>
      </p:sp>
      <p:pic>
        <p:nvPicPr>
          <p:cNvPr id="4098" name="Picture 2" descr="http://www.wumingfoundation.com/giap/wp-content/uploads/2010/12/michelfoucaul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9675" cy="317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68429" y="1366526"/>
            <a:ext cx="4473498" cy="5034273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Comic Sans MS" panose="030F0702030302020204" pitchFamily="66" charset="0"/>
              </a:rPr>
              <a:t>Não constitui apenas racionalidades e positividades específicas, mas envolve jogos de coerção e limitações que se impõem em dado momento a determinado discurso.</a:t>
            </a:r>
          </a:p>
          <a:p>
            <a:endParaRPr lang="pt-BR" sz="2000" dirty="0">
              <a:latin typeface="Comic Sans MS" panose="030F0702030302020204" pitchFamily="66" charset="0"/>
            </a:endParaRPr>
          </a:p>
          <a:p>
            <a:endParaRPr lang="pt-BR" sz="2000" dirty="0" smtClean="0">
              <a:latin typeface="Comic Sans MS" panose="030F0702030302020204" pitchFamily="66" charset="0"/>
            </a:endParaRPr>
          </a:p>
          <a:p>
            <a:endParaRPr lang="pt-BR" sz="2000" dirty="0">
              <a:latin typeface="Comic Sans MS" panose="030F0702030302020204" pitchFamily="66" charset="0"/>
            </a:endParaRPr>
          </a:p>
          <a:p>
            <a:endParaRPr lang="pt-BR" sz="2000" dirty="0" smtClean="0">
              <a:latin typeface="Comic Sans MS" panose="030F0702030302020204" pitchFamily="66" charset="0"/>
            </a:endParaRPr>
          </a:p>
          <a:p>
            <a:endParaRPr lang="pt-BR" sz="2000" dirty="0">
              <a:latin typeface="Comic Sans MS" panose="030F0702030302020204" pitchFamily="66" charset="0"/>
            </a:endParaRPr>
          </a:p>
          <a:p>
            <a:endParaRPr lang="pt-BR" sz="2000" dirty="0" smtClean="0">
              <a:latin typeface="Comic Sans MS" panose="030F0702030302020204" pitchFamily="66" charset="0"/>
            </a:endParaRPr>
          </a:p>
          <a:p>
            <a:endParaRPr lang="pt-BR" sz="2000" dirty="0" smtClean="0">
              <a:latin typeface="Comic Sans MS" panose="030F0702030302020204" pitchFamily="66" charset="0"/>
            </a:endParaRPr>
          </a:p>
          <a:p>
            <a:r>
              <a:rPr lang="pt-BR" sz="1100" dirty="0" smtClean="0">
                <a:latin typeface="Comic Sans MS" panose="030F0702030302020204" pitchFamily="66" charset="0"/>
              </a:rPr>
              <a:t>Costa, Guerra, Leão. O solo epistemológico de Michel Foucault: possibilidades de pesquisa no campo da administração, 2012</a:t>
            </a:r>
            <a:endParaRPr lang="pt-BR" sz="1100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://blog.climagiste.com/wp-content/uploads/2013/11/foucault-in-japan-w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218" y="1366526"/>
            <a:ext cx="44672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6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0224" y="0"/>
            <a:ext cx="924436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Comic Sans MS" panose="030F0702030302020204" pitchFamily="66" charset="0"/>
              </a:rPr>
              <a:t>Campos de Pesquisa </a:t>
            </a:r>
          </a:p>
          <a:p>
            <a:endParaRPr lang="pt-BR" dirty="0"/>
          </a:p>
          <a:p>
            <a:r>
              <a:rPr lang="pt-BR" dirty="0" smtClean="0"/>
              <a:t>A divisão dos campos de pesquisa exige atenção porque a Educação Não Formal diz respeito a “espaços de educação”, não propriamente a sala de aula. Portanto, são espaços que não possuem regulamentação quanto ao aprender, o que os diferencia da Educação Formal. Os temas de ensino e aprendizagem devem ser tratados com muito cuidado para não gerar confusão.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Resultados parciais </a:t>
            </a:r>
            <a:r>
              <a:rPr lang="pt-BR" dirty="0"/>
              <a:t>da pesquisa “Práticas de educação não escolar de </a:t>
            </a:r>
            <a:r>
              <a:rPr lang="pt-BR" dirty="0" smtClean="0"/>
              <a:t>sujeitos </a:t>
            </a:r>
            <a:r>
              <a:rPr lang="pt-BR" dirty="0"/>
              <a:t>que atuam em projetos socioeducativos (CNPq)” </a:t>
            </a:r>
            <a:r>
              <a:rPr lang="pt-BR" dirty="0" smtClean="0"/>
              <a:t>demonstram </a:t>
            </a:r>
            <a:r>
              <a:rPr lang="pt-BR" dirty="0"/>
              <a:t>que educadores sociais formam-se em </a:t>
            </a:r>
          </a:p>
          <a:p>
            <a:r>
              <a:rPr lang="pt-BR" dirty="0"/>
              <a:t>serviço, contando com o apoio de seus pares, e constroem </a:t>
            </a:r>
            <a:r>
              <a:rPr lang="pt-BR" dirty="0" smtClean="0"/>
              <a:t>estratégias </a:t>
            </a:r>
            <a:r>
              <a:rPr lang="pt-BR" dirty="0"/>
              <a:t>pedagógicas com base nas suas experiências </a:t>
            </a:r>
            <a:r>
              <a:rPr lang="pt-BR" dirty="0" smtClean="0"/>
              <a:t>pessoais</a:t>
            </a:r>
            <a:r>
              <a:rPr lang="pt-BR" dirty="0"/>
              <a:t>, enfatizando a </a:t>
            </a:r>
            <a:r>
              <a:rPr lang="pt-BR" dirty="0" err="1"/>
              <a:t>autoformação</a:t>
            </a:r>
            <a:r>
              <a:rPr lang="pt-BR" dirty="0" smtClean="0"/>
              <a:t>. (...) que </a:t>
            </a:r>
            <a:r>
              <a:rPr lang="pt-BR" dirty="0"/>
              <a:t>a educação, no campo social, é área transdisciplinar </a:t>
            </a:r>
            <a:r>
              <a:rPr lang="pt-BR" dirty="0" smtClean="0"/>
              <a:t>do </a:t>
            </a:r>
            <a:r>
              <a:rPr lang="pt-BR" dirty="0"/>
              <a:t>conhecimento </a:t>
            </a:r>
            <a:r>
              <a:rPr lang="pt-BR" sz="1200" dirty="0"/>
              <a:t>(MOURA; ZUCCHETTI, 2010</a:t>
            </a:r>
            <a:r>
              <a:rPr lang="pt-BR" sz="1200" dirty="0" smtClean="0"/>
              <a:t>)”.... </a:t>
            </a:r>
            <a:r>
              <a:rPr lang="pt-BR" dirty="0"/>
              <a:t>a </a:t>
            </a:r>
            <a:r>
              <a:rPr lang="pt-BR" dirty="0" smtClean="0"/>
              <a:t>proposição </a:t>
            </a:r>
            <a:r>
              <a:rPr lang="pt-BR" dirty="0"/>
              <a:t>de cursos de graduação, no âmbito da chamada </a:t>
            </a:r>
            <a:r>
              <a:rPr lang="pt-BR" dirty="0" smtClean="0"/>
              <a:t>Pedagogia </a:t>
            </a:r>
            <a:r>
              <a:rPr lang="pt-BR" dirty="0"/>
              <a:t>Social, para formar educadores sociais, pode </a:t>
            </a:r>
          </a:p>
          <a:p>
            <a:r>
              <a:rPr lang="pt-BR" dirty="0"/>
              <a:t>representar um </a:t>
            </a:r>
            <a:r>
              <a:rPr lang="pt-BR" dirty="0" smtClean="0"/>
              <a:t>retrocesso (</a:t>
            </a:r>
            <a:r>
              <a:rPr lang="pt-BR" dirty="0" err="1" smtClean="0"/>
              <a:t>Zucchetti</a:t>
            </a:r>
            <a:r>
              <a:rPr lang="pt-BR" dirty="0" smtClean="0"/>
              <a:t>, 2012)</a:t>
            </a:r>
          </a:p>
          <a:p>
            <a:endParaRPr lang="pt-BR" dirty="0"/>
          </a:p>
          <a:p>
            <a:r>
              <a:rPr lang="pt-BR" dirty="0" smtClean="0"/>
              <a:t>Assim....</a:t>
            </a:r>
            <a:endParaRPr lang="pt-BR" dirty="0"/>
          </a:p>
          <a:p>
            <a:r>
              <a:rPr lang="pt-BR" sz="2400" b="1" dirty="0"/>
              <a:t>Quando nos referimos à conceituação: ...não se trata de fazer Pedagogia social, ou seja, deslocar o campo da Pedagogia ‘formal’. Trata-se de conservar o campo como área interdisciplinar.</a:t>
            </a:r>
            <a:r>
              <a:rPr lang="pt-BR" dirty="0"/>
              <a:t>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157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420" y="2424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Interdisciplinaridade?</a:t>
            </a:r>
            <a:br>
              <a:rPr lang="pt-BR" dirty="0" smtClean="0"/>
            </a:br>
            <a:r>
              <a:rPr lang="pt-BR" dirty="0" smtClean="0"/>
              <a:t>Multidisciplinaridade?</a:t>
            </a:r>
            <a:br>
              <a:rPr lang="pt-BR" dirty="0" smtClean="0"/>
            </a:br>
            <a:r>
              <a:rPr lang="pt-BR" dirty="0" err="1" smtClean="0"/>
              <a:t>Transdisciplinaridade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9420" y="2007219"/>
            <a:ext cx="10692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– Movimento histórico e cultural de transformação semelhante ao Renascimento, quando o pensador tinha que integrar novos pensamentos. É uma revolução da cultura, uma interação circular operando. Os avanços e técnicas a serviço do desejo criam nova materialidade, novos questionamentos à ciência.</a:t>
            </a:r>
          </a:p>
          <a:p>
            <a:endParaRPr lang="pt-BR" dirty="0"/>
          </a:p>
          <a:p>
            <a:r>
              <a:rPr lang="pt-BR" dirty="0" smtClean="0"/>
              <a:t>Produção de conhecimento frente a uma nova realidade mais complexa, novos campos de conhecimento, novos questionamentos.</a:t>
            </a:r>
          </a:p>
          <a:p>
            <a:endParaRPr lang="pt-BR" dirty="0"/>
          </a:p>
          <a:p>
            <a:r>
              <a:rPr lang="pt-BR" dirty="0" smtClean="0"/>
              <a:t>Frente a essa realidade na história da ciência, aparece a necessidade de superar-se as fronteiras disciplinares... </a:t>
            </a:r>
          </a:p>
          <a:p>
            <a:endParaRPr lang="pt-BR" dirty="0"/>
          </a:p>
          <a:p>
            <a:r>
              <a:rPr lang="pt-BR" dirty="0" smtClean="0"/>
              <a:t>Diferenças reconhecidas e respeitadas são a fonte de riqueza para o campo científico. Não é juntar tudo, é reconhecer a especificidade. Acatar a diferença para conhecer o que o outro pensa. Estudos disciplinares permanecem fundamentais. Acentua-se sua capacidade de produzir conhecimento. </a:t>
            </a:r>
          </a:p>
          <a:p>
            <a:endParaRPr lang="pt-BR" dirty="0"/>
          </a:p>
          <a:p>
            <a:r>
              <a:rPr lang="pt-BR" dirty="0" smtClean="0"/>
              <a:t>Mas como colocar em prática? Não é dada pela simples aproximação de especialistas. Barreiras: conceituais, organizacionais, luta por recursos, territórios de poder....</a:t>
            </a:r>
            <a:endParaRPr lang="pt-BR" dirty="0"/>
          </a:p>
        </p:txBody>
      </p:sp>
      <p:pic>
        <p:nvPicPr>
          <p:cNvPr id="3074" name="Picture 2" descr="http://www.siiepe.ufsc.br/wp-content/uploads/2013/04/Claude-Raynaut-GRI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419" y="100380"/>
            <a:ext cx="19335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55414" y="473668"/>
            <a:ext cx="327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Claude </a:t>
            </a:r>
            <a:r>
              <a:rPr lang="pt-BR" sz="2000" b="1" dirty="0" err="1"/>
              <a:t>Raynaut</a:t>
            </a:r>
            <a:r>
              <a:rPr lang="pt-BR" sz="2000" b="1" dirty="0"/>
              <a:t> </a:t>
            </a:r>
            <a:r>
              <a:rPr lang="pt-BR" sz="1400" dirty="0"/>
              <a:t>– Antropólogo e pesquisador do Centro Nacional de Pesquisa Científica da França</a:t>
            </a:r>
          </a:p>
        </p:txBody>
      </p:sp>
    </p:spTree>
    <p:extLst>
      <p:ext uri="{BB962C8B-B14F-4D97-AF65-F5344CB8AC3E}">
        <p14:creationId xmlns:p14="http://schemas.microsoft.com/office/powerpoint/2010/main" xmlns="" val="356517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1639" y="1361011"/>
            <a:ext cx="6614532" cy="13255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Barreiras de um campo de conhecimento em formação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86957" y="4137081"/>
            <a:ext cx="8697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“Um dos pontos mais polêmicos da Educação Não Formal atualmente diz respeito a lacunas metodológicas. Há metodologias que precisam ser desenvolvidas, codificadas, pois o dinamismo, a mudança, o movimento da realidade, segundo o desenrolar dos acontecimentos são as marcas que singularizam a Educação Não Formal”. </a:t>
            </a:r>
            <a:r>
              <a:rPr lang="pt-BR" sz="1200" dirty="0" smtClean="0"/>
              <a:t>(GOHN, 2010, p.47)</a:t>
            </a:r>
          </a:p>
          <a:p>
            <a:endParaRPr lang="pt-BR" dirty="0"/>
          </a:p>
        </p:txBody>
      </p:sp>
      <p:pic>
        <p:nvPicPr>
          <p:cNvPr id="2050" name="Picture 2" descr="http://1.bp.blogspot.com/_xZ0M_uCt0UE/TFO0YC4HOPI/AAAAAAAAACc/bZmxjxzTtEg/s320/mariadagl%C3%B3riagoh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17" y="537253"/>
            <a:ext cx="2856571" cy="32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5898" y="3952415"/>
            <a:ext cx="244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Maria da Glória </a:t>
            </a:r>
            <a:r>
              <a:rPr lang="pt-BR" sz="1600" b="1" dirty="0" err="1" smtClean="0"/>
              <a:t>Gohn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xmlns="" val="137223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342" y="420881"/>
            <a:ext cx="9050920" cy="1325563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Comic Sans MS" panose="030F0702030302020204" pitchFamily="66" charset="0"/>
              </a:rPr>
              <a:t>Uma proposta de solução à lacuna identificada: Novos </a:t>
            </a:r>
            <a:r>
              <a:rPr lang="pt-BR" sz="3600" dirty="0" smtClean="0">
                <a:latin typeface="Comic Sans MS" panose="030F0702030302020204" pitchFamily="66" charset="0"/>
              </a:rPr>
              <a:t>S</a:t>
            </a:r>
            <a:r>
              <a:rPr lang="pt-BR" sz="3600" dirty="0" smtClean="0">
                <a:latin typeface="Comic Sans MS" panose="030F0702030302020204" pitchFamily="66" charset="0"/>
              </a:rPr>
              <a:t>olos Epistemológicos</a:t>
            </a:r>
            <a:endParaRPr lang="pt-BR" sz="3600" dirty="0">
              <a:latin typeface="Comic Sans MS" panose="030F0702030302020204" pitchFamily="66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37839" y="229397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Considerando a complexidade de abrigar foco e lugar na perspectiva da interdisciplinaridade, pode-se pensar em um corte transversal de solos epistemológicos.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</a:t>
            </a:r>
            <a:r>
              <a:rPr lang="pt-BR" sz="1800" dirty="0" smtClean="0"/>
              <a:t>                </a:t>
            </a:r>
            <a:r>
              <a:rPr lang="pt-BR" sz="1800" dirty="0" err="1" smtClean="0"/>
              <a:t>Olaf</a:t>
            </a:r>
            <a:r>
              <a:rPr lang="pt-BR" sz="1800" dirty="0" smtClean="0"/>
              <a:t> </a:t>
            </a:r>
            <a:r>
              <a:rPr lang="pt-BR" sz="1800" dirty="0" err="1" smtClean="0"/>
              <a:t>Zawaki</a:t>
            </a:r>
            <a:r>
              <a:rPr lang="pt-BR" sz="1800" dirty="0" smtClean="0"/>
              <a:t>  Richter é professor de Tecnologia Educacional na Universidade de Oldenburg, Alemanha, onde leciona na Escola Superior de Ciências Sociais e no Centro de ‘aprendizagem ao longo da vida’.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469645"/>
            <a:ext cx="1387501" cy="15074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697" y="6492914"/>
            <a:ext cx="314325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54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81" y="1591759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Comic Sans MS" panose="030F0702030302020204" pitchFamily="66" charset="0"/>
              </a:rPr>
              <a:t>Classificação das áreas de pesquisa </a:t>
            </a:r>
            <a:endParaRPr lang="pt-B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799267"/>
            <a:ext cx="10515600" cy="2377695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Nível macro – Sistemas e Teorias </a:t>
            </a:r>
          </a:p>
          <a:p>
            <a:r>
              <a:rPr lang="pt-BR" b="1" dirty="0" smtClean="0">
                <a:latin typeface="Comic Sans MS" panose="030F0702030302020204" pitchFamily="66" charset="0"/>
              </a:rPr>
              <a:t>Nível intermediário – Organização, gestão e tecnologia</a:t>
            </a:r>
          </a:p>
          <a:p>
            <a:r>
              <a:rPr lang="pt-BR" b="1" dirty="0" smtClean="0">
                <a:latin typeface="Comic Sans MS" panose="030F0702030302020204" pitchFamily="66" charset="0"/>
              </a:rPr>
              <a:t>Nível micro – Ensino e aprendizagem 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endParaRPr lang="pt-BR" dirty="0" smtClean="0">
              <a:latin typeface="Comic Sans MS" panose="030F0702030302020204" pitchFamily="66" charset="0"/>
            </a:endParaRPr>
          </a:p>
          <a:p>
            <a:pPr algn="r"/>
            <a:r>
              <a:rPr lang="pt-BR" sz="1400" dirty="0" smtClean="0">
                <a:latin typeface="Comic Sans MS" panose="030F0702030302020204" pitchFamily="66" charset="0"/>
              </a:rPr>
              <a:t>Adaptado de </a:t>
            </a:r>
            <a:r>
              <a:rPr lang="pt-BR" sz="1400" dirty="0" err="1" smtClean="0">
                <a:latin typeface="Comic Sans MS" panose="030F0702030302020204" pitchFamily="66" charset="0"/>
              </a:rPr>
              <a:t>Zawacki</a:t>
            </a:r>
            <a:r>
              <a:rPr lang="pt-BR" sz="1400" dirty="0" smtClean="0">
                <a:latin typeface="Comic Sans MS" panose="030F0702030302020204" pitchFamily="66" charset="0"/>
              </a:rPr>
              <a:t>-Richter, 2009</a:t>
            </a:r>
          </a:p>
        </p:txBody>
      </p:sp>
    </p:spTree>
    <p:extLst>
      <p:ext uri="{BB962C8B-B14F-4D97-AF65-F5344CB8AC3E}">
        <p14:creationId xmlns:p14="http://schemas.microsoft.com/office/powerpoint/2010/main" xmlns="" val="4032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1118" cy="1708374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Comic Sans MS" panose="030F0702030302020204" pitchFamily="66" charset="0"/>
              </a:rPr>
              <a:t>Nível macro </a:t>
            </a:r>
            <a:r>
              <a:rPr lang="pt-BR" dirty="0" smtClean="0">
                <a:latin typeface="Comic Sans MS" panose="030F0702030302020204" pitchFamily="66" charset="0"/>
              </a:rPr>
              <a:t/>
            </a:r>
            <a:br>
              <a:rPr lang="pt-BR" dirty="0" smtClean="0">
                <a:latin typeface="Comic Sans MS" panose="030F0702030302020204" pitchFamily="66" charset="0"/>
              </a:rPr>
            </a:br>
            <a:r>
              <a:rPr lang="pt-BR" sz="4000" dirty="0" smtClean="0">
                <a:latin typeface="Comic Sans MS" panose="030F0702030302020204" pitchFamily="66" charset="0"/>
              </a:rPr>
              <a:t>Sistemas e Teorias da ENF</a:t>
            </a:r>
            <a:r>
              <a:rPr lang="pt-BR" b="1" dirty="0" smtClean="0">
                <a:latin typeface="Comic Sans MS" panose="030F0702030302020204" pitchFamily="66" charset="0"/>
              </a:rPr>
              <a:t/>
            </a:r>
            <a:br>
              <a:rPr lang="pt-BR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40780"/>
            <a:ext cx="10515600" cy="4351338"/>
          </a:xfrm>
        </p:spPr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Acesso, equidade, ética, sustentabilidade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Educação e cultura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Teorias e modelos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Métodos de pesquisa em ENF e a transferência de conhecimento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1003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Comic Sans MS" panose="030F0702030302020204" pitchFamily="66" charset="0"/>
              </a:rPr>
              <a:t>Nível intermediário </a:t>
            </a:r>
            <a:r>
              <a:rPr lang="pt-BR" sz="4000" dirty="0" smtClean="0">
                <a:latin typeface="Comic Sans MS" panose="030F0702030302020204" pitchFamily="66" charset="0"/>
              </a:rPr>
              <a:t/>
            </a:r>
            <a:br>
              <a:rPr lang="pt-BR" sz="4000" dirty="0" smtClean="0">
                <a:latin typeface="Comic Sans MS" panose="030F0702030302020204" pitchFamily="66" charset="0"/>
              </a:rPr>
            </a:br>
            <a:r>
              <a:rPr lang="pt-BR" sz="4000" dirty="0" smtClean="0">
                <a:latin typeface="Comic Sans MS" panose="030F0702030302020204" pitchFamily="66" charset="0"/>
              </a:rPr>
              <a:t>Organização, gestão e tecnologia</a:t>
            </a:r>
            <a:endParaRPr lang="pt-B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05174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Gerenciamento e organização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Custos e benefícios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Tecnologia educacional: responsabilidade, liberdade e autonomia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Inovação e mudança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Desenvolvimento profissional e apoio ao corpo docente</a:t>
            </a:r>
          </a:p>
          <a:p>
            <a:r>
              <a:rPr lang="pt-BR" dirty="0">
                <a:latin typeface="Comic Sans MS" panose="030F0702030302020204" pitchFamily="66" charset="0"/>
              </a:rPr>
              <a:t>Sistemas e instituições 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Formas de assegurar a qualidade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1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538" y="1011895"/>
            <a:ext cx="6590370" cy="2885548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latin typeface="Comic Sans MS" panose="030F0702030302020204" pitchFamily="66" charset="0"/>
              </a:rPr>
              <a:t>Pesquisa na forma de buscas sistemáticas junto a bancos de dados e entrevista em profundidade com 11 especialistas constatou dubiedade e falta de precisão </a:t>
            </a:r>
            <a:r>
              <a:rPr lang="pt-BR" sz="2400" dirty="0" smtClean="0">
                <a:latin typeface="Comic Sans MS" panose="030F0702030302020204" pitchFamily="66" charset="0"/>
              </a:rPr>
              <a:t>em relação aos seguintes termos:</a:t>
            </a:r>
            <a:br>
              <a:rPr lang="pt-BR" sz="2400" dirty="0" smtClean="0">
                <a:latin typeface="Comic Sans MS" panose="030F0702030302020204" pitchFamily="66" charset="0"/>
              </a:rPr>
            </a:br>
            <a:r>
              <a:rPr lang="pt-BR" sz="2400" dirty="0" smtClean="0">
                <a:latin typeface="Comic Sans MS" panose="030F0702030302020204" pitchFamily="66" charset="0"/>
              </a:rPr>
              <a:t/>
            </a:r>
            <a:br>
              <a:rPr lang="pt-BR" sz="2400" dirty="0" smtClean="0">
                <a:latin typeface="Comic Sans MS" panose="030F0702030302020204" pitchFamily="66" charset="0"/>
              </a:rPr>
            </a:br>
            <a:r>
              <a:rPr lang="pt-BR" sz="2400" dirty="0" smtClean="0">
                <a:latin typeface="Comic Sans MS" panose="030F0702030302020204" pitchFamily="66" charset="0"/>
              </a:rPr>
              <a:t>O que é?</a:t>
            </a:r>
            <a:br>
              <a:rPr lang="pt-BR" sz="2400" dirty="0" smtClean="0">
                <a:latin typeface="Comic Sans MS" panose="030F0702030302020204" pitchFamily="66" charset="0"/>
              </a:rPr>
            </a:br>
            <a:r>
              <a:rPr lang="pt-BR" sz="2400" dirty="0" smtClean="0">
                <a:latin typeface="Comic Sans MS" panose="030F0702030302020204" pitchFamily="66" charset="0"/>
              </a:rPr>
              <a:t/>
            </a:r>
            <a:br>
              <a:rPr lang="pt-BR" sz="2400" dirty="0" smtClean="0">
                <a:latin typeface="Comic Sans MS" panose="030F0702030302020204" pitchFamily="66" charset="0"/>
              </a:rPr>
            </a:br>
            <a:r>
              <a:rPr lang="pt-BR" sz="2400" dirty="0" smtClean="0">
                <a:latin typeface="Comic Sans MS" panose="030F0702030302020204" pitchFamily="66" charset="0"/>
              </a:rPr>
              <a:t>Campo </a:t>
            </a:r>
            <a:r>
              <a:rPr lang="pt-BR" sz="2400" dirty="0" smtClean="0">
                <a:latin typeface="Comic Sans MS" panose="030F0702030302020204" pitchFamily="66" charset="0"/>
              </a:rPr>
              <a:t>de pesquisa?</a:t>
            </a:r>
            <a:br>
              <a:rPr lang="pt-BR" sz="2400" dirty="0" smtClean="0">
                <a:latin typeface="Comic Sans MS" panose="030F0702030302020204" pitchFamily="66" charset="0"/>
              </a:rPr>
            </a:br>
            <a:r>
              <a:rPr lang="pt-BR" sz="2400" dirty="0" smtClean="0">
                <a:latin typeface="Comic Sans MS" panose="030F0702030302020204" pitchFamily="66" charset="0"/>
              </a:rPr>
              <a:t>Pesquisa de campo?</a:t>
            </a:r>
            <a:br>
              <a:rPr lang="pt-BR" sz="2400" dirty="0" smtClean="0">
                <a:latin typeface="Comic Sans MS" panose="030F0702030302020204" pitchFamily="66" charset="0"/>
              </a:rPr>
            </a:br>
            <a:r>
              <a:rPr lang="pt-BR" sz="2400" dirty="0" smtClean="0">
                <a:latin typeface="Comic Sans MS" panose="030F0702030302020204" pitchFamily="66" charset="0"/>
              </a:rPr>
              <a:t>Abordagens teóricas e metodológicas?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17581" y="5111646"/>
            <a:ext cx="3644591" cy="140907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 Ponto </a:t>
            </a:r>
            <a:r>
              <a:rPr lang="pt-BR" dirty="0" smtClean="0">
                <a:latin typeface="Comic Sans MS" panose="030F0702030302020204" pitchFamily="66" charset="0"/>
              </a:rPr>
              <a:t>de observação</a:t>
            </a:r>
            <a:r>
              <a:rPr lang="pt-BR" dirty="0" smtClean="0">
                <a:latin typeface="Comic Sans MS" panose="030F0702030302020204" pitchFamily="66" charset="0"/>
              </a:rPr>
              <a:t>:</a:t>
            </a:r>
          </a:p>
          <a:p>
            <a:pPr>
              <a:buNone/>
            </a:pPr>
            <a:r>
              <a:rPr lang="pt-BR" dirty="0" smtClean="0">
                <a:latin typeface="Comic Sans MS" panose="030F0702030302020204" pitchFamily="66" charset="0"/>
              </a:rPr>
              <a:t>   </a:t>
            </a:r>
            <a:r>
              <a:rPr lang="pt-BR" dirty="0" smtClean="0">
                <a:latin typeface="Comic Sans MS" panose="030F0702030302020204" pitchFamily="66" charset="0"/>
              </a:rPr>
              <a:t>Fronteiras </a:t>
            </a:r>
            <a:r>
              <a:rPr lang="pt-BR" dirty="0" smtClean="0">
                <a:latin typeface="Comic Sans MS" panose="030F0702030302020204" pitchFamily="66" charset="0"/>
              </a:rPr>
              <a:t>do conhecimento em ENF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http://www.revistadacultura.com.br/Libraries/Ler_para_Saber/causou_arte_edc_75_principal.sflb.ash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839" y="0"/>
            <a:ext cx="4977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22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Comic Sans MS" panose="030F0702030302020204" pitchFamily="66" charset="0"/>
              </a:rPr>
              <a:t>Nível micro</a:t>
            </a:r>
            <a:r>
              <a:rPr lang="pt-BR" sz="4000" dirty="0" smtClean="0">
                <a:latin typeface="Comic Sans MS" panose="030F0702030302020204" pitchFamily="66" charset="0"/>
              </a:rPr>
              <a:t/>
            </a:r>
            <a:br>
              <a:rPr lang="pt-BR" sz="4000" dirty="0" smtClean="0">
                <a:latin typeface="Comic Sans MS" panose="030F0702030302020204" pitchFamily="66" charset="0"/>
              </a:rPr>
            </a:br>
            <a:r>
              <a:rPr lang="pt-BR" sz="4000" dirty="0" smtClean="0">
                <a:latin typeface="Comic Sans MS" panose="030F0702030302020204" pitchFamily="66" charset="0"/>
              </a:rPr>
              <a:t>Ensino e aprendizagem</a:t>
            </a:r>
            <a:endParaRPr lang="pt-B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4385" y="2789342"/>
            <a:ext cx="10515600" cy="1471367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Foco no aluno e no processo de ensino aprendizagem</a:t>
            </a:r>
          </a:p>
          <a:p>
            <a:r>
              <a:rPr lang="pt-BR" dirty="0">
                <a:latin typeface="Comic Sans MS" panose="030F0702030302020204" pitchFamily="66" charset="0"/>
              </a:rPr>
              <a:t>Características dos </a:t>
            </a:r>
            <a:r>
              <a:rPr lang="pt-BR" dirty="0" smtClean="0">
                <a:latin typeface="Comic Sans MS" panose="030F0702030302020204" pitchFamily="66" charset="0"/>
              </a:rPr>
              <a:t>aprendizes 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Interação e comunicação em Comunidade de Aprendizagem</a:t>
            </a:r>
          </a:p>
        </p:txBody>
      </p:sp>
    </p:spTree>
    <p:extLst>
      <p:ext uri="{BB962C8B-B14F-4D97-AF65-F5344CB8AC3E}">
        <p14:creationId xmlns:p14="http://schemas.microsoft.com/office/powerpoint/2010/main" xmlns="" val="288490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434" y="0"/>
            <a:ext cx="9755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4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581" y="791736"/>
            <a:ext cx="7716643" cy="4625763"/>
          </a:xfrm>
        </p:spPr>
        <p:txBody>
          <a:bodyPr>
            <a:normAutofit fontScale="90000"/>
          </a:bodyPr>
          <a:lstStyle/>
          <a:p>
            <a:r>
              <a:rPr lang="pt-BR" sz="3600" dirty="0" err="1" smtClean="0"/>
              <a:t>Locus</a:t>
            </a:r>
            <a:r>
              <a:rPr lang="pt-BR" sz="3600" dirty="0" smtClean="0"/>
              <a:t>: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“Existe </a:t>
            </a:r>
            <a:r>
              <a:rPr lang="pt-BR" sz="3600" dirty="0" smtClean="0"/>
              <a:t>espaço sempre que se tomam em conta vetores de direção, quantidades de velocidade e a variável tempo. O espaço é um cruzamento de móveis. É de certo modo animado pelo conjunto dos movimentos que aí se desdobram. (...) O espaço é um lugar praticado.”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                      </a:t>
            </a:r>
            <a:r>
              <a:rPr lang="pt-BR" sz="1800" dirty="0" smtClean="0"/>
              <a:t>(Michel de </a:t>
            </a:r>
            <a:r>
              <a:rPr lang="pt-BR" sz="1800" dirty="0" err="1" smtClean="0"/>
              <a:t>Certeau</a:t>
            </a:r>
            <a:r>
              <a:rPr lang="pt-BR" sz="1800" dirty="0" smtClean="0"/>
              <a:t>, 2013</a:t>
            </a:r>
            <a:r>
              <a:rPr lang="pt-BR" sz="1800" dirty="0"/>
              <a:t>, p. </a:t>
            </a:r>
            <a:r>
              <a:rPr lang="pt-BR" sz="1800" dirty="0" smtClean="0"/>
              <a:t>184)</a:t>
            </a:r>
            <a:endParaRPr lang="pt-BR" sz="1800" dirty="0"/>
          </a:p>
        </p:txBody>
      </p:sp>
      <p:pic>
        <p:nvPicPr>
          <p:cNvPr id="4100" name="Picture 4" descr="http://www.bc.edu/bc_org/avp/cas/his/schloesser/jesuitmoderns/Jesuit_Images/images/Michel-de-Certe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42" y="791736"/>
            <a:ext cx="33940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8350" y="5417499"/>
            <a:ext cx="419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Michel de </a:t>
            </a:r>
            <a:r>
              <a:rPr lang="pt-BR" sz="1600" b="1" dirty="0" err="1" smtClean="0">
                <a:latin typeface="Comic Sans MS" panose="030F0702030302020204" pitchFamily="66" charset="0"/>
              </a:rPr>
              <a:t>Certeau</a:t>
            </a:r>
            <a:endParaRPr lang="pt-BR" sz="1600" b="1" dirty="0" smtClean="0">
              <a:latin typeface="Comic Sans MS" panose="030F0702030302020204" pitchFamily="66" charset="0"/>
            </a:endParaRPr>
          </a:p>
          <a:p>
            <a:r>
              <a:rPr lang="pt-BR" sz="1600" dirty="0" smtClean="0">
                <a:latin typeface="Comic Sans MS" panose="030F0702030302020204" pitchFamily="66" charset="0"/>
              </a:rPr>
              <a:t> 1925 - 1986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080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6078" y="17144"/>
            <a:ext cx="6851561" cy="68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5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22346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8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6833" y="4286"/>
            <a:ext cx="6864439" cy="68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1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1989" y="4286"/>
            <a:ext cx="6864439" cy="68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5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42"/>
            <a:ext cx="12166220" cy="55003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55126" y="5939674"/>
            <a:ext cx="519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52 assentamentos em 14 municípios</a:t>
            </a:r>
          </a:p>
          <a:p>
            <a:r>
              <a:rPr lang="pt-BR" dirty="0">
                <a:latin typeface="Comic Sans MS" panose="030F0702030302020204" pitchFamily="66" charset="0"/>
              </a:rPr>
              <a:t>2000 famílias</a:t>
            </a:r>
          </a:p>
        </p:txBody>
      </p:sp>
    </p:spTree>
    <p:extLst>
      <p:ext uri="{BB962C8B-B14F-4D97-AF65-F5344CB8AC3E}">
        <p14:creationId xmlns:p14="http://schemas.microsoft.com/office/powerpoint/2010/main" xmlns="" val="10435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3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21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Comic Sans MS" pitchFamily="66" charset="0"/>
              </a:rPr>
              <a:t>Tornou-se importante delimitar os três temas:</a:t>
            </a:r>
            <a:endParaRPr lang="pt-BR" sz="3600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3249" y="2308485"/>
            <a:ext cx="10515600" cy="400237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Pesquisa de campo: </a:t>
            </a:r>
            <a:r>
              <a:rPr lang="pt-BR" dirty="0" smtClean="0"/>
              <a:t>oferece a delimitação </a:t>
            </a:r>
            <a:r>
              <a:rPr lang="pt-BR" dirty="0" smtClean="0"/>
              <a:t>da natureza da pesquisa (</a:t>
            </a:r>
            <a:r>
              <a:rPr lang="pt-BR" dirty="0" err="1" smtClean="0"/>
              <a:t>quali</a:t>
            </a:r>
            <a:r>
              <a:rPr lang="pt-BR" dirty="0" smtClean="0"/>
              <a:t>/quanti) – </a:t>
            </a:r>
            <a:r>
              <a:rPr lang="pt-BR" dirty="0" smtClean="0"/>
              <a:t>pesquisa-ação, </a:t>
            </a:r>
            <a:r>
              <a:rPr lang="pt-BR" dirty="0" smtClean="0"/>
              <a:t>observação participante, etnográfica, biográfica</a:t>
            </a:r>
            <a:r>
              <a:rPr lang="pt-BR" dirty="0" smtClean="0"/>
              <a:t>...</a:t>
            </a:r>
          </a:p>
          <a:p>
            <a:endParaRPr lang="pt-BR" dirty="0" smtClean="0"/>
          </a:p>
          <a:p>
            <a:r>
              <a:rPr lang="pt-BR" dirty="0" smtClean="0"/>
              <a:t>Abordagens teóricas e metodológicas – forma, </a:t>
            </a:r>
            <a:r>
              <a:rPr lang="pt-BR" dirty="0" smtClean="0"/>
              <a:t>a abordagem teórica que sustenta </a:t>
            </a:r>
            <a:r>
              <a:rPr lang="pt-BR" dirty="0" smtClean="0"/>
              <a:t>os objetivos...metodologias, que tipo de prática, que instrumentos </a:t>
            </a:r>
            <a:r>
              <a:rPr lang="pt-BR" dirty="0" smtClean="0"/>
              <a:t>e/ou técnicas utilizar</a:t>
            </a:r>
            <a:r>
              <a:rPr lang="pt-BR" dirty="0" smtClean="0"/>
              <a:t>... </a:t>
            </a:r>
            <a:r>
              <a:rPr lang="pt-BR" dirty="0" smtClean="0"/>
              <a:t>Entrevistas em profundidade, grupos focais, análise do Discurso...</a:t>
            </a:r>
          </a:p>
          <a:p>
            <a:endParaRPr lang="pt-BR" dirty="0" smtClean="0"/>
          </a:p>
          <a:p>
            <a:r>
              <a:rPr lang="pt-BR" dirty="0" smtClean="0"/>
              <a:t>Campos de pesquisa – </a:t>
            </a:r>
            <a:r>
              <a:rPr lang="pt-BR" dirty="0" err="1" smtClean="0"/>
              <a:t>locus</a:t>
            </a:r>
            <a:r>
              <a:rPr lang="pt-BR" dirty="0" smtClean="0"/>
              <a:t> ou </a:t>
            </a:r>
            <a:r>
              <a:rPr lang="pt-BR" dirty="0" err="1" smtClean="0"/>
              <a:t>focus</a:t>
            </a:r>
            <a:r>
              <a:rPr lang="pt-BR" dirty="0" smtClean="0"/>
              <a:t>????????? Campo sinônimo de área: campo em que se pratica a atividade, região território.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731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9434" cy="69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5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l="-414" t="13335" r="-298" b="6559"/>
          <a:stretch/>
        </p:blipFill>
        <p:spPr>
          <a:xfrm>
            <a:off x="503583" y="1405753"/>
            <a:ext cx="11629958" cy="54522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693" t="14217" r="1037" b="60607"/>
          <a:stretch/>
        </p:blipFill>
        <p:spPr>
          <a:xfrm>
            <a:off x="-1" y="-128789"/>
            <a:ext cx="12133541" cy="15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7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9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6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926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bservatorio-das-desigualdades.cies.iscte.pt/content/project/desigualdades%20sociais%20e%20o%20efeito%20cidade_renato%20carmo_imag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137" y="3304051"/>
            <a:ext cx="4972545" cy="34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azetavargas.org/wp-content/uploads/2011/04/homem-vitruvi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738" y="3304051"/>
            <a:ext cx="2421437" cy="26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ca.eca.usp.br/sites/cca.eca.usp.br/files/pictures/educom_0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378" y="577540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sc.com.br/arquivos/imagens/UniTrabalhador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03" y="1769908"/>
            <a:ext cx="2762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_D7snqfm8Jqo/TK4iHjMBl-I/AAAAAAAAAYg/2VBcq3-auyc/s1600/Curso+T%C3%A9cnico+Profissionalizante.jpg+(2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149" y="493074"/>
            <a:ext cx="5363533" cy="26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5UQd5DzSpjc/TxBDixKLVCI/AAAAAAAAAFo/8_z8x1-WEVo/s320/indios+surd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70" y="3926392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410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434" y="0"/>
            <a:ext cx="9755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862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131" y="739879"/>
            <a:ext cx="4168515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Comic Sans MS" panose="030F0702030302020204" pitchFamily="66" charset="0"/>
              </a:rPr>
              <a:t>Considerações finais</a:t>
            </a:r>
            <a:endParaRPr lang="pt-BR" sz="320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9449" y="2638269"/>
            <a:ext cx="857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. 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83172" y="224534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 existência de campos de pesquisa enquanto ‘solo epistemológico’ coloca a Educação Não formal no quadro oriundo da </a:t>
            </a:r>
            <a:r>
              <a:rPr lang="pt-BR" b="1" dirty="0" smtClean="0"/>
              <a:t>interdisciplinaridade, </a:t>
            </a:r>
            <a:r>
              <a:rPr lang="pt-BR" dirty="0" smtClean="0"/>
              <a:t>por se tratar de uma área que transcende a Pedagogia enquanto campo disciplinar de pesquisa, não podendo ser ligada exclusivamente a Movimentos  Sociais (como advogam muitos pesquisadores em ENF no Brasil).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Enquanto solo epistemológico, um modelo de definição de áreas para a EAD – ela própria um gênero da Educação Não Formal, no sentido de tecer um conjunto estável de convenções e relações sociais - serve de base a novos solos de investigação, que permeiam os estudos da educação realizada fora da escola. </a:t>
            </a:r>
            <a:r>
              <a:rPr lang="pt-BR" dirty="0" smtClean="0"/>
              <a:t>A EAD é um “</a:t>
            </a:r>
            <a:r>
              <a:rPr lang="pt-BR" dirty="0" err="1" smtClean="0"/>
              <a:t>locus</a:t>
            </a:r>
            <a:r>
              <a:rPr lang="pt-BR" dirty="0" smtClean="0"/>
              <a:t>”, um lugar da ENF no Brasil.  </a:t>
            </a:r>
          </a:p>
          <a:p>
            <a:endParaRPr lang="pt-BR" dirty="0" smtClean="0"/>
          </a:p>
          <a:p>
            <a:r>
              <a:rPr lang="pt-BR" dirty="0" smtClean="0"/>
              <a:t> Conclui-se </a:t>
            </a:r>
            <a:r>
              <a:rPr lang="pt-BR" dirty="0" smtClean="0"/>
              <a:t>que a Educação Não Formal atua em campos epistemológicos transversais, que permeiam ou consubstanciam, por sua vez, </a:t>
            </a:r>
            <a:r>
              <a:rPr lang="pt-BR" dirty="0" smtClean="0"/>
              <a:t>uma </a:t>
            </a:r>
            <a:r>
              <a:rPr lang="pt-BR" dirty="0" smtClean="0"/>
              <a:t>nova perspectiva teórica a contribuir para esse campo em </a:t>
            </a:r>
            <a:r>
              <a:rPr lang="pt-BR" dirty="0" smtClean="0"/>
              <a:t>formação.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7851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3303" y="0"/>
            <a:ext cx="5181600" cy="6857999"/>
          </a:xfrm>
        </p:spPr>
        <p:txBody>
          <a:bodyPr>
            <a:normAutofit fontScale="55000" lnSpcReduction="20000"/>
          </a:bodyPr>
          <a:lstStyle/>
          <a:p>
            <a:r>
              <a:rPr lang="pt-BR" sz="3400" b="1" dirty="0" smtClean="0"/>
              <a:t>Indicação da </a:t>
            </a:r>
            <a:r>
              <a:rPr lang="pt-BR" sz="3400" b="1" dirty="0" smtClean="0"/>
              <a:t>bibliografia para a Educação Não Formal (ENF): </a:t>
            </a:r>
            <a:endParaRPr lang="pt-BR" sz="3400" b="1" dirty="0" smtClean="0"/>
          </a:p>
          <a:p>
            <a:endParaRPr lang="pt-BR" dirty="0"/>
          </a:p>
          <a:p>
            <a:r>
              <a:rPr lang="pt-BR" sz="2900" dirty="0"/>
              <a:t>Afonso (1989): embora obedeça a uma estrutura e organização, diverge da educação formal no que diz respeito a não fixação de tempos e locais e à flexibilidade na adaptação de </a:t>
            </a:r>
            <a:r>
              <a:rPr lang="pt-BR" sz="2900" dirty="0" smtClean="0"/>
              <a:t>conteúdos.</a:t>
            </a:r>
          </a:p>
          <a:p>
            <a:endParaRPr lang="pt-BR" sz="2900" dirty="0" smtClean="0"/>
          </a:p>
          <a:p>
            <a:r>
              <a:rPr lang="pt-BR" sz="2900" dirty="0"/>
              <a:t>Bianconi e Caruso (2005): fora dos quadros do sistema formal de ensino</a:t>
            </a:r>
            <a:r>
              <a:rPr lang="pt-BR" sz="2900" dirty="0" smtClean="0"/>
              <a:t>.</a:t>
            </a:r>
          </a:p>
          <a:p>
            <a:endParaRPr lang="pt-BR" sz="2900" dirty="0"/>
          </a:p>
          <a:p>
            <a:r>
              <a:rPr lang="pt-BR" sz="2900" dirty="0" smtClean="0"/>
              <a:t>Maria da Glória </a:t>
            </a:r>
            <a:r>
              <a:rPr lang="pt-BR" sz="2900" dirty="0" err="1" smtClean="0"/>
              <a:t>Gohn</a:t>
            </a:r>
            <a:r>
              <a:rPr lang="pt-BR" sz="2900" dirty="0" smtClean="0"/>
              <a:t> (2006; 2010): (...) “há intencionalidade na ação, no ato de aprender, de participar, de trocar saberes. Por isso a Educação Não Formal situa-se no campo da Pedagogia Social, aquela que trabalha com coletivos e se preocupa com os processos de construção de aprendizagem e saberes coletivos”. Tem caráter de complementaridade à EF. Promove formação para a vida, não apenas ao mercado de trabalho.</a:t>
            </a:r>
          </a:p>
          <a:p>
            <a:pPr marL="0" indent="0">
              <a:buNone/>
            </a:pPr>
            <a:endParaRPr lang="pt-BR" sz="2900" dirty="0" smtClean="0"/>
          </a:p>
          <a:p>
            <a:r>
              <a:rPr lang="pt-BR" sz="2900" dirty="0" err="1" smtClean="0"/>
              <a:t>Trilla</a:t>
            </a:r>
            <a:r>
              <a:rPr lang="pt-BR" sz="2900" dirty="0" smtClean="0"/>
              <a:t> </a:t>
            </a:r>
            <a:r>
              <a:rPr lang="pt-BR" sz="2900" dirty="0"/>
              <a:t>(2008</a:t>
            </a:r>
            <a:r>
              <a:rPr lang="pt-BR" sz="2900" dirty="0" smtClean="0"/>
              <a:t>), </a:t>
            </a:r>
            <a:r>
              <a:rPr lang="pt-BR" sz="2900" dirty="0" err="1" smtClean="0"/>
              <a:t>Nakashato</a:t>
            </a:r>
            <a:r>
              <a:rPr lang="pt-BR" sz="2900" dirty="0" smtClean="0"/>
              <a:t> (2009): </a:t>
            </a:r>
            <a:r>
              <a:rPr lang="pt-BR" sz="2900" dirty="0"/>
              <a:t>quatro âmbitos de ação que acolhem a ENF – formação ligada ao trabalho, lazer e cultura, educação social, âmbito da escola.</a:t>
            </a:r>
          </a:p>
          <a:p>
            <a:endParaRPr lang="pt-BR" sz="2900" dirty="0" smtClean="0"/>
          </a:p>
          <a:p>
            <a:r>
              <a:rPr lang="pt-BR" sz="2900" dirty="0"/>
              <a:t>Park e Fernandes(2007): </a:t>
            </a:r>
            <a:r>
              <a:rPr lang="pt-BR" sz="2900" dirty="0" smtClean="0"/>
              <a:t>A esses aspectos incorpora um diferencial: a preocupação com a mudança ou transformação social por buscar projetos de desenvolvimento. O </a:t>
            </a:r>
            <a:r>
              <a:rPr lang="pt-BR" sz="2900" dirty="0"/>
              <a:t>foco de seu argumento são os movimentos sociais, as ações políticas de grupos organizados</a:t>
            </a:r>
            <a:r>
              <a:rPr lang="pt-BR" sz="2900" dirty="0" smtClean="0"/>
              <a:t>.</a:t>
            </a:r>
          </a:p>
          <a:p>
            <a:endParaRPr lang="pt-BR" sz="2900" dirty="0"/>
          </a:p>
          <a:p>
            <a:pPr marL="0" indent="0">
              <a:buNone/>
            </a:pPr>
            <a:endParaRPr lang="pt-BR" sz="2900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538223" y="359764"/>
            <a:ext cx="4027449" cy="6205928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????????????????????????????????????????</a:t>
            </a:r>
          </a:p>
          <a:p>
            <a:endParaRPr lang="pt-BR" sz="3600" dirty="0"/>
          </a:p>
          <a:p>
            <a:pPr marL="0" indent="0" algn="ctr">
              <a:buNone/>
            </a:pPr>
            <a:r>
              <a:rPr lang="pt-BR" sz="3600" b="1" dirty="0" smtClean="0"/>
              <a:t>A ENF é </a:t>
            </a:r>
            <a:r>
              <a:rPr lang="pt-BR" sz="3600" b="1" dirty="0" err="1" smtClean="0"/>
              <a:t>Focus</a:t>
            </a:r>
            <a:r>
              <a:rPr lang="pt-BR" sz="3600" b="1" dirty="0" smtClean="0"/>
              <a:t> </a:t>
            </a:r>
            <a:r>
              <a:rPr lang="pt-BR" sz="3600" b="1" dirty="0" smtClean="0"/>
              <a:t>x </a:t>
            </a:r>
            <a:r>
              <a:rPr lang="pt-BR" sz="3600" b="1" dirty="0" err="1" smtClean="0"/>
              <a:t>locus</a:t>
            </a:r>
            <a:r>
              <a:rPr lang="pt-BR" sz="3600" b="1" dirty="0" smtClean="0"/>
              <a:t> ?</a:t>
            </a:r>
            <a:endParaRPr lang="pt-BR" sz="3600" b="1" dirty="0" smtClean="0"/>
          </a:p>
          <a:p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r>
              <a:rPr lang="pt-BR" sz="3600" dirty="0" smtClean="0"/>
              <a:t>Foco? Educação, Pedagogia Social, Sociologia, Antropologia, História, Ciência Política ... (Fernando, 2004) </a:t>
            </a:r>
          </a:p>
          <a:p>
            <a:pPr marL="0" indent="0">
              <a:buNone/>
            </a:pPr>
            <a:endParaRPr lang="pt-BR" sz="3600" dirty="0"/>
          </a:p>
          <a:p>
            <a:r>
              <a:rPr lang="pt-BR" sz="3600" dirty="0" smtClean="0"/>
              <a:t>Ciências Humanas e Sociais Aplicadas? Ou Ciências Sociais Aplicadas?</a:t>
            </a:r>
            <a:endParaRPr lang="pt-BR" sz="3600" dirty="0"/>
          </a:p>
          <a:p>
            <a:endParaRPr lang="pt-BR" sz="3600" dirty="0" smtClean="0"/>
          </a:p>
          <a:p>
            <a:r>
              <a:rPr lang="pt-BR" sz="3600" dirty="0" smtClean="0"/>
              <a:t>Lugar? Museus, meio ambiente, comunidades pobres, escola, movimentos sociais, ambientes virtuais de aprendizagem, ambientes informais...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26911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68" y="108388"/>
            <a:ext cx="5653669" cy="3471154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Para o pesquisador e professor </a:t>
            </a:r>
            <a:r>
              <a:rPr lang="pt-BR" sz="1800" b="1" dirty="0" err="1" smtClean="0"/>
              <a:t>Dermeval</a:t>
            </a:r>
            <a:r>
              <a:rPr lang="pt-BR" sz="1800" b="1" dirty="0" smtClean="0"/>
              <a:t> Saviani</a:t>
            </a:r>
            <a:r>
              <a:rPr lang="pt-BR" sz="1800" dirty="0" smtClean="0"/>
              <a:t> </a:t>
            </a:r>
            <a:r>
              <a:rPr lang="pt-BR" sz="1800" dirty="0" smtClean="0"/>
              <a:t>a Educação ganhou muitos matizes, dentre eles a Educação Não Formal: “Mi</a:t>
            </a:r>
            <a:r>
              <a:rPr lang="pt-BR" sz="1800" dirty="0" smtClean="0"/>
              <a:t>nha </a:t>
            </a:r>
            <a:r>
              <a:rPr lang="pt-BR" sz="1800" dirty="0" smtClean="0"/>
              <a:t>posição é que devemos afastar essas preocupações que se centram em aspectos adjetivos, secundários do processo educativo e nos concentrarmos nas questões substantivas, voltando nossa atenção para os pontos essenciais que caracterizam a educação. Uma estratégia que tenho adotado toma o critério do  “clássico” como antídoto às tergiversações que têm marcado a proliferação das mais diversas pedagogias em nossa época. E para marcar essa estratégia, gosto de me reportar à seguinte passagem de Gramsci: </a:t>
            </a:r>
            <a:endParaRPr lang="pt-BR" sz="1800" dirty="0"/>
          </a:p>
        </p:txBody>
      </p:sp>
      <p:pic>
        <p:nvPicPr>
          <p:cNvPr id="3074" name="Picture 2" descr="http://2.bp.blogspot.com/-5bpQcX3sF7o/UYygCco7aAI/AAAAAAAAGWY/zrFpGCu3ZUo/s1600/Demerval_savia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10881"/>
            <a:ext cx="2540620" cy="29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e/e6/Gramsci.png/200px-Gramsc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283" y="108388"/>
            <a:ext cx="2539682" cy="35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8683" y="4360127"/>
            <a:ext cx="6556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‘Ainda se está na fase romântica da escola ativa, na qual os elementos de luta contra a escola mecânica e jesuítica se dilataram morbidamente por causa do contraste e da polêmica: é necessário entrar na fase “clássica”, racional, encontrando nos fins a atingir a fonte natural para elaborar os métodos e as formas’” </a:t>
            </a:r>
          </a:p>
          <a:p>
            <a:endParaRPr lang="pt-BR" sz="1400" dirty="0"/>
          </a:p>
          <a:p>
            <a:endParaRPr lang="pt-BR" sz="1400" dirty="0" smtClean="0"/>
          </a:p>
          <a:p>
            <a:r>
              <a:rPr lang="pt-BR" sz="1400" dirty="0" smtClean="0"/>
              <a:t>(A Educação fora da escola – D. Saviani, 2009)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2995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4107" y="1806157"/>
            <a:ext cx="6648063" cy="1338146"/>
          </a:xfrm>
        </p:spPr>
        <p:txBody>
          <a:bodyPr/>
          <a:lstStyle/>
          <a:p>
            <a:r>
              <a:rPr lang="pt-BR" dirty="0" smtClean="0"/>
              <a:t>“O que importa é trabalhar com o conteúdo do fenômeno, ao invés de ficar preocupado com o destino da palavra.”</a:t>
            </a:r>
            <a:endParaRPr lang="pt-BR" dirty="0"/>
          </a:p>
        </p:txBody>
      </p:sp>
      <p:pic>
        <p:nvPicPr>
          <p:cNvPr id="5124" name="Picture 4" descr="http://albswiss.files.wordpress.com/2012/05/milton-santo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170" y="3947532"/>
            <a:ext cx="5019830" cy="29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60372" y="6110869"/>
            <a:ext cx="20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Milton Santos </a:t>
            </a:r>
          </a:p>
          <a:p>
            <a:r>
              <a:rPr lang="pt-BR" dirty="0" smtClean="0"/>
              <a:t>1926 - 2001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1423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15" y="0"/>
            <a:ext cx="915213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9863" y="974359"/>
            <a:ext cx="1186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Então, 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é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p</a:t>
            </a:r>
            <a:r>
              <a:rPr lang="pt-BR" dirty="0" smtClean="0">
                <a:latin typeface="Comic Sans MS" pitchFamily="66" charset="0"/>
              </a:rPr>
              <a:t>reciso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jogar </a:t>
            </a:r>
          </a:p>
          <a:p>
            <a:r>
              <a:rPr lang="pt-BR" dirty="0" smtClean="0">
                <a:latin typeface="Comic Sans MS" pitchFamily="66" charset="0"/>
              </a:rPr>
              <a:t> </a:t>
            </a:r>
          </a:p>
          <a:p>
            <a:r>
              <a:rPr lang="pt-BR" dirty="0" smtClean="0">
                <a:latin typeface="Comic Sans MS" pitchFamily="66" charset="0"/>
              </a:rPr>
              <a:t>u</a:t>
            </a:r>
            <a:r>
              <a:rPr lang="pt-BR" dirty="0" smtClean="0">
                <a:latin typeface="Comic Sans MS" pitchFamily="66" charset="0"/>
              </a:rPr>
              <a:t>m</a:t>
            </a:r>
          </a:p>
          <a:p>
            <a:r>
              <a:rPr lang="pt-BR" dirty="0" smtClean="0">
                <a:latin typeface="Comic Sans MS" pitchFamily="66" charset="0"/>
              </a:rPr>
              <a:t> </a:t>
            </a:r>
          </a:p>
          <a:p>
            <a:r>
              <a:rPr lang="pt-BR" dirty="0" smtClean="0">
                <a:latin typeface="Comic Sans MS" pitchFamily="66" charset="0"/>
              </a:rPr>
              <a:t>foco: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82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9638" y="2243068"/>
            <a:ext cx="8166410" cy="7877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O que é um campo de pesquisa?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3.bp.blogspot.com/_unQ4vYE_dD8/TOfMdOX1p9I/AAAAAAAAAbY/PzpgJXGsH3k/s320/mafalda-pensand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885" y="3347089"/>
            <a:ext cx="2419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71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5595" y="0"/>
            <a:ext cx="6336405" cy="6858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6000" dirty="0" smtClean="0"/>
              <a:t>“O cosmos social é constituído </a:t>
            </a:r>
            <a:r>
              <a:rPr lang="pt-BR" sz="6000" dirty="0"/>
              <a:t>do conjunto </a:t>
            </a:r>
            <a:r>
              <a:rPr lang="pt-BR" sz="6000" dirty="0" smtClean="0"/>
              <a:t>de</a:t>
            </a:r>
            <a:r>
              <a:rPr lang="pt-BR" sz="6000" dirty="0"/>
              <a:t> </a:t>
            </a:r>
            <a:r>
              <a:rPr lang="pt-BR" sz="6000" dirty="0" smtClean="0"/>
              <a:t>microcosmos </a:t>
            </a:r>
            <a:r>
              <a:rPr lang="pt-BR" sz="6000" dirty="0"/>
              <a:t>sociais </a:t>
            </a:r>
            <a:r>
              <a:rPr lang="pt-BR" sz="6000" dirty="0" smtClean="0"/>
              <a:t>relativamente autônomos; espaços </a:t>
            </a:r>
            <a:r>
              <a:rPr lang="pt-BR" sz="6000" dirty="0"/>
              <a:t>de relações objetivas que são o lugar de </a:t>
            </a:r>
            <a:r>
              <a:rPr lang="pt-BR" sz="6000" dirty="0" smtClean="0"/>
              <a:t>uma </a:t>
            </a:r>
            <a:r>
              <a:rPr lang="pt-BR" sz="6000" dirty="0"/>
              <a:t>lógica e de </a:t>
            </a:r>
            <a:r>
              <a:rPr lang="pt-BR" sz="6000" dirty="0" smtClean="0"/>
              <a:t>necessidades específicas </a:t>
            </a:r>
            <a:r>
              <a:rPr lang="pt-BR" sz="6000" dirty="0"/>
              <a:t>e </a:t>
            </a:r>
            <a:r>
              <a:rPr lang="pt-BR" sz="6000" dirty="0" smtClean="0"/>
              <a:t>irredutíveis </a:t>
            </a:r>
            <a:r>
              <a:rPr lang="pt-BR" sz="6000" dirty="0"/>
              <a:t>às que regem os outros campos. </a:t>
            </a:r>
            <a:endParaRPr lang="pt-BR" sz="6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6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6000" dirty="0" smtClean="0"/>
              <a:t>Por </a:t>
            </a:r>
            <a:r>
              <a:rPr lang="pt-BR" sz="6000" dirty="0"/>
              <a:t>exemplo, o campo, artístico, o campo religioso </a:t>
            </a:r>
            <a:r>
              <a:rPr lang="pt-BR" sz="6000" dirty="0" smtClean="0"/>
              <a:t>ou </a:t>
            </a:r>
            <a:r>
              <a:rPr lang="pt-BR" sz="6000" dirty="0"/>
              <a:t>o campo econômico obedecem a lógicas diferentes</a:t>
            </a:r>
            <a:r>
              <a:rPr lang="pt-BR" sz="6000" dirty="0" smtClean="0"/>
              <a:t>.”  </a:t>
            </a:r>
          </a:p>
          <a:p>
            <a:pPr marL="0" indent="0" algn="r">
              <a:buNone/>
            </a:pPr>
            <a:endParaRPr lang="pt-BR" sz="7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BR" sz="55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BR" sz="5500" b="1" dirty="0" smtClean="0">
                <a:latin typeface="Comic Sans MS" panose="030F0702030302020204" pitchFamily="66" charset="0"/>
              </a:rPr>
              <a:t>Pierre </a:t>
            </a:r>
            <a:r>
              <a:rPr lang="pt-BR" sz="5500" b="1" dirty="0" err="1" smtClean="0">
                <a:latin typeface="Comic Sans MS" panose="030F0702030302020204" pitchFamily="66" charset="0"/>
              </a:rPr>
              <a:t>Bourdieu</a:t>
            </a:r>
            <a:endParaRPr lang="pt-BR" sz="55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BR" sz="7000" dirty="0" smtClean="0">
                <a:latin typeface="Comic Sans MS" panose="030F0702030302020204" pitchFamily="66" charset="0"/>
              </a:rPr>
              <a:t> </a:t>
            </a:r>
            <a:r>
              <a:rPr lang="pt-BR" sz="3700" dirty="0" smtClean="0">
                <a:latin typeface="Comic Sans MS" panose="030F0702030302020204" pitchFamily="66" charset="0"/>
              </a:rPr>
              <a:t>1930-2002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endParaRPr lang="pt-BR" dirty="0" smtClean="0">
              <a:latin typeface="Comic Sans MS" panose="030F0702030302020204" pitchFamily="66" charset="0"/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0"/>
            <a:r>
              <a:rPr kumimoji="0" lang="pt-BR" alt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Algumas propriedades do campo In: BOURDIEU, Pierre. </a:t>
            </a:r>
            <a:r>
              <a:rPr kumimoji="0" lang="pt-BR" alt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Questões de sociologia.</a:t>
            </a:r>
            <a:r>
              <a:rPr kumimoji="0" lang="pt-BR" alt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Rio de Janeiro: Ed. Marco Zero, 1983. 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1033" name="Picture 9" descr="http://cisolog.com/sociologia/wp-content/uploads/2012/08/Pierre-Bourdieu-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7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1714</Words>
  <Application>Microsoft Office PowerPoint</Application>
  <PresentationFormat>Personalizar</PresentationFormat>
  <Paragraphs>164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EAD como locus em nova epistemologia para Educação Não Formal</vt:lpstr>
      <vt:lpstr>Pesquisa na forma de buscas sistemáticas junto a bancos de dados e entrevista em profundidade com 11 especialistas constatou dubiedade e falta de precisão em relação aos seguintes termos:  O que é?  Campo de pesquisa? Pesquisa de campo? Abordagens teóricas e metodológicas?</vt:lpstr>
      <vt:lpstr>Tornou-se importante delimitar os três temas:</vt:lpstr>
      <vt:lpstr>Slide 4</vt:lpstr>
      <vt:lpstr>Para o pesquisador e professor Dermeval Saviani a Educação ganhou muitos matizes, dentre eles a Educação Não Formal: “Minha posição é que devemos afastar essas preocupações que se centram em aspectos adjetivos, secundários do processo educativo e nos concentrarmos nas questões substantivas, voltando nossa atenção para os pontos essenciais que caracterizam a educação. Uma estratégia que tenho adotado toma o critério do  “clássico” como antídoto às tergiversações que têm marcado a proliferação das mais diversas pedagogias em nossa época. E para marcar essa estratégia, gosto de me reportar à seguinte passagem de Gramsci: </vt:lpstr>
      <vt:lpstr>Slide 6</vt:lpstr>
      <vt:lpstr>Slide 7</vt:lpstr>
      <vt:lpstr>O que é um campo de pesquisa?</vt:lpstr>
      <vt:lpstr>Slide 9</vt:lpstr>
      <vt:lpstr>Slide 10</vt:lpstr>
      <vt:lpstr>Slide 11</vt:lpstr>
      <vt:lpstr>Slide 12</vt:lpstr>
      <vt:lpstr>Slide 13</vt:lpstr>
      <vt:lpstr>Interdisciplinaridade? Multidisciplinaridade? Transdisciplinaridade?</vt:lpstr>
      <vt:lpstr>Barreiras de um campo de conhecimento em formação</vt:lpstr>
      <vt:lpstr>Uma proposta de solução à lacuna identificada: Novos Solos Epistemológicos</vt:lpstr>
      <vt:lpstr>Classificação das áreas de pesquisa </vt:lpstr>
      <vt:lpstr>Nível macro  Sistemas e Teorias da ENF </vt:lpstr>
      <vt:lpstr>Nível intermediário  Organização, gestão e tecnologia</vt:lpstr>
      <vt:lpstr>Nível micro Ensino e aprendizagem</vt:lpstr>
      <vt:lpstr>Slide 21</vt:lpstr>
      <vt:lpstr>Locus:  “Existe espaço sempre que se tomam em conta vetores de direção, quantidades de velocidade e a variável tempo. O espaço é um cruzamento de móveis. É de certo modo animado pelo conjunto dos movimentos que aí se desdobram. (...) O espaço é um lugar praticado.”                                          (Michel de Certeau, 2013, p. 184)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Considerações finais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Quevedo</dc:creator>
  <cp:lastModifiedBy>usuario</cp:lastModifiedBy>
  <cp:revision>94</cp:revision>
  <dcterms:created xsi:type="dcterms:W3CDTF">2014-05-03T23:09:29Z</dcterms:created>
  <dcterms:modified xsi:type="dcterms:W3CDTF">2014-12-11T01:55:12Z</dcterms:modified>
</cp:coreProperties>
</file>