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4" r:id="rId3"/>
    <p:sldId id="298" r:id="rId4"/>
    <p:sldId id="305" r:id="rId5"/>
    <p:sldId id="291" r:id="rId6"/>
    <p:sldId id="286" r:id="rId7"/>
    <p:sldId id="278" r:id="rId8"/>
    <p:sldId id="289" r:id="rId9"/>
    <p:sldId id="300" r:id="rId10"/>
    <p:sldId id="296" r:id="rId11"/>
  </p:sldIdLst>
  <p:sldSz cx="9144000" cy="6858000" type="screen4x3"/>
  <p:notesSz cx="6888163" cy="9677400"/>
  <p:defaultTextStyle>
    <a:defPPr>
      <a:defRPr lang="en-GB"/>
    </a:defPPr>
    <a:lvl1pPr algn="l" defTabSz="449263" rtl="0" fontAlgn="base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defTabSz="449263" rtl="0" fontAlgn="base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defTabSz="449263" rtl="0" fontAlgn="base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defTabSz="449263" rtl="0" fontAlgn="base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defTabSz="449263" rtl="0" fontAlgn="base">
      <a:lnSpc>
        <a:spcPct val="10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66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912" y="-42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36" y="-90"/>
      </p:cViewPr>
      <p:guideLst>
        <p:guide orient="horz" pos="2808"/>
        <p:guide pos="21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29368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9725"/>
            <a:ext cx="3013075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9229725"/>
            <a:ext cx="2936875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A0437B-6045-F74A-8742-4A4E4257D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62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88163" cy="96774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845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03663" y="0"/>
            <a:ext cx="29845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23938" y="725488"/>
            <a:ext cx="483870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9163" y="4595813"/>
            <a:ext cx="5049837" cy="435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191625"/>
            <a:ext cx="29845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03663" y="9191625"/>
            <a:ext cx="29845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973B9834-5CC4-2F42-8B72-A678C9BC6C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21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2E6500E-C614-4443-A7B5-92D907B6ABE4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933450" y="725488"/>
            <a:ext cx="5022850" cy="3629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90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19163" y="4595813"/>
            <a:ext cx="5051425" cy="4356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CABA4DC-812E-AD42-9AE8-9DA6E6B03E0F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933450" y="725488"/>
            <a:ext cx="5022850" cy="3629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2947" name="Text Box 3"/>
          <p:cNvSpPr txBox="1">
            <a:spLocks noGrp="1" noChangeArrowheads="1"/>
          </p:cNvSpPr>
          <p:nvPr>
            <p:ph type="body"/>
          </p:nvPr>
        </p:nvSpPr>
        <p:spPr>
          <a:xfrm>
            <a:off x="919163" y="4595813"/>
            <a:ext cx="5051425" cy="4356100"/>
          </a:xfrm>
          <a:ln/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5AAC119-845A-0043-9108-527977EAA36D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933450" y="725488"/>
            <a:ext cx="5022850" cy="3629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16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FF0D5C2-579B-8D41-B424-C2DFDA66B88B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33450" y="725488"/>
            <a:ext cx="5022850" cy="3629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1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6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0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71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9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2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9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15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806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670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8200"/>
            <a:ext cx="5715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76600" y="762000"/>
            <a:ext cx="5867400" cy="6096000"/>
          </a:xfrm>
          <a:prstGeom prst="rect">
            <a:avLst/>
          </a:prstGeom>
          <a:solidFill>
            <a:srgbClr val="FFFFFF">
              <a:alpha val="73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título de texto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em estrutura de tópicos</a:t>
            </a:r>
          </a:p>
          <a:p>
            <a:pPr lvl="1"/>
            <a:r>
              <a:rPr lang="en-GB"/>
              <a:t>Segundo Nível da Estrutura de Tópicos</a:t>
            </a:r>
          </a:p>
          <a:p>
            <a:pPr lvl="2"/>
            <a:r>
              <a:rPr lang="en-GB"/>
              <a:t>Terceiro Nível da Estrutura de Tópicos</a:t>
            </a:r>
          </a:p>
          <a:p>
            <a:pPr lvl="3"/>
            <a:r>
              <a:rPr lang="en-GB"/>
              <a:t>Quarto Nível da Estrutura de Tópicos</a:t>
            </a:r>
          </a:p>
          <a:p>
            <a:pPr lvl="4"/>
            <a:r>
              <a:rPr lang="en-GB"/>
              <a:t>Quinto Nível da Estrutura de Tópicos</a:t>
            </a:r>
          </a:p>
          <a:p>
            <a:pPr lvl="4"/>
            <a:r>
              <a:rPr lang="en-GB"/>
              <a:t>Sexto Nível da Estrutura de Tópicos</a:t>
            </a:r>
          </a:p>
          <a:p>
            <a:pPr lvl="4"/>
            <a:r>
              <a:rPr lang="en-GB"/>
              <a:t>Sétimo Nível da Estrutura de Tópicos</a:t>
            </a:r>
          </a:p>
          <a:p>
            <a:pPr lvl="4"/>
            <a:r>
              <a:rPr lang="en-GB"/>
              <a:t>Oitavo Nível da Estrutura de Tópicos</a:t>
            </a:r>
          </a:p>
          <a:p>
            <a:pPr lvl="4"/>
            <a:r>
              <a:rPr lang="en-GB"/>
              <a:t>Nono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49263" rtl="0" eaLnBrk="0" fontAlgn="base" hangingPunct="0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ea typeface="ＭＳ Ｐゴシック" charset="0"/>
          <a:cs typeface="ＭＳ Ｐゴシック" charset="0"/>
        </a:defRPr>
      </a:lvl5pPr>
      <a:lvl6pPr marL="1536700" indent="-2159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ＭＳ Ｐゴシック" charset="0"/>
        </a:defRPr>
      </a:lvl6pPr>
      <a:lvl7pPr marL="1993900" indent="-2159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ＭＳ Ｐゴシック" charset="0"/>
        </a:defRPr>
      </a:lvl7pPr>
      <a:lvl8pPr marL="2451100" indent="-2159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ＭＳ Ｐゴシック" charset="0"/>
        </a:defRPr>
      </a:lvl8pPr>
      <a:lvl9pPr marL="2908300" indent="-215900" algn="ctr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Arial" charset="0"/>
          <a:ea typeface="ＭＳ Ｐゴシック" charset="0"/>
        </a:defRPr>
      </a:lvl9pPr>
    </p:titleStyle>
    <p:bodyStyle>
      <a:lvl1pPr marL="341313" indent="-341313" algn="l" defTabSz="449263" rtl="0" eaLnBrk="0" fontAlgn="base" hangingPunct="0">
        <a:lnSpc>
          <a:spcPct val="104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741363" indent="-284163" algn="l" defTabSz="449263" rtl="0" eaLnBrk="0" fontAlgn="base" hangingPunct="0">
        <a:lnSpc>
          <a:spcPct val="104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4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04800" y="990600"/>
            <a:ext cx="88392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04000"/>
              </a:lnSpc>
              <a:spcBef>
                <a:spcPts val="2000"/>
              </a:spcBef>
              <a:defRPr/>
            </a:pPr>
            <a:r>
              <a:rPr lang="en-GB" sz="3200" b="1" smtClean="0">
                <a:solidFill>
                  <a:srgbClr val="663300"/>
                </a:solidFill>
                <a:latin typeface="Arial" charset="0"/>
                <a:cs typeface="+mn-cs"/>
              </a:rPr>
              <a:t> 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30213" y="4221163"/>
            <a:ext cx="8713787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0" y="25400"/>
            <a:ext cx="9144000" cy="1588"/>
          </a:xfrm>
          <a:prstGeom prst="line">
            <a:avLst/>
          </a:prstGeom>
          <a:noFill/>
          <a:ln w="127080">
            <a:solidFill>
              <a:srgbClr val="FFCC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0" y="692150"/>
            <a:ext cx="9144000" cy="24845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239838" y="922338"/>
            <a:ext cx="7937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cs typeface="+mn-cs"/>
              </a:rPr>
              <a:t>------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95288" y="188913"/>
            <a:ext cx="8748712" cy="6181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993300"/>
                </a:solidFill>
              </a:rPr>
              <a:t>A MODALIDADE MISTA DE APRENDIZAGEM UTILIZANDO A ARTE DIGITAL COLABORATIVA INTEGRADA AO CURRÍCULO DA EDUCAÇÃO DE JOVENS E </a:t>
            </a:r>
            <a:r>
              <a:rPr lang="pt-BR" sz="2800" b="1" dirty="0" smtClean="0">
                <a:solidFill>
                  <a:srgbClr val="993300"/>
                </a:solidFill>
              </a:rPr>
              <a:t>ADULTOS</a:t>
            </a:r>
          </a:p>
          <a:p>
            <a:pPr algn="ctr"/>
            <a:endParaRPr lang="en-US" sz="2800" b="1" dirty="0">
              <a:solidFill>
                <a:srgbClr val="800000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993300"/>
                </a:solidFill>
              </a:rPr>
              <a:t>20° CIAED - Congresso Internacional ABED de </a:t>
            </a:r>
            <a:r>
              <a:rPr lang="en-US" sz="2800" b="1" dirty="0" err="1" smtClean="0">
                <a:solidFill>
                  <a:srgbClr val="993300"/>
                </a:solidFill>
              </a:rPr>
              <a:t>Educação</a:t>
            </a:r>
            <a:r>
              <a:rPr lang="en-US" sz="2800" b="1" dirty="0" smtClean="0">
                <a:solidFill>
                  <a:srgbClr val="993300"/>
                </a:solidFill>
              </a:rPr>
              <a:t> a </a:t>
            </a:r>
            <a:r>
              <a:rPr lang="en-US" sz="2800" b="1" dirty="0" err="1" smtClean="0">
                <a:solidFill>
                  <a:srgbClr val="993300"/>
                </a:solidFill>
              </a:rPr>
              <a:t>Dist</a:t>
            </a:r>
            <a:r>
              <a:rPr lang="en-US" sz="2800" b="1" dirty="0" err="1" smtClean="0">
                <a:solidFill>
                  <a:srgbClr val="993300"/>
                </a:solidFill>
              </a:rPr>
              <a:t>â</a:t>
            </a:r>
            <a:r>
              <a:rPr lang="en-US" sz="2800" b="1" dirty="0" err="1" smtClean="0">
                <a:solidFill>
                  <a:srgbClr val="993300"/>
                </a:solidFill>
              </a:rPr>
              <a:t>ncia</a:t>
            </a:r>
            <a:endParaRPr lang="en-US" sz="2800" b="1" dirty="0" smtClean="0">
              <a:solidFill>
                <a:srgbClr val="993300"/>
              </a:solidFill>
            </a:endParaRPr>
          </a:p>
          <a:p>
            <a:pPr algn="ctr">
              <a:defRPr/>
            </a:pPr>
            <a:endParaRPr lang="en-US" sz="2800" b="1" dirty="0" smtClean="0">
              <a:solidFill>
                <a:srgbClr val="993300"/>
              </a:solidFill>
            </a:endParaRPr>
          </a:p>
          <a:p>
            <a:pPr algn="ctr">
              <a:defRPr/>
            </a:pPr>
            <a:r>
              <a:rPr lang="pt-BR" sz="2800" b="1" dirty="0" smtClean="0">
                <a:solidFill>
                  <a:srgbClr val="800000"/>
                </a:solidFill>
                <a:cs typeface="+mn-cs"/>
              </a:rPr>
              <a:t>Curitiba </a:t>
            </a:r>
          </a:p>
          <a:p>
            <a:pPr algn="ctr">
              <a:defRPr/>
            </a:pPr>
            <a:r>
              <a:rPr lang="pt-BR" sz="2800" b="1" dirty="0" smtClean="0">
                <a:solidFill>
                  <a:srgbClr val="800000"/>
                </a:solidFill>
                <a:cs typeface="+mn-cs"/>
              </a:rPr>
              <a:t>06-09 de Outubro de 2014</a:t>
            </a:r>
            <a:endParaRPr lang="pt-BR" sz="2800" b="1" dirty="0" smtClean="0">
              <a:solidFill>
                <a:srgbClr val="800000"/>
              </a:solidFill>
              <a:cs typeface="+mn-cs"/>
            </a:endParaRPr>
          </a:p>
          <a:p>
            <a:pPr algn="ctr">
              <a:defRPr/>
            </a:pPr>
            <a:endParaRPr lang="pt-BR" b="1" dirty="0">
              <a:solidFill>
                <a:srgbClr val="800000"/>
              </a:solidFill>
              <a:cs typeface="+mn-cs"/>
            </a:endParaRPr>
          </a:p>
          <a:p>
            <a:pPr algn="ctr">
              <a:defRPr/>
            </a:pPr>
            <a:endParaRPr lang="pt-BR" sz="2800" b="1" dirty="0">
              <a:solidFill>
                <a:srgbClr val="993300"/>
              </a:solidFill>
              <a:cs typeface="+mn-cs"/>
            </a:endParaRPr>
          </a:p>
          <a:p>
            <a:pPr algn="ctr">
              <a:defRPr/>
            </a:pPr>
            <a:r>
              <a:rPr lang="pt-BR" sz="2800" b="1" dirty="0">
                <a:solidFill>
                  <a:srgbClr val="993300"/>
                </a:solidFill>
                <a:cs typeface="+mn-cs"/>
              </a:rPr>
              <a:t>Lucio Teles </a:t>
            </a:r>
            <a:r>
              <a:rPr lang="pt-BR" sz="2800" b="1" dirty="0" smtClean="0">
                <a:solidFill>
                  <a:srgbClr val="993300"/>
                </a:solidFill>
                <a:cs typeface="+mn-cs"/>
              </a:rPr>
              <a:t>– </a:t>
            </a:r>
            <a:r>
              <a:rPr lang="pt-BR" sz="2800" b="1" dirty="0" smtClean="0">
                <a:solidFill>
                  <a:srgbClr val="993300"/>
                </a:solidFill>
                <a:cs typeface="+mn-cs"/>
              </a:rPr>
              <a:t>Faculdade de </a:t>
            </a:r>
            <a:r>
              <a:rPr lang="pt-BR" sz="2800" b="1" dirty="0" err="1" smtClean="0">
                <a:solidFill>
                  <a:srgbClr val="993300"/>
                </a:solidFill>
                <a:cs typeface="+mn-cs"/>
              </a:rPr>
              <a:t>Eduç</a:t>
            </a:r>
            <a:r>
              <a:rPr lang="pt-BR" sz="2800" b="1" dirty="0" err="1" smtClean="0">
                <a:solidFill>
                  <a:srgbClr val="993300"/>
                </a:solidFill>
                <a:cs typeface="+mn-cs"/>
              </a:rPr>
              <a:t>ão</a:t>
            </a:r>
            <a:endParaRPr lang="pt-BR" sz="2800" b="1" dirty="0" smtClean="0">
              <a:solidFill>
                <a:srgbClr val="993300"/>
              </a:solidFill>
              <a:cs typeface="+mn-cs"/>
            </a:endParaRPr>
          </a:p>
          <a:p>
            <a:pPr algn="ctr">
              <a:defRPr/>
            </a:pPr>
            <a:r>
              <a:rPr lang="pt-BR" sz="2800" b="1" dirty="0" smtClean="0">
                <a:solidFill>
                  <a:srgbClr val="993300"/>
                </a:solidFill>
                <a:cs typeface="+mn-cs"/>
              </a:rPr>
              <a:t>Universidade de </a:t>
            </a:r>
            <a:r>
              <a:rPr lang="pt-BR" sz="2800" b="1" dirty="0" err="1" smtClean="0">
                <a:solidFill>
                  <a:srgbClr val="993300"/>
                </a:solidFill>
                <a:cs typeface="+mn-cs"/>
              </a:rPr>
              <a:t>Brasilia</a:t>
            </a:r>
            <a:r>
              <a:rPr lang="pt-BR" sz="2800" b="1" dirty="0" smtClean="0">
                <a:solidFill>
                  <a:srgbClr val="993300"/>
                </a:solidFill>
                <a:cs typeface="+mn-cs"/>
              </a:rPr>
              <a:t> - UnB</a:t>
            </a:r>
            <a:endParaRPr lang="pt-BR" sz="2800" b="1" dirty="0">
              <a:solidFill>
                <a:srgbClr val="9933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996"/>
            <a:ext cx="9144000" cy="706841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pt-BR" sz="2800" b="1" dirty="0" smtClean="0">
                <a:solidFill>
                  <a:srgbClr val="800000"/>
                </a:solidFill>
              </a:rPr>
              <a:t>   </a:t>
            </a:r>
            <a:r>
              <a:rPr lang="pt-BR" sz="2400" b="1" dirty="0" smtClean="0">
                <a:solidFill>
                  <a:srgbClr val="800000"/>
                </a:solidFill>
              </a:rPr>
              <a:t>Refer</a:t>
            </a:r>
            <a:r>
              <a:rPr lang="pt-BR" sz="2400" b="1" dirty="0" smtClean="0">
                <a:solidFill>
                  <a:srgbClr val="800000"/>
                </a:solidFill>
              </a:rPr>
              <a:t>ê</a:t>
            </a:r>
            <a:r>
              <a:rPr lang="pt-BR" sz="2400" b="1" dirty="0" smtClean="0">
                <a:solidFill>
                  <a:srgbClr val="800000"/>
                </a:solidFill>
              </a:rPr>
              <a:t>ncias</a:t>
            </a:r>
            <a:endParaRPr lang="pt-BR" sz="2400" dirty="0"/>
          </a:p>
          <a:p>
            <a:pPr marL="0" indent="0">
              <a:buNone/>
            </a:pPr>
            <a:r>
              <a:rPr lang="pt-BR" sz="1200" b="1" dirty="0">
                <a:solidFill>
                  <a:srgbClr val="800000"/>
                </a:solidFill>
              </a:rPr>
              <a:t>ANGELIM, Maria; HILÁRIO, Reis ; BRUZZI, Rita. A Pesquisa-ação no PROEJA-Transiarte. In CASTIONI, Remi; HILÁRIO, Reis &amp; TELES, Lúcio (2012). PROEJA-Transiarte: Construindo Novos Sentidos para a Educação de Jovens e Adultos Trabalhadores. Brasília: Editora Verbena.</a:t>
            </a:r>
          </a:p>
          <a:p>
            <a:pPr marL="0" indent="0">
              <a:buNone/>
            </a:pPr>
            <a:endParaRPr lang="pt-BR" sz="12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pt-BR" sz="1200" b="1" dirty="0">
                <a:solidFill>
                  <a:srgbClr val="800000"/>
                </a:solidFill>
              </a:rPr>
              <a:t>BARBIER, Renée (2007). A pesquisa-ação. Brasília: </a:t>
            </a:r>
            <a:r>
              <a:rPr lang="pt-BR" sz="1200" b="1" dirty="0" err="1">
                <a:solidFill>
                  <a:srgbClr val="800000"/>
                </a:solidFill>
              </a:rPr>
              <a:t>LiberLivro</a:t>
            </a:r>
            <a:r>
              <a:rPr lang="pt-BR" sz="1200" b="1" dirty="0">
                <a:solidFill>
                  <a:srgbClr val="800000"/>
                </a:solidFill>
              </a:rPr>
              <a:t> Editora. </a:t>
            </a:r>
            <a:endParaRPr lang="pt-BR" sz="1200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pt-BR" sz="12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pt-BR" sz="1200" b="1" dirty="0" smtClean="0">
                <a:solidFill>
                  <a:srgbClr val="800000"/>
                </a:solidFill>
              </a:rPr>
              <a:t>LEWIN, Kurt. </a:t>
            </a:r>
            <a:r>
              <a:rPr lang="pt-BR" sz="1200" b="1" dirty="0" err="1">
                <a:solidFill>
                  <a:srgbClr val="800000"/>
                </a:solidFill>
              </a:rPr>
              <a:t>Action</a:t>
            </a:r>
            <a:r>
              <a:rPr lang="pt-BR" sz="1200" b="1" dirty="0">
                <a:solidFill>
                  <a:srgbClr val="800000"/>
                </a:solidFill>
              </a:rPr>
              <a:t> </a:t>
            </a:r>
            <a:r>
              <a:rPr lang="pt-BR" sz="1200" b="1" dirty="0" err="1" smtClean="0">
                <a:solidFill>
                  <a:srgbClr val="800000"/>
                </a:solidFill>
              </a:rPr>
              <a:t>Research</a:t>
            </a:r>
            <a:r>
              <a:rPr lang="pt-BR" sz="1200" b="1" dirty="0" smtClean="0">
                <a:solidFill>
                  <a:srgbClr val="800000"/>
                </a:solidFill>
              </a:rPr>
              <a:t> </a:t>
            </a:r>
            <a:r>
              <a:rPr lang="pt-BR" sz="1200" b="1" dirty="0" err="1">
                <a:solidFill>
                  <a:srgbClr val="800000"/>
                </a:solidFill>
              </a:rPr>
              <a:t>and</a:t>
            </a:r>
            <a:r>
              <a:rPr lang="pt-BR" sz="1200" b="1" dirty="0">
                <a:solidFill>
                  <a:srgbClr val="800000"/>
                </a:solidFill>
              </a:rPr>
              <a:t> </a:t>
            </a:r>
            <a:r>
              <a:rPr lang="pt-BR" sz="1200" b="1" dirty="0" err="1">
                <a:solidFill>
                  <a:srgbClr val="800000"/>
                </a:solidFill>
              </a:rPr>
              <a:t>Minority</a:t>
            </a:r>
            <a:r>
              <a:rPr lang="pt-BR" sz="1200" b="1" dirty="0">
                <a:solidFill>
                  <a:srgbClr val="800000"/>
                </a:solidFill>
              </a:rPr>
              <a:t> Problem. </a:t>
            </a:r>
            <a:r>
              <a:rPr lang="en-US" sz="1200" b="1" dirty="0">
                <a:solidFill>
                  <a:srgbClr val="800000"/>
                </a:solidFill>
              </a:rPr>
              <a:t>Journal of Social </a:t>
            </a:r>
            <a:r>
              <a:rPr lang="en-US" sz="1200" b="1" dirty="0">
                <a:solidFill>
                  <a:srgbClr val="993300"/>
                </a:solidFill>
              </a:rPr>
              <a:t>Issues Volume 2, Issue 4, pages 34–46, November </a:t>
            </a:r>
            <a:r>
              <a:rPr lang="en-US" sz="1200" b="1" dirty="0" smtClean="0">
                <a:solidFill>
                  <a:srgbClr val="993300"/>
                </a:solidFill>
              </a:rPr>
              <a:t>1946</a:t>
            </a:r>
          </a:p>
          <a:p>
            <a:pPr marL="0" indent="0">
              <a:buNone/>
            </a:pPr>
            <a:endParaRPr lang="pt-BR" sz="12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pt-BR" sz="1200" b="1" dirty="0">
                <a:solidFill>
                  <a:srgbClr val="800000"/>
                </a:solidFill>
              </a:rPr>
              <a:t>MACHADO, Arlindo (2005). Arte e mídia. Rio de Janeiro: Zahar Editor</a:t>
            </a:r>
            <a:r>
              <a:rPr lang="pt-BR" sz="1200" b="1" dirty="0" smtClean="0">
                <a:solidFill>
                  <a:srgbClr val="800000"/>
                </a:solidFill>
              </a:rPr>
              <a:t>.</a:t>
            </a:r>
          </a:p>
          <a:p>
            <a:pPr marL="0" indent="0">
              <a:buNone/>
            </a:pPr>
            <a:endParaRPr lang="pt-BR" sz="12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pt-BR" sz="1200" b="1" dirty="0">
                <a:solidFill>
                  <a:srgbClr val="800000"/>
                </a:solidFill>
              </a:rPr>
              <a:t>S</a:t>
            </a:r>
            <a:r>
              <a:rPr lang="pt-BR" sz="1200" b="1" dirty="0" smtClean="0">
                <a:solidFill>
                  <a:srgbClr val="800000"/>
                </a:solidFill>
              </a:rPr>
              <a:t>ANTAELLA</a:t>
            </a:r>
            <a:r>
              <a:rPr lang="pt-BR" sz="1200" b="1" dirty="0">
                <a:solidFill>
                  <a:srgbClr val="800000"/>
                </a:solidFill>
              </a:rPr>
              <a:t>, Lucia (2008). Navegando no ciberespaço. São Paulo: Editora </a:t>
            </a:r>
            <a:r>
              <a:rPr lang="pt-BR" sz="1200" b="1" dirty="0" err="1">
                <a:solidFill>
                  <a:srgbClr val="800000"/>
                </a:solidFill>
              </a:rPr>
              <a:t>Paulus</a:t>
            </a:r>
            <a:r>
              <a:rPr lang="pt-BR" sz="1200" b="1" dirty="0">
                <a:solidFill>
                  <a:srgbClr val="800000"/>
                </a:solidFill>
              </a:rPr>
              <a:t>. </a:t>
            </a:r>
            <a:endParaRPr lang="pt-BR" sz="1200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pt-BR" sz="1200" b="1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rgbClr val="993300"/>
                </a:solidFill>
              </a:rPr>
              <a:t>Teles, I. Garland, and X. Wang, Fostering Creativity Through Cross-Disciplinary Collaboration in an Online Dance Course. Proceedings of the CSCL - Computer Supported Collaborative Learning Conference, 1999, Palo Alto, CA</a:t>
            </a:r>
            <a:r>
              <a:rPr lang="en-US" sz="1200" b="1" dirty="0" smtClean="0">
                <a:solidFill>
                  <a:srgbClr val="993300"/>
                </a:solidFill>
              </a:rPr>
              <a:t>.</a:t>
            </a:r>
          </a:p>
          <a:p>
            <a:pPr marL="0" indent="0">
              <a:buNone/>
            </a:pPr>
            <a:endParaRPr lang="pt-BR" sz="1200" b="1" dirty="0">
              <a:solidFill>
                <a:srgbClr val="993300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rgbClr val="993300"/>
                </a:solidFill>
              </a:rPr>
              <a:t>Thomas, D. and </a:t>
            </a:r>
            <a:r>
              <a:rPr lang="en-US" sz="1200" b="1" dirty="0" err="1">
                <a:solidFill>
                  <a:srgbClr val="993300"/>
                </a:solidFill>
              </a:rPr>
              <a:t>Seely</a:t>
            </a:r>
            <a:r>
              <a:rPr lang="en-US" sz="1200" b="1" dirty="0">
                <a:solidFill>
                  <a:srgbClr val="993300"/>
                </a:solidFill>
              </a:rPr>
              <a:t> Brown, J. A new culture of learning . </a:t>
            </a:r>
            <a:r>
              <a:rPr lang="en-US" sz="1200" b="1" dirty="0" err="1">
                <a:solidFill>
                  <a:srgbClr val="993300"/>
                </a:solidFill>
              </a:rPr>
              <a:t>Lexignton</a:t>
            </a:r>
            <a:r>
              <a:rPr lang="en-US" sz="1200" b="1" dirty="0">
                <a:solidFill>
                  <a:srgbClr val="993300"/>
                </a:solidFill>
              </a:rPr>
              <a:t>, KY:  Douglas and </a:t>
            </a:r>
            <a:r>
              <a:rPr lang="en-US" sz="1200" b="1" dirty="0" err="1">
                <a:solidFill>
                  <a:srgbClr val="993300"/>
                </a:solidFill>
              </a:rPr>
              <a:t>Seely</a:t>
            </a:r>
            <a:r>
              <a:rPr lang="en-US" sz="1200" b="1" dirty="0">
                <a:solidFill>
                  <a:srgbClr val="993300"/>
                </a:solidFill>
              </a:rPr>
              <a:t> Brown. 2011, ISBN: 13:978-1456458881</a:t>
            </a:r>
          </a:p>
          <a:p>
            <a:pPr marL="0" indent="0">
              <a:buNone/>
            </a:pPr>
            <a:endParaRPr lang="pt-BR" sz="1200" b="1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1200" b="1" dirty="0" smtClean="0">
                <a:solidFill>
                  <a:srgbClr val="993300"/>
                </a:solidFill>
              </a:rPr>
              <a:t>VENTURELLI</a:t>
            </a:r>
            <a:r>
              <a:rPr lang="en-US" sz="1200" b="1" dirty="0" smtClean="0">
                <a:solidFill>
                  <a:srgbClr val="993300"/>
                </a:solidFill>
              </a:rPr>
              <a:t>, </a:t>
            </a:r>
            <a:r>
              <a:rPr lang="en-US" sz="1200" b="1" dirty="0" err="1" smtClean="0">
                <a:solidFill>
                  <a:srgbClr val="993300"/>
                </a:solidFill>
              </a:rPr>
              <a:t>Suzete</a:t>
            </a:r>
            <a:r>
              <a:rPr lang="en-US" sz="1200" b="1" dirty="0" smtClean="0">
                <a:solidFill>
                  <a:srgbClr val="993300"/>
                </a:solidFill>
              </a:rPr>
              <a:t>  </a:t>
            </a:r>
            <a:r>
              <a:rPr lang="en-US" sz="1200" b="1" dirty="0">
                <a:solidFill>
                  <a:srgbClr val="993300"/>
                </a:solidFill>
              </a:rPr>
              <a:t>and </a:t>
            </a:r>
            <a:r>
              <a:rPr lang="en-US" sz="1200" b="1" dirty="0" smtClean="0">
                <a:solidFill>
                  <a:srgbClr val="993300"/>
                </a:solidFill>
              </a:rPr>
              <a:t>TELES, </a:t>
            </a:r>
            <a:r>
              <a:rPr lang="en-US" sz="1200" b="1" dirty="0" smtClean="0">
                <a:solidFill>
                  <a:srgbClr val="993300"/>
                </a:solidFill>
              </a:rPr>
              <a:t>L.  </a:t>
            </a:r>
            <a:r>
              <a:rPr lang="en-US" sz="1200" b="1" dirty="0">
                <a:solidFill>
                  <a:srgbClr val="993300"/>
                </a:solidFill>
              </a:rPr>
              <a:t>(2008). </a:t>
            </a:r>
            <a:r>
              <a:rPr lang="en-US" sz="1200" b="1" dirty="0" err="1">
                <a:solidFill>
                  <a:srgbClr val="993300"/>
                </a:solidFill>
              </a:rPr>
              <a:t>Introdução</a:t>
            </a:r>
            <a:r>
              <a:rPr lang="en-US" sz="1200" b="1" dirty="0">
                <a:solidFill>
                  <a:srgbClr val="993300"/>
                </a:solidFill>
              </a:rPr>
              <a:t> </a:t>
            </a:r>
            <a:r>
              <a:rPr lang="en-US" sz="1200" b="1" dirty="0" err="1">
                <a:solidFill>
                  <a:srgbClr val="993300"/>
                </a:solidFill>
              </a:rPr>
              <a:t>à</a:t>
            </a:r>
            <a:r>
              <a:rPr lang="en-US" sz="1200" b="1" dirty="0">
                <a:solidFill>
                  <a:srgbClr val="993300"/>
                </a:solidFill>
              </a:rPr>
              <a:t> Arte Digital. Brasília: Creative Commons </a:t>
            </a:r>
            <a:r>
              <a:rPr lang="en-US" sz="1200" b="1" dirty="0" err="1">
                <a:solidFill>
                  <a:srgbClr val="993300"/>
                </a:solidFill>
              </a:rPr>
              <a:t>Brasil</a:t>
            </a:r>
            <a:r>
              <a:rPr lang="en-US" sz="1200" b="1" dirty="0">
                <a:solidFill>
                  <a:srgbClr val="993300"/>
                </a:solidFill>
              </a:rPr>
              <a:t>. </a:t>
            </a:r>
            <a:r>
              <a:rPr lang="en-US" sz="1200" b="1" dirty="0" smtClean="0">
                <a:solidFill>
                  <a:srgbClr val="993300"/>
                </a:solidFill>
              </a:rPr>
              <a:t> </a:t>
            </a:r>
            <a:r>
              <a:rPr lang="en-US" sz="1200" b="1" dirty="0" err="1" smtClean="0">
                <a:solidFill>
                  <a:srgbClr val="993300"/>
                </a:solidFill>
              </a:rPr>
              <a:t>Availabe</a:t>
            </a:r>
            <a:r>
              <a:rPr lang="en-US" sz="1200" b="1" dirty="0" smtClean="0">
                <a:solidFill>
                  <a:srgbClr val="993300"/>
                </a:solidFill>
              </a:rPr>
              <a:t> </a:t>
            </a:r>
            <a:r>
              <a:rPr lang="en-US" sz="1200" b="1" dirty="0">
                <a:solidFill>
                  <a:srgbClr val="993300"/>
                </a:solidFill>
              </a:rPr>
              <a:t>at http://www.fe.unb.br/quem-e-quem/docentes/l/lucioteles/minhas- publicacoes/artedigital.pdf/</a:t>
            </a:r>
            <a:r>
              <a:rPr lang="en-US" sz="1200" b="1" dirty="0" smtClean="0">
                <a:solidFill>
                  <a:srgbClr val="993300"/>
                </a:solidFill>
              </a:rPr>
              <a:t>view</a:t>
            </a:r>
            <a:r>
              <a:rPr lang="en-US" sz="1200" b="1" dirty="0">
                <a:solidFill>
                  <a:srgbClr val="993300"/>
                </a:solidFill>
              </a:rPr>
              <a:t> </a:t>
            </a:r>
            <a:r>
              <a:rPr lang="en-US" sz="1200" b="1" dirty="0" smtClean="0">
                <a:solidFill>
                  <a:srgbClr val="993300"/>
                </a:solidFill>
              </a:rPr>
              <a:t>Accessed </a:t>
            </a:r>
            <a:r>
              <a:rPr lang="en-US" sz="1200" b="1" dirty="0">
                <a:solidFill>
                  <a:srgbClr val="993300"/>
                </a:solidFill>
              </a:rPr>
              <a:t>on 18/</a:t>
            </a:r>
            <a:r>
              <a:rPr lang="en-US" sz="1200" b="1" dirty="0" smtClean="0">
                <a:solidFill>
                  <a:srgbClr val="993300"/>
                </a:solidFill>
              </a:rPr>
              <a:t>03/</a:t>
            </a:r>
            <a:r>
              <a:rPr lang="en-US" sz="1200" b="1" dirty="0">
                <a:solidFill>
                  <a:srgbClr val="993300"/>
                </a:solidFill>
              </a:rPr>
              <a:t>2014</a:t>
            </a:r>
            <a:r>
              <a:rPr lang="en-US" sz="1200" b="1" dirty="0" smtClean="0">
                <a:solidFill>
                  <a:srgbClr val="993300"/>
                </a:solidFill>
              </a:rPr>
              <a:t>.</a:t>
            </a:r>
          </a:p>
          <a:p>
            <a:pPr marL="0" indent="0">
              <a:buNone/>
            </a:pPr>
            <a:endParaRPr lang="pt-BR" sz="1200" b="1" dirty="0">
              <a:solidFill>
                <a:srgbClr val="993300"/>
              </a:solidFill>
            </a:endParaRPr>
          </a:p>
          <a:p>
            <a:pPr marL="0" indent="0">
              <a:buNone/>
            </a:pPr>
            <a:r>
              <a:rPr lang="pt-BR" sz="1200" b="1" dirty="0">
                <a:solidFill>
                  <a:srgbClr val="800000"/>
                </a:solidFill>
              </a:rPr>
              <a:t>ZIM, Aline. Criando Transiarte: a produção do vídeo </a:t>
            </a:r>
            <a:r>
              <a:rPr lang="pt-BR" sz="1200" b="1" dirty="0" err="1">
                <a:solidFill>
                  <a:srgbClr val="800000"/>
                </a:solidFill>
              </a:rPr>
              <a:t>Tribus</a:t>
            </a:r>
            <a:r>
              <a:rPr lang="pt-BR" sz="1200" b="1" dirty="0">
                <a:solidFill>
                  <a:srgbClr val="800000"/>
                </a:solidFill>
              </a:rPr>
              <a:t>. In CASTIONI, Remi; HILÁRIO, Reis &amp; TELES, Lúcio 2012). PROEJA-Transiarte Construindo novos sentidos para a educação de jovens e adultos trabalhadores. 1. ed. Brasília: Editora Verbena, 2011.</a:t>
            </a:r>
          </a:p>
          <a:p>
            <a:pPr marL="0" indent="0">
              <a:buNone/>
            </a:pPr>
            <a:endParaRPr lang="en-US" sz="1200" b="1" dirty="0">
              <a:solidFill>
                <a:srgbClr val="993300"/>
              </a:solidFill>
            </a:endParaRPr>
          </a:p>
          <a:p>
            <a:pPr marL="0" indent="0">
              <a:buNone/>
            </a:pPr>
            <a:endParaRPr lang="pt-BR" sz="1200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260648"/>
            <a:ext cx="8820150" cy="6597352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Educaç</a:t>
            </a:r>
            <a:r>
              <a:rPr lang="en-US" sz="2800" dirty="0" err="1" smtClean="0">
                <a:solidFill>
                  <a:srgbClr val="800000"/>
                </a:solidFill>
              </a:rPr>
              <a:t>ã</a:t>
            </a:r>
            <a:r>
              <a:rPr lang="en-US" sz="2800" dirty="0" err="1" smtClean="0">
                <a:solidFill>
                  <a:srgbClr val="800000"/>
                </a:solidFill>
              </a:rPr>
              <a:t>o</a:t>
            </a:r>
            <a:r>
              <a:rPr lang="en-US" sz="2800" dirty="0" smtClean="0">
                <a:solidFill>
                  <a:srgbClr val="800000"/>
                </a:solidFill>
              </a:rPr>
              <a:t> de </a:t>
            </a:r>
            <a:r>
              <a:rPr lang="en-US" sz="2800" dirty="0" err="1" smtClean="0">
                <a:solidFill>
                  <a:srgbClr val="800000"/>
                </a:solidFill>
              </a:rPr>
              <a:t>Jovens</a:t>
            </a:r>
            <a:r>
              <a:rPr lang="en-US" sz="2800" dirty="0" smtClean="0">
                <a:solidFill>
                  <a:srgbClr val="800000"/>
                </a:solidFill>
              </a:rPr>
              <a:t> e </a:t>
            </a:r>
            <a:r>
              <a:rPr lang="en-US" sz="2800" dirty="0" err="1" smtClean="0">
                <a:solidFill>
                  <a:srgbClr val="800000"/>
                </a:solidFill>
              </a:rPr>
              <a:t>Adultos</a:t>
            </a:r>
            <a:r>
              <a:rPr lang="en-US" sz="2800" dirty="0" smtClean="0">
                <a:solidFill>
                  <a:srgbClr val="800000"/>
                </a:solidFill>
              </a:rPr>
              <a:t> – EJA - </a:t>
            </a:r>
            <a:r>
              <a:rPr lang="en-US" sz="2800" dirty="0" err="1" smtClean="0">
                <a:solidFill>
                  <a:srgbClr val="800000"/>
                </a:solidFill>
              </a:rPr>
              <a:t>é</a:t>
            </a:r>
            <a:r>
              <a:rPr lang="en-US" sz="2800" dirty="0" smtClean="0">
                <a:solidFill>
                  <a:srgbClr val="800000"/>
                </a:solidFill>
              </a:rPr>
              <a:t> um </a:t>
            </a:r>
            <a:r>
              <a:rPr lang="en-US" sz="2800" dirty="0" err="1" smtClean="0">
                <a:solidFill>
                  <a:srgbClr val="800000"/>
                </a:solidFill>
              </a:rPr>
              <a:t>grande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desafio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para</a:t>
            </a:r>
            <a:r>
              <a:rPr lang="en-US" sz="2800" dirty="0" smtClean="0">
                <a:solidFill>
                  <a:srgbClr val="800000"/>
                </a:solidFill>
              </a:rPr>
              <a:t> a </a:t>
            </a:r>
            <a:r>
              <a:rPr lang="en-US" sz="2800" dirty="0" err="1" smtClean="0">
                <a:solidFill>
                  <a:srgbClr val="800000"/>
                </a:solidFill>
              </a:rPr>
              <a:t>sociedade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brasileira</a:t>
            </a:r>
            <a:endParaRPr lang="en-US" sz="2800" dirty="0" smtClean="0">
              <a:solidFill>
                <a:srgbClr val="800000"/>
              </a:solidFill>
            </a:endParaRPr>
          </a:p>
          <a:p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800" dirty="0" err="1" smtClean="0">
                <a:solidFill>
                  <a:srgbClr val="800000"/>
                </a:solidFill>
              </a:rPr>
              <a:t>Populacao</a:t>
            </a:r>
            <a:r>
              <a:rPr lang="en-US" sz="2800" dirty="0" smtClean="0">
                <a:solidFill>
                  <a:srgbClr val="800000"/>
                </a:solidFill>
              </a:rPr>
              <a:t> do </a:t>
            </a:r>
            <a:r>
              <a:rPr lang="en-US" sz="2800" dirty="0" err="1" smtClean="0">
                <a:solidFill>
                  <a:srgbClr val="800000"/>
                </a:solidFill>
              </a:rPr>
              <a:t>pais</a:t>
            </a:r>
            <a:r>
              <a:rPr lang="en-US" sz="2800" dirty="0" smtClean="0">
                <a:solidFill>
                  <a:srgbClr val="800000"/>
                </a:solidFill>
              </a:rPr>
              <a:t> com 200 </a:t>
            </a:r>
            <a:r>
              <a:rPr lang="en-US" sz="2800" dirty="0" err="1" smtClean="0">
                <a:solidFill>
                  <a:srgbClr val="800000"/>
                </a:solidFill>
              </a:rPr>
              <a:t>milhões</a:t>
            </a:r>
            <a:r>
              <a:rPr lang="en-US" sz="2800" dirty="0" smtClean="0">
                <a:solidFill>
                  <a:srgbClr val="800000"/>
                </a:solidFill>
              </a:rPr>
              <a:t> de </a:t>
            </a:r>
            <a:r>
              <a:rPr lang="en-US" sz="2800" dirty="0" err="1" smtClean="0">
                <a:solidFill>
                  <a:srgbClr val="800000"/>
                </a:solidFill>
              </a:rPr>
              <a:t>habitantes</a:t>
            </a:r>
            <a:r>
              <a:rPr lang="en-US" sz="2800" dirty="0" smtClean="0">
                <a:solidFill>
                  <a:srgbClr val="800000"/>
                </a:solidFill>
              </a:rPr>
              <a:t> e </a:t>
            </a:r>
            <a:r>
              <a:rPr lang="en-US" sz="2800" dirty="0" err="1" smtClean="0">
                <a:solidFill>
                  <a:srgbClr val="800000"/>
                </a:solidFill>
              </a:rPr>
              <a:t>destes</a:t>
            </a:r>
            <a:r>
              <a:rPr lang="en-US" sz="2800" dirty="0" smtClean="0">
                <a:solidFill>
                  <a:srgbClr val="800000"/>
                </a:solidFill>
              </a:rPr>
              <a:t>, um total de 65 </a:t>
            </a:r>
            <a:r>
              <a:rPr lang="en-US" sz="2800" dirty="0" err="1" smtClean="0">
                <a:solidFill>
                  <a:srgbClr val="800000"/>
                </a:solidFill>
              </a:rPr>
              <a:t>milhões</a:t>
            </a:r>
            <a:r>
              <a:rPr lang="en-US" sz="2800" dirty="0" smtClean="0">
                <a:solidFill>
                  <a:srgbClr val="800000"/>
                </a:solidFill>
              </a:rPr>
              <a:t> – um </a:t>
            </a:r>
            <a:r>
              <a:rPr lang="en-US" sz="2800" dirty="0" err="1" smtClean="0">
                <a:solidFill>
                  <a:srgbClr val="800000"/>
                </a:solidFill>
              </a:rPr>
              <a:t>terço</a:t>
            </a:r>
            <a:r>
              <a:rPr lang="en-US" sz="2800" dirty="0" smtClean="0">
                <a:solidFill>
                  <a:srgbClr val="800000"/>
                </a:solidFill>
              </a:rPr>
              <a:t> da </a:t>
            </a:r>
            <a:r>
              <a:rPr lang="en-US" sz="2800" dirty="0" err="1" smtClean="0">
                <a:solidFill>
                  <a:srgbClr val="800000"/>
                </a:solidFill>
              </a:rPr>
              <a:t>população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não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completaram</a:t>
            </a:r>
            <a:r>
              <a:rPr lang="en-US" sz="2800" dirty="0" smtClean="0">
                <a:solidFill>
                  <a:srgbClr val="800000"/>
                </a:solidFill>
              </a:rPr>
              <a:t> o </a:t>
            </a:r>
            <a:r>
              <a:rPr lang="en-US" sz="2800" dirty="0" err="1" smtClean="0">
                <a:solidFill>
                  <a:srgbClr val="800000"/>
                </a:solidFill>
              </a:rPr>
              <a:t>ensino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básico</a:t>
            </a:r>
            <a:endParaRPr lang="en-US" sz="2800" dirty="0">
              <a:solidFill>
                <a:srgbClr val="800000"/>
              </a:solidFill>
            </a:endParaRPr>
          </a:p>
          <a:p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800" dirty="0" smtClean="0">
                <a:solidFill>
                  <a:srgbClr val="800000"/>
                </a:solidFill>
              </a:rPr>
              <a:t>O </a:t>
            </a:r>
            <a:r>
              <a:rPr lang="en-US" sz="2800" dirty="0" err="1" smtClean="0">
                <a:solidFill>
                  <a:srgbClr val="800000"/>
                </a:solidFill>
              </a:rPr>
              <a:t>Estudante</a:t>
            </a:r>
            <a:r>
              <a:rPr lang="en-US" sz="2800" dirty="0" smtClean="0">
                <a:solidFill>
                  <a:srgbClr val="800000"/>
                </a:solidFill>
              </a:rPr>
              <a:t> EJA: </a:t>
            </a:r>
            <a:r>
              <a:rPr lang="en-US" sz="2800" dirty="0" err="1" smtClean="0">
                <a:solidFill>
                  <a:srgbClr val="800000"/>
                </a:solidFill>
              </a:rPr>
              <a:t>aquele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que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err="1" smtClean="0">
                <a:solidFill>
                  <a:srgbClr val="800000"/>
                </a:solidFill>
              </a:rPr>
              <a:t>trabalha</a:t>
            </a:r>
            <a:r>
              <a:rPr lang="en-US" sz="2800" dirty="0" smtClean="0">
                <a:solidFill>
                  <a:srgbClr val="800000"/>
                </a:solidFill>
              </a:rPr>
              <a:t> de </a:t>
            </a:r>
            <a:r>
              <a:rPr lang="en-US" sz="2800" dirty="0" err="1" smtClean="0">
                <a:solidFill>
                  <a:srgbClr val="800000"/>
                </a:solidFill>
              </a:rPr>
              <a:t>dia</a:t>
            </a:r>
            <a:r>
              <a:rPr lang="en-US" sz="2800" dirty="0" smtClean="0">
                <a:solidFill>
                  <a:srgbClr val="800000"/>
                </a:solidFill>
              </a:rPr>
              <a:t> e </a:t>
            </a:r>
            <a:r>
              <a:rPr lang="en-US" sz="2800" dirty="0" err="1" smtClean="0">
                <a:solidFill>
                  <a:srgbClr val="800000"/>
                </a:solidFill>
              </a:rPr>
              <a:t>estuda</a:t>
            </a:r>
            <a:r>
              <a:rPr lang="en-US" sz="2800" dirty="0" smtClean="0">
                <a:solidFill>
                  <a:srgbClr val="800000"/>
                </a:solidFill>
              </a:rPr>
              <a:t> a </a:t>
            </a:r>
            <a:r>
              <a:rPr lang="en-US" sz="2800" dirty="0" err="1" smtClean="0">
                <a:solidFill>
                  <a:srgbClr val="800000"/>
                </a:solidFill>
              </a:rPr>
              <a:t>noite</a:t>
            </a:r>
            <a:endParaRPr lang="en-US" sz="28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800" dirty="0" smtClean="0">
                <a:solidFill>
                  <a:srgbClr val="800000"/>
                </a:solidFill>
              </a:rPr>
              <a:t>Taxa de </a:t>
            </a:r>
            <a:r>
              <a:rPr lang="en-US" sz="2800" dirty="0" err="1" smtClean="0">
                <a:solidFill>
                  <a:srgbClr val="800000"/>
                </a:solidFill>
              </a:rPr>
              <a:t>presença</a:t>
            </a:r>
            <a:r>
              <a:rPr lang="en-US" sz="2800" dirty="0" smtClean="0">
                <a:solidFill>
                  <a:srgbClr val="800000"/>
                </a:solidFill>
              </a:rPr>
              <a:t> – taxa de </a:t>
            </a:r>
            <a:r>
              <a:rPr lang="en-US" sz="2800" dirty="0" err="1" smtClean="0">
                <a:solidFill>
                  <a:srgbClr val="800000"/>
                </a:solidFill>
              </a:rPr>
              <a:t>evas</a:t>
            </a:r>
            <a:r>
              <a:rPr lang="en-US" sz="2800" dirty="0" err="1" smtClean="0">
                <a:solidFill>
                  <a:srgbClr val="800000"/>
                </a:solidFill>
              </a:rPr>
              <a:t>ã</a:t>
            </a:r>
            <a:r>
              <a:rPr lang="en-US" sz="2800" dirty="0" err="1" smtClean="0">
                <a:solidFill>
                  <a:srgbClr val="800000"/>
                </a:solidFill>
              </a:rPr>
              <a:t>o</a:t>
            </a:r>
            <a:endParaRPr lang="en-US" sz="2800" dirty="0" smtClean="0">
              <a:solidFill>
                <a:srgbClr val="800000"/>
              </a:solidFill>
            </a:endParaRPr>
          </a:p>
          <a:p>
            <a:endParaRPr lang="en-US" sz="2000" dirty="0" smtClean="0">
              <a:solidFill>
                <a:srgbClr val="800000"/>
              </a:solidFill>
            </a:endParaRPr>
          </a:p>
          <a:p>
            <a:r>
              <a:rPr lang="en-US" sz="2800" dirty="0" smtClean="0">
                <a:solidFill>
                  <a:srgbClr val="800000"/>
                </a:solidFill>
              </a:rPr>
              <a:t>Taxa de </a:t>
            </a:r>
            <a:r>
              <a:rPr lang="en-US" sz="2800" dirty="0" err="1" smtClean="0">
                <a:solidFill>
                  <a:srgbClr val="800000"/>
                </a:solidFill>
              </a:rPr>
              <a:t>evas</a:t>
            </a:r>
            <a:r>
              <a:rPr lang="en-US" sz="2800" dirty="0" err="1" smtClean="0">
                <a:solidFill>
                  <a:srgbClr val="800000"/>
                </a:solidFill>
              </a:rPr>
              <a:t>ã</a:t>
            </a:r>
            <a:r>
              <a:rPr lang="en-US" sz="2800" dirty="0" err="1" smtClean="0">
                <a:solidFill>
                  <a:srgbClr val="800000"/>
                </a:solidFill>
              </a:rPr>
              <a:t>o</a:t>
            </a:r>
            <a:r>
              <a:rPr lang="en-US" sz="2800" dirty="0" smtClean="0">
                <a:solidFill>
                  <a:srgbClr val="800000"/>
                </a:solidFill>
              </a:rPr>
              <a:t>: 60 a 70%</a:t>
            </a:r>
            <a:endParaRPr lang="en-US" sz="28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02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0"/>
            <a:ext cx="8820150" cy="6858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993300"/>
                </a:solidFill>
              </a:rPr>
              <a:t>        Projeto PROEJA-Transiarte </a:t>
            </a:r>
            <a:endParaRPr lang="en-US" sz="2000" b="1" dirty="0" smtClean="0">
              <a:solidFill>
                <a:srgbClr val="9933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Produç</a:t>
            </a:r>
            <a:r>
              <a:rPr lang="en-US" dirty="0" err="1" smtClean="0">
                <a:solidFill>
                  <a:srgbClr val="800000"/>
                </a:solidFill>
              </a:rPr>
              <a:t>ã</a:t>
            </a:r>
            <a:r>
              <a:rPr lang="en-US" dirty="0" err="1" smtClean="0">
                <a:solidFill>
                  <a:srgbClr val="800000"/>
                </a:solidFill>
              </a:rPr>
              <a:t>o</a:t>
            </a:r>
            <a:r>
              <a:rPr lang="en-US" dirty="0" smtClean="0">
                <a:solidFill>
                  <a:srgbClr val="800000"/>
                </a:solidFill>
              </a:rPr>
              <a:t> de arte digital </a:t>
            </a:r>
            <a:r>
              <a:rPr lang="en-US" dirty="0" err="1" smtClean="0">
                <a:solidFill>
                  <a:srgbClr val="800000"/>
                </a:solidFill>
              </a:rPr>
              <a:t>colaborativa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como</a:t>
            </a:r>
            <a:r>
              <a:rPr lang="en-US" dirty="0" smtClean="0">
                <a:solidFill>
                  <a:srgbClr val="800000"/>
                </a:solidFill>
              </a:rPr>
              <a:t> forma de </a:t>
            </a:r>
            <a:r>
              <a:rPr lang="en-US" dirty="0" err="1" smtClean="0">
                <a:solidFill>
                  <a:srgbClr val="800000"/>
                </a:solidFill>
              </a:rPr>
              <a:t>aprendizagem</a:t>
            </a:r>
            <a:r>
              <a:rPr lang="en-US" dirty="0" smtClean="0">
                <a:solidFill>
                  <a:srgbClr val="800000"/>
                </a:solidFill>
              </a:rPr>
              <a:t> curricular</a:t>
            </a:r>
          </a:p>
          <a:p>
            <a:pPr marL="0" indent="0">
              <a:buNone/>
            </a:pPr>
            <a:endParaRPr lang="en-US" sz="8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Transiarte </a:t>
            </a:r>
            <a:r>
              <a:rPr lang="en-US" dirty="0" err="1" smtClean="0">
                <a:solidFill>
                  <a:srgbClr val="800000"/>
                </a:solidFill>
              </a:rPr>
              <a:t>como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uma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variedade</a:t>
            </a:r>
            <a:r>
              <a:rPr lang="en-US" dirty="0" smtClean="0">
                <a:solidFill>
                  <a:srgbClr val="800000"/>
                </a:solidFill>
              </a:rPr>
              <a:t> de ciberarte </a:t>
            </a:r>
          </a:p>
          <a:p>
            <a:pPr marL="0" indent="0">
              <a:buNone/>
            </a:pPr>
            <a:endParaRPr lang="en-US" sz="8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Trabalho</a:t>
            </a:r>
            <a:r>
              <a:rPr lang="en-US" dirty="0" smtClean="0">
                <a:solidFill>
                  <a:srgbClr val="800000"/>
                </a:solidFill>
              </a:rPr>
              <a:t> de </a:t>
            </a:r>
            <a:r>
              <a:rPr lang="en-US" dirty="0" err="1" smtClean="0">
                <a:solidFill>
                  <a:srgbClr val="800000"/>
                </a:solidFill>
              </a:rPr>
              <a:t>grupo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colaborativo</a:t>
            </a:r>
            <a:endParaRPr lang="en-US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Desenvolvimento</a:t>
            </a:r>
            <a:r>
              <a:rPr lang="en-US" dirty="0" smtClean="0">
                <a:solidFill>
                  <a:srgbClr val="800000"/>
                </a:solidFill>
              </a:rPr>
              <a:t> de </a:t>
            </a:r>
            <a:r>
              <a:rPr lang="en-US" dirty="0" err="1" smtClean="0">
                <a:solidFill>
                  <a:srgbClr val="800000"/>
                </a:solidFill>
              </a:rPr>
              <a:t>uma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identidade</a:t>
            </a:r>
            <a:r>
              <a:rPr lang="en-US" dirty="0" smtClean="0">
                <a:solidFill>
                  <a:srgbClr val="800000"/>
                </a:solidFill>
              </a:rPr>
              <a:t> cultural de </a:t>
            </a:r>
            <a:r>
              <a:rPr lang="en-US" dirty="0" err="1" smtClean="0">
                <a:solidFill>
                  <a:srgbClr val="800000"/>
                </a:solidFill>
              </a:rPr>
              <a:t>grupo</a:t>
            </a:r>
            <a:endParaRPr lang="en-US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8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Suporte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ao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processo</a:t>
            </a:r>
            <a:r>
              <a:rPr lang="en-US" dirty="0" smtClean="0">
                <a:solidFill>
                  <a:srgbClr val="800000"/>
                </a:solidFill>
              </a:rPr>
              <a:t> de </a:t>
            </a:r>
            <a:r>
              <a:rPr lang="en-US" dirty="0" err="1" smtClean="0">
                <a:solidFill>
                  <a:srgbClr val="800000"/>
                </a:solidFill>
              </a:rPr>
              <a:t>aprendizagem</a:t>
            </a:r>
            <a:r>
              <a:rPr lang="en-US" dirty="0" smtClean="0">
                <a:solidFill>
                  <a:srgbClr val="800000"/>
                </a:solidFill>
              </a:rPr>
              <a:t> curricular</a:t>
            </a:r>
          </a:p>
          <a:p>
            <a:pPr marL="0" indent="0">
              <a:buNone/>
            </a:pPr>
            <a:endParaRPr lang="en-US" sz="8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Postada</a:t>
            </a:r>
            <a:r>
              <a:rPr lang="en-US" dirty="0" smtClean="0">
                <a:solidFill>
                  <a:srgbClr val="800000"/>
                </a:solidFill>
              </a:rPr>
              <a:t> e </a:t>
            </a:r>
            <a:r>
              <a:rPr lang="en-US" dirty="0" err="1" smtClean="0">
                <a:solidFill>
                  <a:srgbClr val="800000"/>
                </a:solidFill>
              </a:rPr>
              <a:t>modificada</a:t>
            </a:r>
            <a:r>
              <a:rPr lang="en-US" dirty="0" smtClean="0">
                <a:solidFill>
                  <a:srgbClr val="800000"/>
                </a:solidFill>
              </a:rPr>
              <a:t> no </a:t>
            </a:r>
            <a:r>
              <a:rPr lang="en-US" dirty="0" err="1" smtClean="0">
                <a:solidFill>
                  <a:srgbClr val="800000"/>
                </a:solidFill>
              </a:rPr>
              <a:t>ciberespaço</a:t>
            </a:r>
            <a:r>
              <a:rPr lang="en-US" dirty="0" smtClean="0">
                <a:solidFill>
                  <a:srgbClr val="800000"/>
                </a:solidFill>
              </a:rPr>
              <a:t> (Creative Commons)</a:t>
            </a:r>
          </a:p>
          <a:p>
            <a:pPr marL="0" indent="0">
              <a:buNone/>
            </a:pPr>
            <a:endParaRPr lang="en-US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476672"/>
            <a:ext cx="9093747" cy="62646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 descr="cem03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106" y="836712"/>
            <a:ext cx="9607955" cy="60212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35696" y="404664"/>
            <a:ext cx="184666" cy="46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03648" y="260648"/>
            <a:ext cx="441347" cy="46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404664"/>
            <a:ext cx="5677756" cy="4678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Fig. 1 – Site </a:t>
            </a:r>
            <a:r>
              <a:rPr lang="en-US" dirty="0" err="1">
                <a:solidFill>
                  <a:srgbClr val="000000"/>
                </a:solidFill>
              </a:rPr>
              <a:t>www.proejatransiarte.ifg.edu.br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18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88392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04000"/>
              </a:lnSpc>
              <a:spcBef>
                <a:spcPts val="2000"/>
              </a:spcBef>
              <a:defRPr/>
            </a:pPr>
            <a:r>
              <a:rPr lang="en-GB" sz="3200" b="1" smtClean="0">
                <a:solidFill>
                  <a:srgbClr val="663300"/>
                </a:solidFill>
                <a:latin typeface="Arial" charset="0"/>
                <a:cs typeface="+mn-cs"/>
              </a:rPr>
              <a:t> 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430213" y="4221163"/>
            <a:ext cx="8713787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0" y="25400"/>
            <a:ext cx="9144000" cy="1588"/>
          </a:xfrm>
          <a:prstGeom prst="line">
            <a:avLst/>
          </a:prstGeom>
          <a:noFill/>
          <a:ln w="127080">
            <a:solidFill>
              <a:srgbClr val="FFCC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0" y="692150"/>
            <a:ext cx="9144000" cy="24845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  <a:p>
            <a:pPr algn="ctr">
              <a:lnSpc>
                <a:spcPct val="85000"/>
              </a:lnSpc>
              <a:spcBef>
                <a:spcPts val="1375"/>
              </a:spcBef>
              <a:defRPr/>
            </a:pPr>
            <a:endParaRPr lang="pt-BR" sz="3200" b="1" smtClean="0">
              <a:solidFill>
                <a:schemeClr val="tx1"/>
              </a:solidFill>
              <a:latin typeface="Verdana" charset="0"/>
              <a:cs typeface="+mn-cs"/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1239838" y="922338"/>
            <a:ext cx="79375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pt-BR">
                <a:cs typeface="+mn-cs"/>
              </a:rPr>
              <a:t>------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-79375" y="115888"/>
            <a:ext cx="8971855" cy="7060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743200" indent="-457200"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3200400" indent="-457200"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657600" indent="-457200"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4114800" indent="-457200"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Arial"/>
              <a:buChar char="•"/>
              <a:defRPr/>
            </a:pP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Este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modelo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de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trabalho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facilita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a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motivaç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ã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e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promove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inclus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ã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digital dos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participantes</a:t>
            </a:r>
            <a:endParaRPr lang="en-GB" sz="2800" b="1" dirty="0" smtClean="0">
              <a:solidFill>
                <a:srgbClr val="800000"/>
              </a:solidFill>
              <a:cs typeface="+mn-cs"/>
            </a:endParaRPr>
          </a:p>
          <a:p>
            <a:pPr marL="0" indent="0">
              <a:defRPr/>
            </a:pPr>
            <a:endParaRPr lang="en-GB" sz="1800" b="1" dirty="0" smtClean="0">
              <a:solidFill>
                <a:srgbClr val="800000"/>
              </a:solidFill>
              <a:cs typeface="+mn-cs"/>
            </a:endParaRPr>
          </a:p>
          <a:p>
            <a:pPr>
              <a:buFont typeface="Arial"/>
              <a:buChar char="•"/>
              <a:defRPr/>
            </a:pP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Apoia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a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criatividade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 dos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alunos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a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partir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da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producao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da arte digital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como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videoclipes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artisticos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,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musica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criadas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por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alunos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,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poemas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digitais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,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todos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no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formato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colaborativo</a:t>
            </a:r>
            <a:endParaRPr lang="en-GB" sz="2800" b="1" dirty="0" smtClean="0">
              <a:solidFill>
                <a:srgbClr val="800000"/>
              </a:solidFill>
              <a:cs typeface="+mn-cs"/>
            </a:endParaRPr>
          </a:p>
          <a:p>
            <a:pPr marL="342900" indent="-342900">
              <a:buFont typeface="Arial"/>
              <a:buChar char="•"/>
              <a:defRPr/>
            </a:pPr>
            <a:endParaRPr lang="en-GB" sz="1800" b="1" dirty="0">
              <a:solidFill>
                <a:srgbClr val="800000"/>
              </a:solidFill>
              <a:cs typeface="+mn-cs"/>
            </a:endParaRPr>
          </a:p>
          <a:p>
            <a:pPr>
              <a:buFont typeface="Arial"/>
              <a:buChar char="•"/>
              <a:defRPr/>
            </a:pP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Conte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údo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produzido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se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relaciona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com areas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curriculares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como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em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matematica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,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física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,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historia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,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biologia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,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outras</a:t>
            </a:r>
            <a:endParaRPr lang="en-GB" sz="2800" b="1" dirty="0" smtClean="0">
              <a:solidFill>
                <a:srgbClr val="800000"/>
              </a:solidFill>
              <a:cs typeface="+mn-cs"/>
            </a:endParaRPr>
          </a:p>
          <a:p>
            <a:pPr marL="0" indent="0">
              <a:defRPr/>
            </a:pPr>
            <a:endParaRPr lang="en-GB" sz="1800" b="1" dirty="0">
              <a:solidFill>
                <a:srgbClr val="800000"/>
              </a:solidFill>
              <a:cs typeface="+mn-cs"/>
            </a:endParaRPr>
          </a:p>
          <a:p>
            <a:pPr>
              <a:buFont typeface="Arial"/>
              <a:buChar char="•"/>
              <a:defRPr/>
            </a:pP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Produções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são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efetuadas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a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partir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da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experiencia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e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vivencia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dos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alunos</a:t>
            </a:r>
            <a:endParaRPr lang="en-GB" sz="2800" b="1" dirty="0" smtClean="0">
              <a:solidFill>
                <a:srgbClr val="800000"/>
              </a:solidFill>
              <a:cs typeface="+mn-cs"/>
            </a:endParaRPr>
          </a:p>
          <a:p>
            <a:pPr marL="0" indent="0">
              <a:defRPr/>
            </a:pPr>
            <a:endParaRPr lang="en-GB" sz="1800" b="1" dirty="0">
              <a:solidFill>
                <a:srgbClr val="800000"/>
              </a:solidFill>
              <a:cs typeface="+mn-cs"/>
            </a:endParaRPr>
          </a:p>
          <a:p>
            <a:pPr>
              <a:buFont typeface="Arial"/>
              <a:buChar char="•"/>
              <a:defRPr/>
            </a:pP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Estudantes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acessam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o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trabalho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de casa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ou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LAN houses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para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ler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e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discutir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novamente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na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sala</a:t>
            </a:r>
            <a:r>
              <a:rPr lang="en-GB" sz="2800" b="1" dirty="0" smtClean="0">
                <a:solidFill>
                  <a:srgbClr val="800000"/>
                </a:solidFill>
                <a:cs typeface="+mn-cs"/>
              </a:rPr>
              <a:t> de </a:t>
            </a:r>
            <a:r>
              <a:rPr lang="en-GB" sz="2800" b="1" dirty="0" err="1" smtClean="0">
                <a:solidFill>
                  <a:srgbClr val="800000"/>
                </a:solidFill>
                <a:cs typeface="+mn-cs"/>
              </a:rPr>
              <a:t>aula</a:t>
            </a:r>
            <a:endParaRPr lang="en-GB" sz="2800" b="1" dirty="0" smtClean="0">
              <a:solidFill>
                <a:srgbClr val="800000"/>
              </a:solidFill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88392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04000"/>
              </a:lnSpc>
              <a:spcBef>
                <a:spcPts val="2000"/>
              </a:spcBef>
              <a:defRPr/>
            </a:pPr>
            <a:r>
              <a:rPr lang="en-GB" sz="3200" b="1" smtClean="0">
                <a:solidFill>
                  <a:srgbClr val="663300"/>
                </a:solidFill>
                <a:latin typeface="Arial" charset="0"/>
                <a:cs typeface="+mn-cs"/>
              </a:rPr>
              <a:t> </a:t>
            </a:r>
          </a:p>
        </p:txBody>
      </p:sp>
      <p:grpSp>
        <p:nvGrpSpPr>
          <p:cNvPr id="14338" name="Group 3"/>
          <p:cNvGrpSpPr>
            <a:grpSpLocks/>
          </p:cNvGrpSpPr>
          <p:nvPr/>
        </p:nvGrpSpPr>
        <p:grpSpPr bwMode="auto">
          <a:xfrm>
            <a:off x="0" y="1774825"/>
            <a:ext cx="9142413" cy="2773363"/>
            <a:chOff x="0" y="1118"/>
            <a:chExt cx="5759" cy="1747"/>
          </a:xfrm>
        </p:grpSpPr>
        <p:sp>
          <p:nvSpPr>
            <p:cNvPr id="70660" name="Rectangle 4"/>
            <p:cNvSpPr>
              <a:spLocks noChangeArrowheads="1"/>
            </p:cNvSpPr>
            <p:nvPr/>
          </p:nvSpPr>
          <p:spPr bwMode="auto">
            <a:xfrm>
              <a:off x="0" y="1118"/>
              <a:ext cx="5760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>
                <a:solidFill>
                  <a:srgbClr val="000000"/>
                </a:solidFill>
                <a:cs typeface="Times New Roman" charset="0"/>
              </a:endParaRPr>
            </a:p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>
                <a:solidFill>
                  <a:srgbClr val="000000"/>
                </a:solidFill>
                <a:cs typeface="Times New Roman" charset="0"/>
              </a:endParaRPr>
            </a:p>
          </p:txBody>
        </p:sp>
        <p:grpSp>
          <p:nvGrpSpPr>
            <p:cNvPr id="14344" name="Group 5"/>
            <p:cNvGrpSpPr>
              <a:grpSpLocks/>
            </p:cNvGrpSpPr>
            <p:nvPr/>
          </p:nvGrpSpPr>
          <p:grpSpPr bwMode="auto">
            <a:xfrm>
              <a:off x="0" y="2078"/>
              <a:ext cx="5758" cy="787"/>
              <a:chOff x="0" y="2078"/>
              <a:chExt cx="5758" cy="787"/>
            </a:xfrm>
          </p:grpSpPr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0" y="2078"/>
                <a:ext cx="5759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0" y="2462"/>
                <a:ext cx="331" cy="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4" name="Rectangle 8"/>
              <p:cNvSpPr>
                <a:spLocks noChangeArrowheads="1"/>
              </p:cNvSpPr>
              <p:nvPr/>
            </p:nvSpPr>
            <p:spPr bwMode="auto">
              <a:xfrm>
                <a:off x="331" y="2462"/>
                <a:ext cx="5428" cy="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5" name="Rectangle 9"/>
              <p:cNvSpPr>
                <a:spLocks noChangeArrowheads="1"/>
              </p:cNvSpPr>
              <p:nvPr/>
            </p:nvSpPr>
            <p:spPr bwMode="auto">
              <a:xfrm>
                <a:off x="0" y="2462"/>
                <a:ext cx="3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6" name="Rectangle 10"/>
              <p:cNvSpPr>
                <a:spLocks noChangeArrowheads="1"/>
              </p:cNvSpPr>
              <p:nvPr/>
            </p:nvSpPr>
            <p:spPr bwMode="auto">
              <a:xfrm>
                <a:off x="331" y="2462"/>
                <a:ext cx="54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7" name="Rectangle 11"/>
              <p:cNvSpPr>
                <a:spLocks noChangeArrowheads="1"/>
              </p:cNvSpPr>
              <p:nvPr/>
            </p:nvSpPr>
            <p:spPr bwMode="auto">
              <a:xfrm>
                <a:off x="0" y="2712"/>
                <a:ext cx="331" cy="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8" name="Rectangle 12"/>
              <p:cNvSpPr>
                <a:spLocks noChangeArrowheads="1"/>
              </p:cNvSpPr>
              <p:nvPr/>
            </p:nvSpPr>
            <p:spPr bwMode="auto">
              <a:xfrm>
                <a:off x="331" y="2712"/>
                <a:ext cx="5428" cy="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9" name="Rectangle 13"/>
              <p:cNvSpPr>
                <a:spLocks noChangeArrowheads="1"/>
              </p:cNvSpPr>
              <p:nvPr/>
            </p:nvSpPr>
            <p:spPr bwMode="auto">
              <a:xfrm>
                <a:off x="0" y="2712"/>
                <a:ext cx="33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0" name="Rectangle 14"/>
              <p:cNvSpPr>
                <a:spLocks noChangeArrowheads="1"/>
              </p:cNvSpPr>
              <p:nvPr/>
            </p:nvSpPr>
            <p:spPr bwMode="auto">
              <a:xfrm>
                <a:off x="331" y="2712"/>
                <a:ext cx="542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70672" name="Line 16"/>
          <p:cNvSpPr>
            <a:spLocks noChangeShapeType="1"/>
          </p:cNvSpPr>
          <p:nvPr/>
        </p:nvSpPr>
        <p:spPr bwMode="auto">
          <a:xfrm>
            <a:off x="0" y="25400"/>
            <a:ext cx="9144000" cy="1588"/>
          </a:xfrm>
          <a:prstGeom prst="line">
            <a:avLst/>
          </a:prstGeom>
          <a:noFill/>
          <a:ln w="127080">
            <a:solidFill>
              <a:srgbClr val="FFCC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0" y="76200"/>
            <a:ext cx="9144000" cy="427038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50000">
                <a:srgbClr val="FFFFFF"/>
              </a:gs>
              <a:gs pos="100000">
                <a:srgbClr val="FFCC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4" y="1049643"/>
            <a:ext cx="9127696" cy="58778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7704" y="620688"/>
            <a:ext cx="5256584" cy="46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93300"/>
                </a:solidFill>
              </a:rPr>
              <a:t>Fig</a:t>
            </a:r>
            <a:r>
              <a:rPr lang="en-US" dirty="0" smtClean="0">
                <a:solidFill>
                  <a:srgbClr val="993300"/>
                </a:solidFill>
              </a:rPr>
              <a:t>. 2  A </a:t>
            </a:r>
            <a:r>
              <a:rPr lang="en-US" dirty="0" err="1" smtClean="0">
                <a:solidFill>
                  <a:srgbClr val="993300"/>
                </a:solidFill>
              </a:rPr>
              <a:t>produç</a:t>
            </a:r>
            <a:r>
              <a:rPr lang="en-US" dirty="0" err="1" smtClean="0">
                <a:solidFill>
                  <a:srgbClr val="993300"/>
                </a:solidFill>
              </a:rPr>
              <a:t>ã</a:t>
            </a:r>
            <a:r>
              <a:rPr lang="en-US" dirty="0" err="1" smtClean="0">
                <a:solidFill>
                  <a:srgbClr val="993300"/>
                </a:solidFill>
              </a:rPr>
              <a:t>o</a:t>
            </a:r>
            <a:r>
              <a:rPr lang="en-US" dirty="0" smtClean="0">
                <a:solidFill>
                  <a:srgbClr val="993300"/>
                </a:solidFill>
              </a:rPr>
              <a:t> da transiarte</a:t>
            </a:r>
            <a:endParaRPr lang="en-US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04800" y="990600"/>
            <a:ext cx="8839200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defTabSz="449263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04000"/>
              </a:lnSpc>
              <a:spcBef>
                <a:spcPts val="2000"/>
              </a:spcBef>
              <a:defRPr/>
            </a:pPr>
            <a:r>
              <a:rPr lang="en-GB" sz="3200" b="1" smtClean="0">
                <a:solidFill>
                  <a:srgbClr val="663300"/>
                </a:solidFill>
                <a:latin typeface="Arial" charset="0"/>
                <a:cs typeface="+mn-cs"/>
              </a:rPr>
              <a:t> </a:t>
            </a:r>
          </a:p>
        </p:txBody>
      </p:sp>
      <p:grpSp>
        <p:nvGrpSpPr>
          <p:cNvPr id="8194" name="Group 3"/>
          <p:cNvGrpSpPr>
            <a:grpSpLocks/>
          </p:cNvGrpSpPr>
          <p:nvPr/>
        </p:nvGrpSpPr>
        <p:grpSpPr bwMode="auto">
          <a:xfrm>
            <a:off x="0" y="1774825"/>
            <a:ext cx="9142413" cy="2773363"/>
            <a:chOff x="0" y="1118"/>
            <a:chExt cx="5759" cy="1747"/>
          </a:xfrm>
        </p:grpSpPr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0" y="1118"/>
              <a:ext cx="5760" cy="5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>
                <a:solidFill>
                  <a:srgbClr val="000000"/>
                </a:solidFill>
                <a:cs typeface="Times New Roman" charset="0"/>
              </a:endParaRPr>
            </a:p>
            <a:p>
              <a: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endParaRPr lang="en-GB">
                <a:solidFill>
                  <a:srgbClr val="000000"/>
                </a:solidFill>
                <a:cs typeface="Times New Roman" charset="0"/>
              </a:endParaRPr>
            </a:p>
          </p:txBody>
        </p:sp>
        <p:grpSp>
          <p:nvGrpSpPr>
            <p:cNvPr id="8200" name="Group 5"/>
            <p:cNvGrpSpPr>
              <a:grpSpLocks/>
            </p:cNvGrpSpPr>
            <p:nvPr/>
          </p:nvGrpSpPr>
          <p:grpSpPr bwMode="auto">
            <a:xfrm>
              <a:off x="0" y="2078"/>
              <a:ext cx="5758" cy="787"/>
              <a:chOff x="0" y="2078"/>
              <a:chExt cx="5758" cy="787"/>
            </a:xfrm>
          </p:grpSpPr>
          <p:sp>
            <p:nvSpPr>
              <p:cNvPr id="51206" name="Rectangle 6"/>
              <p:cNvSpPr>
                <a:spLocks noChangeArrowheads="1"/>
              </p:cNvSpPr>
              <p:nvPr/>
            </p:nvSpPr>
            <p:spPr bwMode="auto">
              <a:xfrm>
                <a:off x="0" y="2078"/>
                <a:ext cx="5759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207" name="Rectangle 7"/>
              <p:cNvSpPr>
                <a:spLocks noChangeArrowheads="1"/>
              </p:cNvSpPr>
              <p:nvPr/>
            </p:nvSpPr>
            <p:spPr bwMode="auto">
              <a:xfrm>
                <a:off x="0" y="2462"/>
                <a:ext cx="331" cy="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208" name="Rectangle 8"/>
              <p:cNvSpPr>
                <a:spLocks noChangeArrowheads="1"/>
              </p:cNvSpPr>
              <p:nvPr/>
            </p:nvSpPr>
            <p:spPr bwMode="auto">
              <a:xfrm>
                <a:off x="331" y="2462"/>
                <a:ext cx="5428" cy="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209" name="Rectangle 9"/>
              <p:cNvSpPr>
                <a:spLocks noChangeArrowheads="1"/>
              </p:cNvSpPr>
              <p:nvPr/>
            </p:nvSpPr>
            <p:spPr bwMode="auto">
              <a:xfrm>
                <a:off x="0" y="2462"/>
                <a:ext cx="33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210" name="Rectangle 10"/>
              <p:cNvSpPr>
                <a:spLocks noChangeArrowheads="1"/>
              </p:cNvSpPr>
              <p:nvPr/>
            </p:nvSpPr>
            <p:spPr bwMode="auto">
              <a:xfrm>
                <a:off x="331" y="2462"/>
                <a:ext cx="54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211" name="Rectangle 11"/>
              <p:cNvSpPr>
                <a:spLocks noChangeArrowheads="1"/>
              </p:cNvSpPr>
              <p:nvPr/>
            </p:nvSpPr>
            <p:spPr bwMode="auto">
              <a:xfrm>
                <a:off x="0" y="2712"/>
                <a:ext cx="331" cy="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212" name="Rectangle 12"/>
              <p:cNvSpPr>
                <a:spLocks noChangeArrowheads="1"/>
              </p:cNvSpPr>
              <p:nvPr/>
            </p:nvSpPr>
            <p:spPr bwMode="auto">
              <a:xfrm>
                <a:off x="331" y="2712"/>
                <a:ext cx="5428" cy="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213" name="Rectangle 13"/>
              <p:cNvSpPr>
                <a:spLocks noChangeArrowheads="1"/>
              </p:cNvSpPr>
              <p:nvPr/>
            </p:nvSpPr>
            <p:spPr bwMode="auto">
              <a:xfrm>
                <a:off x="0" y="2712"/>
                <a:ext cx="33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214" name="Rectangle 14"/>
              <p:cNvSpPr>
                <a:spLocks noChangeArrowheads="1"/>
              </p:cNvSpPr>
              <p:nvPr/>
            </p:nvSpPr>
            <p:spPr bwMode="auto">
              <a:xfrm>
                <a:off x="331" y="2712"/>
                <a:ext cx="5428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403884" y="1556792"/>
            <a:ext cx="8713787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993300"/>
              </a:solidFill>
              <a:cs typeface="+mn-cs"/>
            </a:endParaRP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6144" y="-459432"/>
            <a:ext cx="9144000" cy="1588"/>
          </a:xfrm>
          <a:prstGeom prst="line">
            <a:avLst/>
          </a:prstGeom>
          <a:noFill/>
          <a:ln w="127080">
            <a:solidFill>
              <a:srgbClr val="FFCC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31750" y="0"/>
            <a:ext cx="9112250" cy="97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pt-BR" sz="2800" dirty="0">
              <a:solidFill>
                <a:srgbClr val="800000"/>
              </a:solidFill>
            </a:endParaRPr>
          </a:p>
          <a:p>
            <a:pPr>
              <a:defRPr/>
            </a:pPr>
            <a:endParaRPr lang="pt-BR" sz="2800" dirty="0">
              <a:solidFill>
                <a:srgbClr val="800000"/>
              </a:solidFill>
            </a:endParaRP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-20638" y="-1684338"/>
            <a:ext cx="9144001" cy="427038"/>
          </a:xfrm>
          <a:prstGeom prst="rect">
            <a:avLst/>
          </a:prstGeom>
          <a:gradFill rotWithShape="0">
            <a:gsLst>
              <a:gs pos="0">
                <a:srgbClr val="FFCC66"/>
              </a:gs>
              <a:gs pos="50000">
                <a:srgbClr val="FFFFFF"/>
              </a:gs>
              <a:gs pos="100000">
                <a:srgbClr val="FFCC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4238" y="-387424"/>
            <a:ext cx="8928281" cy="7185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800" b="1" dirty="0" smtClean="0">
              <a:solidFill>
                <a:srgbClr val="993300"/>
              </a:solidFill>
            </a:endParaRPr>
          </a:p>
          <a:p>
            <a:r>
              <a:rPr lang="pt-BR" sz="2800" b="1" dirty="0" smtClean="0">
                <a:solidFill>
                  <a:srgbClr val="993300"/>
                </a:solidFill>
              </a:rPr>
              <a:t>      </a:t>
            </a:r>
            <a:r>
              <a:rPr lang="pt-BR" sz="3200" b="1" dirty="0" smtClean="0">
                <a:solidFill>
                  <a:srgbClr val="993300"/>
                </a:solidFill>
              </a:rPr>
              <a:t>           Pergunta da pesquisa </a:t>
            </a:r>
          </a:p>
          <a:p>
            <a:endParaRPr lang="pt-BR" sz="2800" b="1" dirty="0" smtClean="0">
              <a:solidFill>
                <a:srgbClr val="993300"/>
              </a:solidFill>
            </a:endParaRPr>
          </a:p>
          <a:p>
            <a:r>
              <a:rPr lang="pt-BR" sz="2800" b="1" dirty="0" smtClean="0">
                <a:solidFill>
                  <a:srgbClr val="993300"/>
                </a:solidFill>
              </a:rPr>
              <a:t>O processo de pesquisa-aç</a:t>
            </a:r>
            <a:r>
              <a:rPr lang="pt-BR" sz="2800" b="1" dirty="0" smtClean="0">
                <a:solidFill>
                  <a:srgbClr val="993300"/>
                </a:solidFill>
              </a:rPr>
              <a:t>ão </a:t>
            </a:r>
            <a:r>
              <a:rPr lang="pt-BR" sz="2800" b="1" dirty="0" smtClean="0">
                <a:solidFill>
                  <a:srgbClr val="993300"/>
                </a:solidFill>
              </a:rPr>
              <a:t>implementado pelo projeto PROEJA-Transiarte promoveu mudanças na Escola EJA? Se sim, como foram identificadas estas mudanças?</a:t>
            </a:r>
          </a:p>
          <a:p>
            <a:pPr marL="457200" indent="-457200">
              <a:buFontTx/>
              <a:buChar char="•"/>
            </a:pPr>
            <a:endParaRPr lang="pt-BR" sz="2800" b="1" dirty="0" smtClean="0">
              <a:solidFill>
                <a:srgbClr val="993300"/>
              </a:solidFill>
            </a:endParaRPr>
          </a:p>
          <a:p>
            <a:r>
              <a:rPr lang="pt-BR" sz="2800" b="1" dirty="0" smtClean="0">
                <a:solidFill>
                  <a:srgbClr val="993300"/>
                </a:solidFill>
              </a:rPr>
              <a:t>Metodologia de pesquisa: Pesquisa aç</a:t>
            </a:r>
            <a:r>
              <a:rPr lang="pt-BR" sz="2800" b="1" dirty="0" smtClean="0">
                <a:solidFill>
                  <a:srgbClr val="993300"/>
                </a:solidFill>
              </a:rPr>
              <a:t>ão </a:t>
            </a:r>
            <a:r>
              <a:rPr lang="pt-BR" sz="2800" b="1" dirty="0" smtClean="0">
                <a:solidFill>
                  <a:srgbClr val="993300"/>
                </a:solidFill>
              </a:rPr>
              <a:t>(</a:t>
            </a:r>
            <a:r>
              <a:rPr lang="pt-BR" sz="2800" b="1" dirty="0">
                <a:solidFill>
                  <a:srgbClr val="993300"/>
                </a:solidFill>
              </a:rPr>
              <a:t>Lewin, 1946; </a:t>
            </a:r>
            <a:r>
              <a:rPr lang="pt-BR" sz="2800" b="1" dirty="0" err="1">
                <a:solidFill>
                  <a:srgbClr val="993300"/>
                </a:solidFill>
              </a:rPr>
              <a:t>Barbier</a:t>
            </a:r>
            <a:r>
              <a:rPr lang="pt-BR" sz="2800" b="1" dirty="0">
                <a:solidFill>
                  <a:srgbClr val="993300"/>
                </a:solidFill>
              </a:rPr>
              <a:t>, </a:t>
            </a:r>
            <a:r>
              <a:rPr lang="pt-BR" sz="2800" b="1" dirty="0" smtClean="0">
                <a:solidFill>
                  <a:srgbClr val="993300"/>
                </a:solidFill>
              </a:rPr>
              <a:t>2007)</a:t>
            </a:r>
            <a:r>
              <a:rPr lang="pt-BR" sz="2800" b="1" dirty="0" smtClean="0">
                <a:solidFill>
                  <a:srgbClr val="993300"/>
                </a:solidFill>
              </a:rPr>
              <a:t> que promove mudança em ambientes sociais e educacionais</a:t>
            </a:r>
          </a:p>
          <a:p>
            <a:endParaRPr lang="pt-BR" sz="2800" b="1" dirty="0">
              <a:solidFill>
                <a:srgbClr val="993300"/>
              </a:solidFill>
            </a:endParaRPr>
          </a:p>
          <a:p>
            <a:r>
              <a:rPr lang="pt-BR" sz="2800" b="1" dirty="0" smtClean="0">
                <a:solidFill>
                  <a:srgbClr val="993300"/>
                </a:solidFill>
              </a:rPr>
              <a:t>Coleta de dados: </a:t>
            </a:r>
            <a:r>
              <a:rPr lang="pt-BR" sz="2800" b="1" dirty="0" err="1" smtClean="0">
                <a:solidFill>
                  <a:srgbClr val="993300"/>
                </a:solidFill>
              </a:rPr>
              <a:t>observacao</a:t>
            </a:r>
            <a:r>
              <a:rPr lang="pt-BR" sz="2800" b="1" dirty="0" smtClean="0">
                <a:solidFill>
                  <a:srgbClr val="993300"/>
                </a:solidFill>
              </a:rPr>
              <a:t> participante, </a:t>
            </a:r>
            <a:r>
              <a:rPr lang="pt-BR" sz="2800" b="1" dirty="0" err="1" smtClean="0">
                <a:solidFill>
                  <a:srgbClr val="993300"/>
                </a:solidFill>
              </a:rPr>
              <a:t>diario</a:t>
            </a:r>
            <a:r>
              <a:rPr lang="pt-BR" sz="2800" b="1" dirty="0" smtClean="0">
                <a:solidFill>
                  <a:srgbClr val="993300"/>
                </a:solidFill>
              </a:rPr>
              <a:t> de bordo, analise da </a:t>
            </a:r>
            <a:r>
              <a:rPr lang="pt-BR" sz="2800" b="1" dirty="0" err="1" smtClean="0">
                <a:solidFill>
                  <a:srgbClr val="993300"/>
                </a:solidFill>
              </a:rPr>
              <a:t>producao</a:t>
            </a:r>
            <a:r>
              <a:rPr lang="pt-BR" sz="2800" b="1" dirty="0" smtClean="0">
                <a:solidFill>
                  <a:srgbClr val="993300"/>
                </a:solidFill>
              </a:rPr>
              <a:t> </a:t>
            </a:r>
            <a:r>
              <a:rPr lang="pt-BR" sz="2800" b="1" dirty="0" err="1" smtClean="0">
                <a:solidFill>
                  <a:srgbClr val="993300"/>
                </a:solidFill>
              </a:rPr>
              <a:t>artistica</a:t>
            </a:r>
            <a:r>
              <a:rPr lang="pt-BR" sz="2800" b="1" dirty="0" smtClean="0">
                <a:solidFill>
                  <a:srgbClr val="993300"/>
                </a:solidFill>
              </a:rPr>
              <a:t> dos participantes</a:t>
            </a:r>
          </a:p>
          <a:p>
            <a:endParaRPr lang="pt-BR" sz="2800" b="1" dirty="0">
              <a:solidFill>
                <a:srgbClr val="993300"/>
              </a:solidFill>
            </a:endParaRPr>
          </a:p>
          <a:p>
            <a:r>
              <a:rPr lang="pt-BR" sz="2800" b="1" dirty="0" smtClean="0">
                <a:solidFill>
                  <a:srgbClr val="993300"/>
                </a:solidFill>
              </a:rPr>
              <a:t>Dois v</a:t>
            </a:r>
            <a:r>
              <a:rPr lang="pt-BR" sz="2800" b="1" dirty="0" smtClean="0">
                <a:solidFill>
                  <a:srgbClr val="993300"/>
                </a:solidFill>
              </a:rPr>
              <a:t>í</a:t>
            </a:r>
            <a:r>
              <a:rPr lang="pt-BR" sz="2800" b="1" dirty="0" smtClean="0">
                <a:solidFill>
                  <a:srgbClr val="993300"/>
                </a:solidFill>
              </a:rPr>
              <a:t>deos produzidos pelos estudantes s</a:t>
            </a:r>
            <a:r>
              <a:rPr lang="pt-BR" sz="2800" b="1" dirty="0" smtClean="0">
                <a:solidFill>
                  <a:srgbClr val="993300"/>
                </a:solidFill>
              </a:rPr>
              <a:t>ão discutidos: no currículo de historia e geografia</a:t>
            </a:r>
            <a:endParaRPr lang="pt-BR" sz="2800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diamond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479" y="1052736"/>
            <a:ext cx="8706706" cy="5184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260648"/>
            <a:ext cx="7560840" cy="844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93300"/>
                </a:solidFill>
              </a:rPr>
              <a:t>FIG. </a:t>
            </a:r>
            <a:r>
              <a:rPr lang="en-US" dirty="0" smtClean="0">
                <a:solidFill>
                  <a:srgbClr val="993300"/>
                </a:solidFill>
              </a:rPr>
              <a:t>3  O professor de </a:t>
            </a:r>
            <a:r>
              <a:rPr lang="en-US" dirty="0" err="1" smtClean="0">
                <a:solidFill>
                  <a:srgbClr val="993300"/>
                </a:solidFill>
              </a:rPr>
              <a:t>historia</a:t>
            </a:r>
            <a:r>
              <a:rPr lang="en-US" dirty="0" smtClean="0">
                <a:solidFill>
                  <a:srgbClr val="993300"/>
                </a:solidFill>
              </a:rPr>
              <a:t> </a:t>
            </a:r>
            <a:r>
              <a:rPr lang="en-US" dirty="0" err="1" smtClean="0">
                <a:solidFill>
                  <a:srgbClr val="993300"/>
                </a:solidFill>
              </a:rPr>
              <a:t>discute</a:t>
            </a:r>
            <a:r>
              <a:rPr lang="en-US" dirty="0" smtClean="0">
                <a:solidFill>
                  <a:srgbClr val="993300"/>
                </a:solidFill>
              </a:rPr>
              <a:t> a </a:t>
            </a:r>
            <a:r>
              <a:rPr lang="en-US" dirty="0" err="1" smtClean="0">
                <a:solidFill>
                  <a:srgbClr val="993300"/>
                </a:solidFill>
              </a:rPr>
              <a:t>produç</a:t>
            </a:r>
            <a:r>
              <a:rPr lang="en-US" dirty="0" err="1" smtClean="0">
                <a:solidFill>
                  <a:srgbClr val="993300"/>
                </a:solidFill>
              </a:rPr>
              <a:t>ã</a:t>
            </a:r>
            <a:r>
              <a:rPr lang="en-US" dirty="0" err="1" smtClean="0">
                <a:solidFill>
                  <a:srgbClr val="993300"/>
                </a:solidFill>
              </a:rPr>
              <a:t>o</a:t>
            </a:r>
            <a:r>
              <a:rPr lang="en-US" dirty="0" smtClean="0">
                <a:solidFill>
                  <a:srgbClr val="993300"/>
                </a:solidFill>
              </a:rPr>
              <a:t> do video </a:t>
            </a:r>
            <a:r>
              <a:rPr lang="en-US" dirty="0" smtClean="0">
                <a:solidFill>
                  <a:srgbClr val="993300"/>
                </a:solidFill>
              </a:rPr>
              <a:t>“</a:t>
            </a:r>
            <a:r>
              <a:rPr lang="en-US" dirty="0" err="1" smtClean="0">
                <a:solidFill>
                  <a:srgbClr val="993300"/>
                </a:solidFill>
              </a:rPr>
              <a:t>Encontro</a:t>
            </a:r>
            <a:r>
              <a:rPr lang="en-US" dirty="0" smtClean="0">
                <a:solidFill>
                  <a:srgbClr val="993300"/>
                </a:solidFill>
              </a:rPr>
              <a:t> de </a:t>
            </a:r>
            <a:r>
              <a:rPr lang="en-US" dirty="0" err="1" smtClean="0">
                <a:solidFill>
                  <a:srgbClr val="993300"/>
                </a:solidFill>
              </a:rPr>
              <a:t>Gerações</a:t>
            </a:r>
            <a:r>
              <a:rPr lang="en-US" dirty="0" smtClean="0">
                <a:solidFill>
                  <a:srgbClr val="993300"/>
                </a:solidFill>
              </a:rPr>
              <a:t>”</a:t>
            </a:r>
            <a:endParaRPr lang="en-US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0" y="0"/>
            <a:ext cx="9324528" cy="7122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993300"/>
                </a:solidFill>
              </a:rPr>
              <a:t>A </a:t>
            </a:r>
            <a:r>
              <a:rPr lang="en-GB" sz="2800" dirty="0" err="1">
                <a:solidFill>
                  <a:srgbClr val="993300"/>
                </a:solidFill>
              </a:rPr>
              <a:t>evasão</a:t>
            </a:r>
            <a:r>
              <a:rPr lang="en-GB" sz="2800" dirty="0">
                <a:solidFill>
                  <a:srgbClr val="993300"/>
                </a:solidFill>
              </a:rPr>
              <a:t> </a:t>
            </a:r>
            <a:r>
              <a:rPr lang="en-GB" sz="2800" dirty="0" err="1">
                <a:solidFill>
                  <a:srgbClr val="993300"/>
                </a:solidFill>
              </a:rPr>
              <a:t>nas</a:t>
            </a:r>
            <a:r>
              <a:rPr lang="en-GB" sz="2800" dirty="0">
                <a:solidFill>
                  <a:srgbClr val="993300"/>
                </a:solidFill>
              </a:rPr>
              <a:t> </a:t>
            </a:r>
            <a:r>
              <a:rPr lang="en-GB" sz="2800" dirty="0" err="1">
                <a:solidFill>
                  <a:srgbClr val="993300"/>
                </a:solidFill>
              </a:rPr>
              <a:t>salas</a:t>
            </a:r>
            <a:r>
              <a:rPr lang="en-GB" sz="2800" dirty="0">
                <a:solidFill>
                  <a:srgbClr val="993300"/>
                </a:solidFill>
              </a:rPr>
              <a:t> de </a:t>
            </a:r>
            <a:r>
              <a:rPr lang="en-GB" sz="2800" dirty="0" err="1">
                <a:solidFill>
                  <a:srgbClr val="993300"/>
                </a:solidFill>
              </a:rPr>
              <a:t>aula</a:t>
            </a:r>
            <a:r>
              <a:rPr lang="en-GB" sz="2800" dirty="0">
                <a:solidFill>
                  <a:srgbClr val="993300"/>
                </a:solidFill>
              </a:rPr>
              <a:t> do transiarte </a:t>
            </a:r>
            <a:r>
              <a:rPr lang="en-GB" sz="2800" dirty="0" err="1">
                <a:solidFill>
                  <a:srgbClr val="993300"/>
                </a:solidFill>
              </a:rPr>
              <a:t>foram</a:t>
            </a:r>
            <a:r>
              <a:rPr lang="en-GB" sz="2800" dirty="0">
                <a:solidFill>
                  <a:srgbClr val="993300"/>
                </a:solidFill>
              </a:rPr>
              <a:t> de 25% </a:t>
            </a:r>
            <a:endParaRPr lang="en-GB" sz="2800" dirty="0" smtClean="0">
              <a:solidFill>
                <a:srgbClr val="993300"/>
              </a:solidFill>
            </a:endParaRPr>
          </a:p>
          <a:p>
            <a:r>
              <a:rPr lang="en-GB" sz="2800" dirty="0" smtClean="0">
                <a:solidFill>
                  <a:srgbClr val="993300"/>
                </a:solidFill>
              </a:rPr>
              <a:t>(</a:t>
            </a:r>
            <a:r>
              <a:rPr lang="en-GB" sz="2800" dirty="0">
                <a:solidFill>
                  <a:srgbClr val="993300"/>
                </a:solidFill>
              </a:rPr>
              <a:t>inferior </a:t>
            </a:r>
            <a:r>
              <a:rPr lang="en-GB" sz="2800" dirty="0" err="1">
                <a:solidFill>
                  <a:srgbClr val="993300"/>
                </a:solidFill>
              </a:rPr>
              <a:t>à</a:t>
            </a:r>
            <a:r>
              <a:rPr lang="en-GB" sz="2800" dirty="0">
                <a:solidFill>
                  <a:srgbClr val="993300"/>
                </a:solidFill>
              </a:rPr>
              <a:t> </a:t>
            </a:r>
            <a:r>
              <a:rPr lang="en-GB" sz="2800" dirty="0" err="1">
                <a:solidFill>
                  <a:srgbClr val="993300"/>
                </a:solidFill>
              </a:rPr>
              <a:t>evasão</a:t>
            </a:r>
            <a:r>
              <a:rPr lang="en-GB" sz="2800" dirty="0">
                <a:solidFill>
                  <a:srgbClr val="993300"/>
                </a:solidFill>
              </a:rPr>
              <a:t> da </a:t>
            </a:r>
            <a:r>
              <a:rPr lang="en-GB" sz="2800" dirty="0" err="1">
                <a:solidFill>
                  <a:srgbClr val="993300"/>
                </a:solidFill>
              </a:rPr>
              <a:t>escola</a:t>
            </a:r>
            <a:r>
              <a:rPr lang="en-GB" sz="2800" dirty="0">
                <a:solidFill>
                  <a:srgbClr val="993300"/>
                </a:solidFill>
              </a:rPr>
              <a:t> de 70</a:t>
            </a:r>
            <a:r>
              <a:rPr lang="en-GB" sz="2800" dirty="0" smtClean="0">
                <a:solidFill>
                  <a:srgbClr val="993300"/>
                </a:solidFill>
              </a:rPr>
              <a:t>%)</a:t>
            </a:r>
            <a:r>
              <a:rPr lang="en-GB" sz="2800" dirty="0">
                <a:solidFill>
                  <a:srgbClr val="993300"/>
                </a:solidFill>
              </a:rPr>
              <a:t/>
            </a:r>
            <a:br>
              <a:rPr lang="en-GB" sz="2800" dirty="0">
                <a:solidFill>
                  <a:srgbClr val="993300"/>
                </a:solidFill>
              </a:rPr>
            </a:br>
            <a:endParaRPr lang="en-GB" sz="2800" b="1" dirty="0" smtClean="0">
              <a:solidFill>
                <a:srgbClr val="993300"/>
              </a:solidFill>
            </a:endParaRPr>
          </a:p>
          <a:p>
            <a:r>
              <a:rPr lang="en-GB" sz="2800" dirty="0" smtClean="0">
                <a:solidFill>
                  <a:srgbClr val="993300"/>
                </a:solidFill>
              </a:rPr>
              <a:t>A </a:t>
            </a:r>
            <a:r>
              <a:rPr lang="en-GB" sz="2800" dirty="0" err="1">
                <a:solidFill>
                  <a:srgbClr val="993300"/>
                </a:solidFill>
              </a:rPr>
              <a:t>Escola</a:t>
            </a:r>
            <a:r>
              <a:rPr lang="en-GB" sz="2800" dirty="0">
                <a:solidFill>
                  <a:srgbClr val="993300"/>
                </a:solidFill>
              </a:rPr>
              <a:t> se </a:t>
            </a:r>
            <a:r>
              <a:rPr lang="en-GB" sz="2800" dirty="0" err="1">
                <a:solidFill>
                  <a:srgbClr val="993300"/>
                </a:solidFill>
              </a:rPr>
              <a:t>transformou</a:t>
            </a:r>
            <a:r>
              <a:rPr lang="en-GB" sz="2800" dirty="0">
                <a:solidFill>
                  <a:srgbClr val="993300"/>
                </a:solidFill>
              </a:rPr>
              <a:t> e no </a:t>
            </a:r>
            <a:r>
              <a:rPr lang="en-GB" sz="2800" dirty="0" err="1">
                <a:solidFill>
                  <a:srgbClr val="993300"/>
                </a:solidFill>
              </a:rPr>
              <a:t>momento</a:t>
            </a:r>
            <a:r>
              <a:rPr lang="en-GB" sz="2800" dirty="0">
                <a:solidFill>
                  <a:srgbClr val="993300"/>
                </a:solidFill>
              </a:rPr>
              <a:t> </a:t>
            </a:r>
            <a:r>
              <a:rPr lang="en-GB" sz="2800" dirty="0" err="1">
                <a:solidFill>
                  <a:srgbClr val="993300"/>
                </a:solidFill>
              </a:rPr>
              <a:t>outras</a:t>
            </a:r>
            <a:r>
              <a:rPr lang="en-GB" sz="2800" dirty="0">
                <a:solidFill>
                  <a:srgbClr val="993300"/>
                </a:solidFill>
              </a:rPr>
              <a:t> </a:t>
            </a:r>
            <a:r>
              <a:rPr lang="en-GB" sz="2800" dirty="0" err="1">
                <a:solidFill>
                  <a:srgbClr val="993300"/>
                </a:solidFill>
              </a:rPr>
              <a:t>cinco</a:t>
            </a:r>
            <a:r>
              <a:rPr lang="en-GB" sz="2800" dirty="0">
                <a:solidFill>
                  <a:srgbClr val="993300"/>
                </a:solidFill>
              </a:rPr>
              <a:t> </a:t>
            </a:r>
            <a:r>
              <a:rPr lang="en-GB" sz="2800" dirty="0" err="1">
                <a:solidFill>
                  <a:srgbClr val="993300"/>
                </a:solidFill>
              </a:rPr>
              <a:t>escolas</a:t>
            </a:r>
            <a:r>
              <a:rPr lang="en-GB" sz="2800" dirty="0">
                <a:solidFill>
                  <a:srgbClr val="993300"/>
                </a:solidFill>
              </a:rPr>
              <a:t> EJA </a:t>
            </a:r>
            <a:r>
              <a:rPr lang="en-GB" sz="2800" dirty="0" err="1" smtClean="0">
                <a:solidFill>
                  <a:srgbClr val="993300"/>
                </a:solidFill>
              </a:rPr>
              <a:t>solicitam</a:t>
            </a:r>
            <a:r>
              <a:rPr lang="en-GB" sz="2800" dirty="0" smtClean="0">
                <a:solidFill>
                  <a:srgbClr val="993300"/>
                </a:solidFill>
              </a:rPr>
              <a:t> </a:t>
            </a:r>
            <a:r>
              <a:rPr lang="en-GB" sz="2800" dirty="0">
                <a:solidFill>
                  <a:srgbClr val="993300"/>
                </a:solidFill>
              </a:rPr>
              <a:t>a </a:t>
            </a:r>
            <a:r>
              <a:rPr lang="en-GB" sz="2800" dirty="0" err="1" smtClean="0">
                <a:solidFill>
                  <a:srgbClr val="993300"/>
                </a:solidFill>
              </a:rPr>
              <a:t>participaç</a:t>
            </a:r>
            <a:r>
              <a:rPr lang="en-GB" sz="2800" dirty="0" err="1" smtClean="0">
                <a:solidFill>
                  <a:srgbClr val="993300"/>
                </a:solidFill>
              </a:rPr>
              <a:t>ã</a:t>
            </a:r>
            <a:r>
              <a:rPr lang="en-GB" sz="2800" dirty="0" err="1" smtClean="0">
                <a:solidFill>
                  <a:srgbClr val="993300"/>
                </a:solidFill>
              </a:rPr>
              <a:t>o</a:t>
            </a:r>
            <a:r>
              <a:rPr lang="en-GB" sz="2800" dirty="0" smtClean="0">
                <a:solidFill>
                  <a:srgbClr val="993300"/>
                </a:solidFill>
              </a:rPr>
              <a:t> </a:t>
            </a:r>
            <a:r>
              <a:rPr lang="en-GB" sz="2800" dirty="0">
                <a:solidFill>
                  <a:srgbClr val="993300"/>
                </a:solidFill>
              </a:rPr>
              <a:t>no </a:t>
            </a:r>
            <a:r>
              <a:rPr lang="en-GB" sz="2800" dirty="0" err="1" smtClean="0">
                <a:solidFill>
                  <a:srgbClr val="993300"/>
                </a:solidFill>
              </a:rPr>
              <a:t>projeto</a:t>
            </a:r>
            <a:r>
              <a:rPr lang="en-GB" sz="2800" dirty="0" smtClean="0">
                <a:solidFill>
                  <a:srgbClr val="993300"/>
                </a:solidFill>
              </a:rPr>
              <a:t> PROEJA</a:t>
            </a:r>
            <a:r>
              <a:rPr lang="en-GB" sz="2800" dirty="0">
                <a:solidFill>
                  <a:srgbClr val="993300"/>
                </a:solidFill>
              </a:rPr>
              <a:t>-Transiarte</a:t>
            </a:r>
            <a:r>
              <a:rPr lang="en-GB" sz="2800" b="1" dirty="0">
                <a:solidFill>
                  <a:srgbClr val="993300"/>
                </a:solidFill>
              </a:rPr>
              <a:t/>
            </a:r>
            <a:br>
              <a:rPr lang="en-GB" sz="2800" b="1" dirty="0">
                <a:solidFill>
                  <a:srgbClr val="993300"/>
                </a:solidFill>
              </a:rPr>
            </a:br>
            <a:r>
              <a:rPr lang="en-GB" sz="2800" b="1" dirty="0">
                <a:solidFill>
                  <a:srgbClr val="993300"/>
                </a:solidFill>
              </a:rPr>
              <a:t/>
            </a:r>
            <a:br>
              <a:rPr lang="en-GB" sz="2800" b="1" dirty="0">
                <a:solidFill>
                  <a:srgbClr val="993300"/>
                </a:solidFill>
              </a:rPr>
            </a:br>
            <a:r>
              <a:rPr lang="en-GB" sz="2800" dirty="0" err="1">
                <a:solidFill>
                  <a:srgbClr val="993300"/>
                </a:solidFill>
              </a:rPr>
              <a:t>Análise</a:t>
            </a:r>
            <a:r>
              <a:rPr lang="en-GB" sz="2800" dirty="0">
                <a:solidFill>
                  <a:srgbClr val="993300"/>
                </a:solidFill>
              </a:rPr>
              <a:t> de </a:t>
            </a:r>
            <a:r>
              <a:rPr lang="en-GB" sz="2800" dirty="0" err="1">
                <a:solidFill>
                  <a:srgbClr val="993300"/>
                </a:solidFill>
              </a:rPr>
              <a:t>dois</a:t>
            </a:r>
            <a:r>
              <a:rPr lang="en-GB" sz="2800" dirty="0">
                <a:solidFill>
                  <a:srgbClr val="993300"/>
                </a:solidFill>
              </a:rPr>
              <a:t> videos </a:t>
            </a:r>
            <a:r>
              <a:rPr lang="en-GB" sz="2800" dirty="0" err="1">
                <a:solidFill>
                  <a:srgbClr val="993300"/>
                </a:solidFill>
              </a:rPr>
              <a:t>produzidos</a:t>
            </a:r>
            <a:r>
              <a:rPr lang="en-GB" sz="2800" dirty="0">
                <a:solidFill>
                  <a:srgbClr val="993300"/>
                </a:solidFill>
              </a:rPr>
              <a:t> </a:t>
            </a:r>
            <a:r>
              <a:rPr lang="en-GB" sz="2800" dirty="0" err="1">
                <a:solidFill>
                  <a:srgbClr val="993300"/>
                </a:solidFill>
              </a:rPr>
              <a:t>nas</a:t>
            </a:r>
            <a:r>
              <a:rPr lang="en-GB" sz="2800" dirty="0">
                <a:solidFill>
                  <a:srgbClr val="993300"/>
                </a:solidFill>
              </a:rPr>
              <a:t> </a:t>
            </a:r>
            <a:r>
              <a:rPr lang="en-GB" sz="2800" dirty="0" err="1">
                <a:solidFill>
                  <a:srgbClr val="993300"/>
                </a:solidFill>
              </a:rPr>
              <a:t>disciplinas</a:t>
            </a:r>
            <a:r>
              <a:rPr lang="en-GB" sz="2800" dirty="0">
                <a:solidFill>
                  <a:srgbClr val="993300"/>
                </a:solidFill>
              </a:rPr>
              <a:t> de </a:t>
            </a:r>
            <a:r>
              <a:rPr lang="en-GB" sz="2800" dirty="0" err="1" smtClean="0">
                <a:solidFill>
                  <a:srgbClr val="993300"/>
                </a:solidFill>
              </a:rPr>
              <a:t>História</a:t>
            </a:r>
            <a:r>
              <a:rPr lang="en-GB" sz="2800" dirty="0" smtClean="0">
                <a:solidFill>
                  <a:srgbClr val="993300"/>
                </a:solidFill>
              </a:rPr>
              <a:t> </a:t>
            </a:r>
            <a:r>
              <a:rPr lang="en-GB" sz="2800" dirty="0">
                <a:solidFill>
                  <a:srgbClr val="993300"/>
                </a:solidFill>
              </a:rPr>
              <a:t>e </a:t>
            </a:r>
            <a:endParaRPr lang="en-GB" sz="2800" dirty="0" smtClean="0">
              <a:solidFill>
                <a:srgbClr val="993300"/>
              </a:solidFill>
            </a:endParaRPr>
          </a:p>
          <a:p>
            <a:r>
              <a:rPr lang="en-GB" sz="2800" dirty="0" err="1" smtClean="0">
                <a:solidFill>
                  <a:srgbClr val="993300"/>
                </a:solidFill>
              </a:rPr>
              <a:t>Geografia</a:t>
            </a:r>
            <a:r>
              <a:rPr lang="en-GB" sz="2800" dirty="0">
                <a:solidFill>
                  <a:srgbClr val="993300"/>
                </a:solidFill>
              </a:rPr>
              <a:t>. </a:t>
            </a:r>
            <a:br>
              <a:rPr lang="en-GB" sz="2800" dirty="0">
                <a:solidFill>
                  <a:srgbClr val="993300"/>
                </a:solidFill>
              </a:rPr>
            </a:br>
            <a:endParaRPr lang="en-GB" sz="2800" dirty="0" smtClean="0">
              <a:solidFill>
                <a:srgbClr val="993300"/>
              </a:solidFill>
            </a:endParaRPr>
          </a:p>
          <a:p>
            <a:r>
              <a:rPr lang="en-GB" sz="2800" dirty="0" err="1" smtClean="0">
                <a:solidFill>
                  <a:srgbClr val="993300"/>
                </a:solidFill>
              </a:rPr>
              <a:t>Historia</a:t>
            </a:r>
            <a:r>
              <a:rPr lang="en-GB" sz="2800" dirty="0" smtClean="0">
                <a:solidFill>
                  <a:srgbClr val="993300"/>
                </a:solidFill>
              </a:rPr>
              <a:t>: um </a:t>
            </a:r>
            <a:r>
              <a:rPr lang="en-GB" sz="2800" dirty="0" err="1" smtClean="0">
                <a:solidFill>
                  <a:srgbClr val="993300"/>
                </a:solidFill>
              </a:rPr>
              <a:t>candango</a:t>
            </a:r>
            <a:r>
              <a:rPr lang="en-GB" sz="2800" dirty="0" smtClean="0">
                <a:solidFill>
                  <a:srgbClr val="993300"/>
                </a:solidFill>
              </a:rPr>
              <a:t> </a:t>
            </a:r>
            <a:r>
              <a:rPr lang="en-GB" sz="2800" dirty="0" err="1" smtClean="0">
                <a:solidFill>
                  <a:srgbClr val="993300"/>
                </a:solidFill>
              </a:rPr>
              <a:t>relata</a:t>
            </a:r>
            <a:r>
              <a:rPr lang="en-GB" sz="2800" dirty="0" smtClean="0">
                <a:solidFill>
                  <a:srgbClr val="993300"/>
                </a:solidFill>
              </a:rPr>
              <a:t> </a:t>
            </a:r>
            <a:r>
              <a:rPr lang="en-GB" sz="2800" dirty="0" err="1" smtClean="0">
                <a:solidFill>
                  <a:srgbClr val="993300"/>
                </a:solidFill>
              </a:rPr>
              <a:t>sua</a:t>
            </a:r>
            <a:r>
              <a:rPr lang="en-GB" sz="2800" dirty="0" smtClean="0">
                <a:solidFill>
                  <a:srgbClr val="993300"/>
                </a:solidFill>
              </a:rPr>
              <a:t> </a:t>
            </a:r>
            <a:r>
              <a:rPr lang="en-GB" sz="2800" dirty="0" err="1" smtClean="0">
                <a:solidFill>
                  <a:srgbClr val="993300"/>
                </a:solidFill>
              </a:rPr>
              <a:t>historia</a:t>
            </a:r>
            <a:r>
              <a:rPr lang="en-GB" sz="2800" dirty="0" smtClean="0">
                <a:solidFill>
                  <a:srgbClr val="993300"/>
                </a:solidFill>
              </a:rPr>
              <a:t> de </a:t>
            </a:r>
            <a:r>
              <a:rPr lang="en-GB" sz="2800" dirty="0" err="1" smtClean="0">
                <a:solidFill>
                  <a:srgbClr val="993300"/>
                </a:solidFill>
              </a:rPr>
              <a:t>chegada</a:t>
            </a:r>
            <a:r>
              <a:rPr lang="en-GB" sz="2800" dirty="0" smtClean="0">
                <a:solidFill>
                  <a:srgbClr val="993300"/>
                </a:solidFill>
              </a:rPr>
              <a:t> a Bras</a:t>
            </a:r>
            <a:r>
              <a:rPr lang="en-GB" sz="2800" dirty="0" smtClean="0">
                <a:solidFill>
                  <a:srgbClr val="993300"/>
                </a:solidFill>
              </a:rPr>
              <a:t>í</a:t>
            </a:r>
            <a:r>
              <a:rPr lang="en-GB" sz="2800" dirty="0" smtClean="0">
                <a:solidFill>
                  <a:srgbClr val="993300"/>
                </a:solidFill>
              </a:rPr>
              <a:t>lia </a:t>
            </a:r>
          </a:p>
          <a:p>
            <a:r>
              <a:rPr lang="en-GB" sz="2800" dirty="0" err="1" smtClean="0">
                <a:solidFill>
                  <a:srgbClr val="993300"/>
                </a:solidFill>
              </a:rPr>
              <a:t>em</a:t>
            </a:r>
            <a:r>
              <a:rPr lang="en-GB" sz="2800" dirty="0" smtClean="0">
                <a:solidFill>
                  <a:srgbClr val="993300"/>
                </a:solidFill>
              </a:rPr>
              <a:t> 1958 </a:t>
            </a:r>
            <a:r>
              <a:rPr lang="x-none" sz="2800" dirty="0" smtClean="0">
                <a:solidFill>
                  <a:srgbClr val="993300"/>
                </a:solidFill>
              </a:rPr>
              <a:t>e o que fez na construcao da cidade. No curriculo est</a:t>
            </a:r>
            <a:r>
              <a:rPr lang="x-none" sz="2800" dirty="0" smtClean="0">
                <a:solidFill>
                  <a:srgbClr val="993300"/>
                </a:solidFill>
              </a:rPr>
              <a:t>á </a:t>
            </a:r>
          </a:p>
          <a:p>
            <a:r>
              <a:rPr lang="en-US" sz="2800" dirty="0" smtClean="0">
                <a:solidFill>
                  <a:srgbClr val="993300"/>
                </a:solidFill>
              </a:rPr>
              <a:t>o </a:t>
            </a:r>
            <a:r>
              <a:rPr lang="en-US" sz="2800" dirty="0" err="1" smtClean="0">
                <a:solidFill>
                  <a:srgbClr val="993300"/>
                </a:solidFill>
              </a:rPr>
              <a:t>Periodo</a:t>
            </a:r>
            <a:r>
              <a:rPr lang="en-US" sz="2800" dirty="0" smtClean="0">
                <a:solidFill>
                  <a:srgbClr val="993300"/>
                </a:solidFill>
              </a:rPr>
              <a:t> da </a:t>
            </a:r>
            <a:r>
              <a:rPr lang="en-US" sz="2800" dirty="0" err="1" smtClean="0">
                <a:solidFill>
                  <a:srgbClr val="993300"/>
                </a:solidFill>
              </a:rPr>
              <a:t>historia</a:t>
            </a:r>
            <a:r>
              <a:rPr lang="en-US" sz="2800" dirty="0" smtClean="0">
                <a:solidFill>
                  <a:srgbClr val="993300"/>
                </a:solidFill>
              </a:rPr>
              <a:t> do </a:t>
            </a:r>
            <a:r>
              <a:rPr lang="en-US" sz="2800" dirty="0" err="1" smtClean="0">
                <a:solidFill>
                  <a:srgbClr val="993300"/>
                </a:solidFill>
              </a:rPr>
              <a:t>Brasil</a:t>
            </a:r>
            <a:r>
              <a:rPr lang="en-US" sz="2800" dirty="0" smtClean="0">
                <a:solidFill>
                  <a:srgbClr val="993300"/>
                </a:solidFill>
              </a:rPr>
              <a:t> de JK, de 1956 a 1961.</a:t>
            </a:r>
            <a:endParaRPr lang="x-none" sz="2800" dirty="0" smtClean="0">
              <a:solidFill>
                <a:srgbClr val="993300"/>
              </a:solidFill>
            </a:endParaRPr>
          </a:p>
          <a:p>
            <a:endParaRPr lang="x-none" sz="2800" dirty="0">
              <a:solidFill>
                <a:srgbClr val="993300"/>
              </a:solidFill>
            </a:endParaRPr>
          </a:p>
          <a:p>
            <a:r>
              <a:rPr lang="x-none" sz="2800" dirty="0" smtClean="0">
                <a:solidFill>
                  <a:srgbClr val="993300"/>
                </a:solidFill>
              </a:rPr>
              <a:t>Geografia: um problema local que atinge a escola, um esgoto </a:t>
            </a:r>
          </a:p>
          <a:p>
            <a:r>
              <a:rPr lang="en-US" sz="2800" dirty="0" smtClean="0">
                <a:solidFill>
                  <a:srgbClr val="993300"/>
                </a:solidFill>
              </a:rPr>
              <a:t>A</a:t>
            </a:r>
            <a:r>
              <a:rPr lang="x-none" sz="2800" dirty="0" smtClean="0">
                <a:solidFill>
                  <a:srgbClr val="993300"/>
                </a:solidFill>
              </a:rPr>
              <a:t>berto que causa mal cheiro </a:t>
            </a:r>
            <a:r>
              <a:rPr lang="x-none" sz="2800" dirty="0" smtClean="0">
                <a:solidFill>
                  <a:srgbClr val="993300"/>
                </a:solidFill>
              </a:rPr>
              <a:t>é localizado e sao  discutidos as noções  de espaço, </a:t>
            </a:r>
            <a:r>
              <a:rPr lang="en-US" sz="2800" dirty="0" err="1" smtClean="0">
                <a:solidFill>
                  <a:srgbClr val="993300"/>
                </a:solidFill>
              </a:rPr>
              <a:t>localização</a:t>
            </a:r>
            <a:r>
              <a:rPr lang="en-US" sz="2800" dirty="0" smtClean="0">
                <a:solidFill>
                  <a:srgbClr val="993300"/>
                </a:solidFill>
              </a:rPr>
              <a:t> do </a:t>
            </a:r>
            <a:r>
              <a:rPr lang="en-US" sz="2800" dirty="0" err="1" smtClean="0">
                <a:solidFill>
                  <a:srgbClr val="993300"/>
                </a:solidFill>
              </a:rPr>
              <a:t>esgoto</a:t>
            </a:r>
            <a:r>
              <a:rPr lang="en-US" sz="2800" dirty="0" smtClean="0">
                <a:solidFill>
                  <a:srgbClr val="993300"/>
                </a:solidFill>
              </a:rPr>
              <a:t>, l</a:t>
            </a:r>
            <a:r>
              <a:rPr lang="x-none" sz="2800" dirty="0" smtClean="0">
                <a:solidFill>
                  <a:srgbClr val="993300"/>
                </a:solidFill>
              </a:rPr>
              <a:t>ongitude e latitude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4920</TotalTime>
  <Words>743</Words>
  <Application>Microsoft Macintosh PowerPoint</Application>
  <PresentationFormat>On-screen Show (4:3)</PresentationFormat>
  <Paragraphs>938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Lucio  Teles</cp:lastModifiedBy>
  <cp:revision>142</cp:revision>
  <cp:lastPrinted>2014-08-16T13:03:29Z</cp:lastPrinted>
  <dcterms:modified xsi:type="dcterms:W3CDTF">2014-10-05T19:11:04Z</dcterms:modified>
</cp:coreProperties>
</file>