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3" r:id="rId5"/>
    <p:sldId id="268" r:id="rId6"/>
    <p:sldId id="261" r:id="rId7"/>
    <p:sldId id="264" r:id="rId8"/>
    <p:sldId id="266" r:id="rId9"/>
    <p:sldId id="276" r:id="rId10"/>
    <p:sldId id="267" r:id="rId11"/>
    <p:sldId id="265" r:id="rId12"/>
    <p:sldId id="269" r:id="rId13"/>
    <p:sldId id="270" r:id="rId14"/>
    <p:sldId id="271" r:id="rId15"/>
    <p:sldId id="272" r:id="rId16"/>
    <p:sldId id="277" r:id="rId17"/>
    <p:sldId id="278" r:id="rId18"/>
    <p:sldId id="273" r:id="rId19"/>
    <p:sldId id="274" r:id="rId20"/>
    <p:sldId id="257" r:id="rId21"/>
    <p:sldId id="275" r:id="rId22"/>
  </p:sldIdLst>
  <p:sldSz cx="9144000" cy="6858000" type="screen4x3"/>
  <p:notesSz cx="6858000" cy="9144000"/>
  <p:defaultTextStyle>
    <a:defPPr>
      <a:defRPr lang="pt-B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2" autoAdjust="0"/>
    <p:restoredTop sz="94660"/>
  </p:normalViewPr>
  <p:slideViewPr>
    <p:cSldViewPr snapToObjects="1">
      <p:cViewPr varScale="1">
        <p:scale>
          <a:sx n="102" d="100"/>
          <a:sy n="102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2623D9A9-1327-8D46-9B57-7D51C255CA61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4C70A52-BCFE-C448-BBBB-6B1C84FE2C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644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ＭＳ Ｐゴシック" pitchFamily="-10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C739BB-2EE7-3742-A3A5-F3BCB2D7A202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1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Tomemos como exemplo a atividade de um livro didático (SMOLE; DINIZ, 2010) para introduzir o estudo de Função Afim e façamos uma representação do mesmo exemplo  no formato hipertextual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AC4DF9-EFF9-5643-9456-E51257F218E5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12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dirty="0" smtClean="0"/>
              <a:t>A seguir apresentamos um exemplo dessa função feita no software </a:t>
            </a:r>
            <a:r>
              <a:rPr lang="pt-BR" dirty="0" err="1" smtClean="0"/>
              <a:t>winplot</a:t>
            </a:r>
            <a:endParaRPr lang="pt-BR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009AEB-65BB-F74D-A0FD-FA4AF7BBE5D6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13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-101" charset="0"/>
              <a:buNone/>
            </a:pPr>
            <a:r>
              <a:rPr lang="pt-BR" sz="1200" dirty="0" smtClean="0">
                <a:ea typeface="ＭＳ Ｐゴシック" pitchFamily="-101" charset="-128"/>
                <a:cs typeface="ＭＳ Ｐゴシック" pitchFamily="-101" charset="-128"/>
              </a:rPr>
              <a:t>DALLA VECCHIA, Rodrigo. </a:t>
            </a:r>
            <a:r>
              <a:rPr lang="pt-BR" sz="1200" b="1" dirty="0" smtClean="0">
                <a:ea typeface="ＭＳ Ｐゴシック" pitchFamily="-101" charset="-128"/>
                <a:cs typeface="ＭＳ Ｐゴシック" pitchFamily="-101" charset="-128"/>
              </a:rPr>
              <a:t>A modelagem matemática e a realidade do mundo cibernético</a:t>
            </a:r>
            <a:r>
              <a:rPr lang="pt-BR" sz="1200" dirty="0" smtClean="0">
                <a:ea typeface="ＭＳ Ｐゴシック" pitchFamily="-101" charset="-128"/>
                <a:cs typeface="ＭＳ Ｐゴシック" pitchFamily="-101" charset="-128"/>
              </a:rPr>
              <a:t>. Tese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200" dirty="0" smtClean="0">
                <a:ea typeface="ＭＳ Ｐゴシック" pitchFamily="-101" charset="-128"/>
                <a:cs typeface="ＭＳ Ｐゴシック" pitchFamily="-101" charset="-128"/>
              </a:rPr>
              <a:t>(Doutorado em Educação Matemática) - Universidade Estadual Paulista Júlio de Mesquita Filho,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200" dirty="0" smtClean="0">
                <a:ea typeface="ＭＳ Ｐゴシック" pitchFamily="-101" charset="-128"/>
                <a:cs typeface="ＭＳ Ｐゴシック" pitchFamily="-101" charset="-128"/>
              </a:rPr>
              <a:t>Instituto de Geociências e Ciências Exatas: Rio Claro, 2012.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70A52-BCFE-C448-BBBB-6B1C84FE2C2D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0A1DE9-CFB4-0343-AC83-7525D4C418EA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2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8386EC-7EF9-F04F-8AA3-E7532BE6EB19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3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pt-BR" dirty="0" smtClean="0"/>
              <a:t>Pouco adianta produzirmos um material para tornar a aprendizagem com o Winplot significativa se não há </a:t>
            </a:r>
            <a:r>
              <a:rPr lang="pt-BR" normalizeH="1" dirty="0" smtClean="0">
                <a:solidFill>
                  <a:srgbClr val="0000FF"/>
                </a:solidFill>
              </a:rPr>
              <a:t>interatividade</a:t>
            </a:r>
            <a:r>
              <a:rPr lang="pt-BR" dirty="0" smtClean="0"/>
              <a:t>.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5842F0-A008-204A-A840-F1388D1DF196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4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Nas unidades CEJA o professor não é o condutor da aprendizagem e se ele faz esse papel todo a proposta do ensino centrado no aluno se perde, tendo como conseqüência a reprodução do ensino tradicional onde o material é apenas um apoio, pois todas as respostas serão dadas pelo professor.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9DA597-8289-2643-BAF2-2D1BE7ADE975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5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Somente</a:t>
            </a:r>
            <a:r>
              <a:rPr lang="pt-BR" baseline="0" dirty="0" smtClean="0"/>
              <a:t> o aluno de ensino médio possui acesso ao ambiente virtual (CEJA VIRTUAL).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70A52-BCFE-C448-BBBB-6B1C84FE2C2D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LÉVY,Pierre.</a:t>
            </a:r>
            <a:r>
              <a:rPr lang="pt-BR" b="1" smtClean="0"/>
              <a:t>Cibercultura</a:t>
            </a:r>
            <a:r>
              <a:rPr lang="pt-BR" smtClean="0"/>
              <a:t>.São Paulo: Editora 34 Ltda,1999.</a:t>
            </a:r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4C615C-EDCD-5B48-B109-F6AC3FE58852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7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70A52-BCFE-C448-BBBB-6B1C84FE2C2D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dirty="0" smtClean="0"/>
              <a:t>Pouco adianta produzirmos um material para tornar a aprendizagem com o Winplot significativa se não há interatividade.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9687DD-CA91-074C-A669-B35BBD611F03}" type="slidenum">
              <a:rPr lang="pt-BR" smtClean="0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11</a:t>
            </a:fld>
            <a:endParaRPr lang="pt-BR" smtClean="0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DEA8-15A1-1D41-9AB7-D4C530C7CA42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4AB4-D5C5-E04E-8D0E-C77E465400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B962A-480B-0C46-B85A-E48E46B48298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55ED-A5EB-1245-99FF-DE6F49D7A5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16C5-07EC-C646-810D-48F462426E1B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419E-521C-9E4C-B096-B03B5AE5AF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C28B-2EA9-C741-8D74-83CAD789CAF7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C1AF-F282-AD49-894E-F7447FE4CF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EBBE-0942-D542-AC8B-9E52B9D96B03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B7CD-FE53-C94F-A686-78DFA05FB7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BEDB-95CA-BA40-8AB8-E9954257AA99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FB43-3F6F-944D-AFE3-365619EE5D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6E41-1B04-EF4B-85F9-10914D7A5DCD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4612-1586-A141-8298-F91963B3A4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73F5-0426-EB4A-BF96-34E9D5DFDD6B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1F1A-F7A0-B047-8975-37DF3ED6A6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C36E-66F0-9E48-928D-D01213EDB4AD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D5C9-CE64-C74E-AE8A-33C4CE77C2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731D-FF28-0E4D-9A09-FAD450CA9CD6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1554-8748-7C48-B0D7-72AC9EB823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C523-229F-7A4A-959A-092542751402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695B-FCE7-0B42-957E-D8DEFF7837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F30481-5AE6-074C-8554-628BC6E02367}" type="datetime1">
              <a:rPr lang="pt-BR"/>
              <a:pPr>
                <a:defRPr/>
              </a:pPr>
              <a:t>23/01/2015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1A9381-D121-064B-A81A-464B10B5CA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1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1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1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1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1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versonprofmat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herbertmartins@uol.com.b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veja.abril.com.br/blog/ricardo-setti/tema-livre/video-espetacular-supercacas-f-22-sendo-abastecidos-em-pleno-voo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exeter.edu/rparris/peanut/wppr32z.exe(557Kb),softwar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herbertmartins@uol.com.br" TargetMode="External"/><Relationship Id="rId2" Type="http://schemas.openxmlformats.org/officeDocument/2006/relationships/hyperlink" Target="mailto:cleversonprofmat@yahoo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exeter.edu/rparri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ea typeface="ＭＳ Ｐゴシック" pitchFamily="-101" charset="-128"/>
                <a:cs typeface="ＭＳ Ｐゴシック" pitchFamily="-101" charset="-128"/>
              </a:rPr>
              <a:t>O Estudo de Funções na EJA semipresencial com o </a:t>
            </a:r>
            <a:r>
              <a:rPr lang="pt-BR" sz="3200" b="1" i="1" dirty="0" smtClean="0">
                <a:ea typeface="ＭＳ Ｐゴシック" pitchFamily="-101" charset="-128"/>
                <a:cs typeface="ＭＳ Ｐゴシック" pitchFamily="-101" charset="-128"/>
              </a:rPr>
              <a:t>freeware Winplot</a:t>
            </a:r>
            <a:r>
              <a:rPr lang="pt-BR" sz="3200" b="1" dirty="0" smtClean="0">
                <a:ea typeface="ＭＳ Ｐゴシック" pitchFamily="-101" charset="-128"/>
                <a:cs typeface="ＭＳ Ｐゴシック" pitchFamily="-101" charset="-128"/>
              </a:rPr>
              <a:t>: uma abordagem </a:t>
            </a:r>
            <a:r>
              <a:rPr lang="pt-BR" sz="3200" b="1" dirty="0" err="1" smtClean="0">
                <a:ea typeface="ＭＳ Ｐゴシック" pitchFamily="-101" charset="-128"/>
                <a:cs typeface="ＭＳ Ｐゴシック" pitchFamily="-101" charset="-128"/>
              </a:rPr>
              <a:t>hipertextual</a:t>
            </a:r>
            <a:r>
              <a:rPr lang="pt-BR" sz="32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dirty="0" err="1" smtClean="0">
                <a:ea typeface="+mn-ea"/>
                <a:cs typeface="+mn-cs"/>
              </a:rPr>
              <a:t>Cleverson</a:t>
            </a:r>
            <a:r>
              <a:rPr lang="pt-BR" dirty="0" smtClean="0">
                <a:ea typeface="+mn-ea"/>
                <a:cs typeface="+mn-cs"/>
              </a:rPr>
              <a:t> Vidal Esteves – UNIGRANRIO – </a:t>
            </a:r>
            <a:r>
              <a:rPr lang="pt-BR" u="sng" dirty="0" smtClean="0">
                <a:ea typeface="+mn-ea"/>
                <a:cs typeface="+mn-cs"/>
                <a:hlinkClick r:id="rId3"/>
              </a:rPr>
              <a:t>cleversonprofmat@yahoo.com</a:t>
            </a:r>
            <a:endParaRPr lang="pt-BR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dirty="0" smtClean="0">
                <a:ea typeface="+mn-ea"/>
                <a:cs typeface="+mn-cs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dirty="0" smtClean="0">
                <a:ea typeface="+mn-ea"/>
                <a:cs typeface="+mn-cs"/>
              </a:rPr>
              <a:t>Herbert Gomes Martins – UNIGRANRIO – </a:t>
            </a:r>
            <a:r>
              <a:rPr lang="pt-BR" u="sng" dirty="0" smtClean="0">
                <a:ea typeface="+mn-ea"/>
                <a:cs typeface="+mn-cs"/>
                <a:hlinkClick r:id="rId4"/>
              </a:rPr>
              <a:t>herbertmartins@uol.com.br</a:t>
            </a:r>
            <a:r>
              <a:rPr lang="pt-BR" dirty="0" smtClean="0">
                <a:ea typeface="+mn-ea"/>
                <a:cs typeface="+mn-cs"/>
              </a:rPr>
              <a:t> 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438400" y="583565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dirty="0">
                <a:latin typeface="Calibri" pitchFamily="-101" charset="0"/>
              </a:rPr>
              <a:t>CURITIBA – 08 de Outubro de 2014</a:t>
            </a: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4000" y="101600"/>
            <a:ext cx="50800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82600"/>
            <a:ext cx="31623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b="1" dirty="0" smtClean="0">
                <a:ea typeface="ＭＳ Ｐゴシック" pitchFamily="-101" charset="-128"/>
                <a:cs typeface="ＭＳ Ｐゴシック" pitchFamily="-101" charset="-128"/>
              </a:rPr>
              <a:t>O DESIGN VIRTUAL DO WINPLOT PARA O ESTUDO DE FUNÇÕES EM MATEMÁTICA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O software Winplot oferece várias ferramentas operacionais permitindo ao professor uma discussão mais realística de fenômenos naturais ou sociais.</a:t>
            </a:r>
          </a:p>
          <a:p>
            <a:pPr eaLnBrk="1" hangingPunct="1">
              <a:buFont typeface="Arial" pitchFamily="-101" charset="0"/>
              <a:buNone/>
            </a:pPr>
            <a:endParaRPr lang="pt-BR" sz="2400" dirty="0" smtClean="0">
              <a:ea typeface="ＭＳ Ｐゴシック" pitchFamily="-101" charset="-128"/>
              <a:cs typeface="ＭＳ Ｐゴシック" pitchFamily="-101" charset="-128"/>
            </a:endParaRP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No Winplot o aluno pode construir conceitos e até verificar movimentos, uma vez que o software tem recursos de animação.</a:t>
            </a:r>
          </a:p>
          <a:p>
            <a:pPr eaLnBrk="1" hangingPunct="1">
              <a:buFont typeface="Arial" pitchFamily="-101" charset="0"/>
              <a:buNone/>
            </a:pPr>
            <a:endParaRPr lang="pt-BR" sz="2400" dirty="0" smtClean="0">
              <a:ea typeface="ＭＳ Ｐゴシック" pitchFamily="-101" charset="-128"/>
              <a:cs typeface="ＭＳ Ｐゴシック" pitchFamily="-101" charset="-128"/>
            </a:endParaRP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Com o software Winplot consideramos a possibilidade de ser criado um </a:t>
            </a:r>
            <a:r>
              <a:rPr lang="pt-BR" sz="2400" i="1" dirty="0" smtClean="0">
                <a:ea typeface="ＭＳ Ｐゴシック" pitchFamily="-101" charset="-128"/>
                <a:cs typeface="ＭＳ Ｐゴシック" pitchFamily="-101" charset="-128"/>
              </a:rPr>
              <a:t>design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virtual de ensino no estudo de funções através da elaboração das atividades que correspondem a uma formatação </a:t>
            </a:r>
            <a:r>
              <a:rPr lang="pt-BR" sz="2400" dirty="0" err="1" smtClean="0">
                <a:ea typeface="ＭＳ Ｐゴシック" pitchFamily="-101" charset="-128"/>
                <a:cs typeface="ＭＳ Ｐゴシック" pitchFamily="-101" charset="-128"/>
              </a:rPr>
              <a:t>hipertextual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PROCEDIMENTO DE PESQUISA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	São elaboradas questões para que o aluno possa desenvolver conhecimentos no campo das Funções, explorando o software Winplot numa perspectiva que atenda às necessidades atuais envolvendo o mundo virtual num processo interativo.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968511"/>
            <a:ext cx="2146300" cy="2356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pt-BR" sz="4000" b="1" smtClean="0">
                <a:ea typeface="ＭＳ Ｐゴシック" pitchFamily="-101" charset="-128"/>
                <a:cs typeface="ＭＳ Ｐゴシック" pitchFamily="-101" charset="-128"/>
              </a:rPr>
              <a:t>Uma proposta de atividade hipertextual – o problema</a:t>
            </a:r>
            <a:r>
              <a:rPr lang="pt-BR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z="2400" smtClean="0">
                <a:ea typeface="ＭＳ Ｐゴシック" pitchFamily="-101" charset="-128"/>
                <a:cs typeface="ＭＳ Ｐゴシック" pitchFamily="-101" charset="-128"/>
              </a:rPr>
              <a:t>	“Os aviões de combate, muitas vezes precisam ser abastecidos em pleno vôo [...]. Um avião de caça tem a capacidade de tanque com aproximadamente 5500 litros. Se ele começar o abastecimento em vôo com 500 litros em seus tanques e for abastecido durante 30 segundos, podemos descrever a quantidade de combustível no tanque desse avião em função do tempo de abastecimento.” “Para isso é preciso lembrar que um galão equivale a 3, 6 litros. Então um avião como o KC-135 coloca no avião de caça 3600 litros por minuto. “(Isso é o mesmo que 60 litros por segundo).</a:t>
            </a:r>
          </a:p>
          <a:p>
            <a:pPr eaLnBrk="1" hangingPunct="1">
              <a:buFont typeface="Arial" pitchFamily="-101" charset="0"/>
              <a:buNone/>
            </a:pPr>
            <a:endParaRPr lang="pt-BR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smtClean="0">
                <a:ea typeface="ＭＳ Ｐゴシック" pitchFamily="-101" charset="-128"/>
                <a:cs typeface="ＭＳ Ｐゴシック" pitchFamily="-101" charset="-128"/>
              </a:rPr>
              <a:t>Uma proposta de atividade hipertextual – o que o livro fornece</a:t>
            </a:r>
            <a:endParaRPr lang="pt-BR" smtClean="0"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A lei que estabelece a função (V= t.60 + 500) e uma tabela de valores. Em seguida foi construído no plano cartesiano o gráfico da função. Em outra página, com um título específico, é apresentado o software Winplot. Aparece a janela principal, são colocadas as etapas de construção de um gráfico no software,(Figura 2 e 3) e para exemplificar, é dada uma função afim do tipo f(x)= 3x +2. </a:t>
            </a:r>
          </a:p>
          <a:p>
            <a:pPr eaLnBrk="1" hangingPunct="1">
              <a:buFont typeface="Arial" pitchFamily="-101" charset="0"/>
              <a:buNone/>
            </a:pPr>
            <a:endParaRPr lang="pt-BR" sz="2400" dirty="0" smtClean="0">
              <a:ea typeface="ＭＳ Ｐゴシック" pitchFamily="-101" charset="-128"/>
              <a:cs typeface="ＭＳ Ｐゴシック" pitchFamily="-101" charset="-128"/>
            </a:endParaRPr>
          </a:p>
          <a:p>
            <a:pPr eaLnBrk="1" hangingPunct="1">
              <a:buFont typeface="Arial" pitchFamily="-101" charset="0"/>
              <a:buNone/>
            </a:pPr>
            <a:endParaRPr lang="pt-BR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2743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33400"/>
            <a:ext cx="3086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0" y="2705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pt-BR" sz="1000" dirty="0">
                <a:ea typeface="Times New Roman" pitchFamily="-101" charset="0"/>
                <a:cs typeface="Times New Roman" pitchFamily="-101" charset="0"/>
              </a:rPr>
              <a:t>	Figura 3 -Janela do Winplot </a:t>
            </a:r>
          </a:p>
          <a:p>
            <a:pPr>
              <a:spcAft>
                <a:spcPts val="1000"/>
              </a:spcAft>
            </a:pPr>
            <a:endParaRPr lang="pt-BR" sz="1200" dirty="0">
              <a:latin typeface="Times New Roman" pitchFamily="-101" charset="0"/>
              <a:ea typeface="Times New Roman" pitchFamily="-101" charset="0"/>
              <a:cs typeface="Times New Roman" pitchFamily="-101" charset="0"/>
            </a:endParaRPr>
          </a:p>
        </p:txBody>
      </p:sp>
      <p:pic>
        <p:nvPicPr>
          <p:cNvPr id="3686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822700"/>
            <a:ext cx="271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 smtClean="0">
                <a:ea typeface="ＭＳ Ｐゴシック" pitchFamily="-101" charset="-128"/>
                <a:cs typeface="ＭＳ Ｐゴシック" pitchFamily="-101" charset="-128"/>
              </a:rPr>
              <a:t>RESULTADO ESPERADO DA ATIVIDADE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2423319"/>
            <a:ext cx="8229600" cy="2011362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É possível construir gráficos no computador como uma alternativa a mais de construção. O que foi realizado no computador poderia ter sido feito num papel quadriculado ou até mesmo no caderno.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</a:p>
          <a:p>
            <a:pPr eaLnBrk="1" hangingPunct="1">
              <a:buFont typeface="Arial" pitchFamily="-101" charset="0"/>
              <a:buNone/>
            </a:pPr>
            <a:endParaRPr lang="pt-BR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 smtClean="0">
                <a:ea typeface="ＭＳ Ｐゴシック" pitchFamily="-101" charset="-128"/>
                <a:cs typeface="ＭＳ Ｐゴシック" pitchFamily="-101" charset="-128"/>
              </a:rPr>
              <a:t>RESULTADO ESPERADO DA ATIVIDADE - </a:t>
            </a:r>
            <a:r>
              <a:rPr lang="pt-BR" sz="3600" b="1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endParaRPr lang="pt-BR" sz="3600" b="1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pPr algn="ctr"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Na </a:t>
            </a:r>
            <a:r>
              <a:rPr lang="pt-BR" sz="2400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, o texto pode ser o mesmo, mas convidamos o aluno a realizar o gráfico da função no software Winplot. Os comandos são os indicados nas figuras 2 e 3 com a função digitada da forma que se apresenta no exemplo. Teríamos o gráfico abaixo onde utilizamos um comando do Winplot chamado “ver-enquadrar janela” e teríamos então a representação gráfica.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  <a:p>
            <a:pPr eaLnBrk="1" hangingPunct="1">
              <a:buFont typeface="Arial" pitchFamily="-101" charset="0"/>
              <a:buNone/>
            </a:pPr>
            <a:endParaRPr lang="pt-BR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630011"/>
            <a:ext cx="3429000" cy="2008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900" y="5076996"/>
            <a:ext cx="3771900" cy="1293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>
                <a:ea typeface="ＭＳ Ｐゴシック" pitchFamily="-101" charset="-128"/>
                <a:cs typeface="ＭＳ Ｐゴシック" pitchFamily="-101" charset="-128"/>
              </a:rPr>
              <a:t>RESULTADO ESPERADO DA ATIVIDADE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  <a:r>
              <a:rPr lang="pt-BR" sz="2000" dirty="0" smtClean="0">
                <a:ea typeface="ＭＳ Ｐゴシック" pitchFamily="-101" charset="-128"/>
                <a:cs typeface="ＭＳ Ｐゴシック" pitchFamily="-101" charset="-128"/>
              </a:rPr>
              <a:t>É colocado o seguinte questionamento ao aluno:</a:t>
            </a:r>
          </a:p>
          <a:p>
            <a:pPr eaLnBrk="1" hangingPunct="1">
              <a:buNone/>
            </a:pPr>
            <a:r>
              <a:rPr lang="pt-BR" sz="2000" dirty="0" smtClean="0"/>
              <a:t>	“Você pode estar se perguntando como é um avião de caça KC-135? O link abaixo mostra essa imagem de um KC-135.”</a:t>
            </a:r>
          </a:p>
          <a:p>
            <a:pPr eaLnBrk="1" hangingPunct="1">
              <a:buNone/>
            </a:pPr>
            <a:r>
              <a:rPr lang="pt-BR" sz="2000" dirty="0" smtClean="0"/>
              <a:t>	Então, lhe é apresentado um </a:t>
            </a:r>
            <a:r>
              <a:rPr lang="pt-BR" sz="2000" i="1" dirty="0" smtClean="0"/>
              <a:t>link </a:t>
            </a:r>
            <a:r>
              <a:rPr lang="pt-BR" sz="2000" dirty="0" smtClean="0"/>
              <a:t>pelo qual ele pode assistir a situação real  apresentada pelo livro:</a:t>
            </a:r>
          </a:p>
          <a:p>
            <a:pPr eaLnBrk="1" hangingPunct="1">
              <a:buNone/>
            </a:pPr>
            <a:endParaRPr lang="pt-BR" sz="2400" dirty="0" smtClean="0"/>
          </a:p>
          <a:p>
            <a:pPr eaLnBrk="1" hangingPunct="1">
              <a:buNone/>
            </a:pPr>
            <a:r>
              <a:rPr lang="pt-BR" sz="2400" dirty="0" smtClean="0"/>
              <a:t>   </a:t>
            </a: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5076996"/>
            <a:ext cx="3771900" cy="1293642"/>
          </a:xfrm>
          <a:prstGeom prst="rect">
            <a:avLst/>
          </a:prstGeom>
        </p:spPr>
      </p:pic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638800" y="3124200"/>
            <a:ext cx="239395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01" charset="0"/>
                <a:cs typeface="ＭＳ Ｐゴシック" pitchFamily="-101" charset="-128"/>
                <a:hlinkClick r:id="rId3"/>
              </a:rPr>
              <a:t>Vídeo espetacular: supercaças F-22 sendo abastecidos em pleno voo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Times New Roman" pitchFamily="-101" charset="0"/>
              <a:ea typeface="Times New Roman" pitchFamily="-101" charset="0"/>
              <a:cs typeface="ＭＳ Ｐゴシック" pitchFamily="-101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25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-101" charset="0"/>
                <a:ea typeface="Times New Roman" pitchFamily="-101" charset="0"/>
                <a:cs typeface="ＭＳ Ｐゴシック" pitchFamily="-101" charset="-128"/>
              </a:rPr>
              <a:t> Vale a pena conferir esse vídeo, que mostra dois </a:t>
            </a:r>
            <a:r>
              <a:rPr kumimoji="0" lang="pt-BR" sz="8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itchFamily="-101" charset="0"/>
                <a:ea typeface="Times New Roman" pitchFamily="-101" charset="0"/>
                <a:cs typeface="ＭＳ Ｐゴシック" pitchFamily="-101" charset="-128"/>
              </a:rPr>
              <a:t>supercaças-bombardeiros</a:t>
            </a:r>
            <a:r>
              <a:rPr kumimoji="0" lang="pt-BR" sz="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-101" charset="0"/>
                <a:ea typeface="Times New Roman" pitchFamily="-101" charset="0"/>
                <a:cs typeface="ＭＳ Ｐゴシック" pitchFamily="-101" charset="-128"/>
              </a:rPr>
              <a:t> F-22 Raptor da Força Aérea dos Estados Unidos — considerado o avião de combate mais avançado do mundo — sendo abastecidos em pleno vôo por um avião-tanque KC 135-R.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-101" charset="0"/>
                <a:ea typeface="Times New Roman" pitchFamily="-101" charset="0"/>
                <a:cs typeface="ＭＳ Ｐゴシック" pitchFamily="-101" charset="-128"/>
              </a:rPr>
              <a:t> </a:t>
            </a:r>
            <a:r>
              <a:rPr kumimoji="0" lang="pt-BR" sz="18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mbria" pitchFamily="-101" charset="0"/>
                <a:cs typeface="ＭＳ Ｐゴシック" pitchFamily="-101" charset="-128"/>
                <a:hlinkClick r:id="rId3"/>
              </a:rPr>
              <a:t>http://veja.abril.com.br/blog/ricardo-setti/tema-livre/video-espetacular-supercacas-f-22-sendo-abastecidos-em-pleno-voo/</a:t>
            </a:r>
            <a:endParaRPr kumimoji="0" 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1" charset="0"/>
              <a:ea typeface="Times New Roman" pitchFamily="-101" charset="0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cap="all" dirty="0" smtClean="0"/>
              <a:t>Considerações sobre a atividade proposta</a:t>
            </a:r>
            <a:endParaRPr lang="pt-BR" sz="4000" cap="all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A compreensão do problema consiste na tomada de decisão e o conceito de função acontece na prática, pois não é previsível.  Significa dizer que uma vez que o pensamento é reorganizado, novas formas de entendimento vão surgindo e, assim como </a:t>
            </a:r>
            <a:r>
              <a:rPr lang="pt-BR" dirty="0" err="1" smtClean="0">
                <a:ea typeface="ＭＳ Ｐゴシック" pitchFamily="-101" charset="-128"/>
                <a:cs typeface="ＭＳ Ｐゴシック" pitchFamily="-101" charset="-128"/>
              </a:rPr>
              <a:t>Dalla</a:t>
            </a: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  <a:r>
              <a:rPr lang="pt-BR" dirty="0" err="1" smtClean="0">
                <a:ea typeface="ＭＳ Ｐゴシック" pitchFamily="-101" charset="-128"/>
                <a:cs typeface="ＭＳ Ｐゴシック" pitchFamily="-101" charset="-128"/>
              </a:rPr>
              <a:t>Veccia</a:t>
            </a: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 (2012), concordamos que podemos criar um vínculo entre o saber matemático e a </a:t>
            </a:r>
            <a:r>
              <a:rPr lang="pt-BR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CONSIDERAÇÕES FINAIS</a:t>
            </a:r>
            <a:r>
              <a:rPr lang="pt-BR" smtClean="0">
                <a:ea typeface="ＭＳ Ｐゴシック" pitchFamily="-101" charset="-128"/>
                <a:cs typeface="ＭＳ Ｐゴシック" pitchFamily="-101" charset="-128"/>
              </a:rPr>
              <a:t>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/>
          <a:lstStyle/>
          <a:p>
            <a:pPr>
              <a:buFont typeface="Arial" pitchFamily="-101" charset="0"/>
              <a:buNone/>
            </a:pPr>
            <a:r>
              <a:rPr lang="pt-BR" sz="1800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A proposta de processo de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para o estudo de funções foi organizada em três etapas:</a:t>
            </a:r>
          </a:p>
          <a:p>
            <a:pPr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1. 	Pesquisa em livro didático e no freeware Winplot. Observamos uma lacuna no estudo de funções, com carência de objetividade e significado quando o livro procura transportar situações do cotidiano para contextualizar o estudo de uma Função Afim. Essa observação serviu para avançarmos na segunda etapa do processo.</a:t>
            </a:r>
          </a:p>
          <a:p>
            <a:pPr>
              <a:buFont typeface="Arial" pitchFamily="-101" charset="0"/>
              <a:buAutoNum type="arabicPeriod" startAt="2"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Consiste na proposta de atividade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hipertextual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, convidando o aluno para explorar as aplicações do Winplot, como a construção de gráficos, por exemplo. Como resultado espera-se na terceira etapa que recebamos os requisitos do sistema colhidos nas análises anteriores para elaborarmos uma proposta de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para o ensino de funções baseada na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hipertextualização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que, provavelmente, será testada pelos professores e estudantes do CEJA de Teresópolis - RJ. 	 </a:t>
            </a:r>
          </a:p>
          <a:p>
            <a:pPr>
              <a:buFont typeface="Arial" pitchFamily="-101" charset="0"/>
              <a:buAutoNum type="arabicPeriod" startAt="2"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A finalidade da pesquisa  com tecnologias e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EaD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é dar  autonomia para o aluno e tornar o professor parceiro do processo ensino aprendizagem. O que é necessário é adaptar a ferramenta a uma linguagem que ajude o aluno a lidar com toda essa informação de forma investigativa, interativa e dialógica. </a:t>
            </a:r>
          </a:p>
          <a:p>
            <a:pPr>
              <a:buFont typeface="Arial" pitchFamily="-101" charset="0"/>
              <a:buAutoNum type="arabicPeriod" startAt="2"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Essa pesquisa em andamento espera mostrar que o </a:t>
            </a:r>
            <a:r>
              <a:rPr lang="pt-BR" sz="1600" i="1" dirty="0" smtClean="0">
                <a:ea typeface="ＭＳ Ｐゴシック" pitchFamily="-101" charset="-128"/>
                <a:cs typeface="ＭＳ Ｐゴシック" pitchFamily="-101" charset="-128"/>
              </a:rPr>
              <a:t>Winplot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aliado à pratica da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pode ajudar o aluno a ir além, sair do papel tradicional de coadjuvante e produzir conhecimento no estudo das Funções.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smtClean="0">
                <a:ea typeface="ＭＳ Ｐゴシック" pitchFamily="-101" charset="-128"/>
                <a:cs typeface="ＭＳ Ｐゴシック" pitchFamily="-101" charset="-128"/>
              </a:rPr>
              <a:t>RESUMO</a:t>
            </a:r>
            <a:endParaRPr lang="pt-BR" sz="400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	O software Winplot pode atuar numa perspectiva virtual de ensino de Funções? O Winplot é um programa de computador desenvolvido por Richard </a:t>
            </a:r>
            <a:r>
              <a:rPr lang="pt-BR" sz="1800" i="1" dirty="0" err="1" smtClean="0">
                <a:ea typeface="ＭＳ Ｐゴシック" pitchFamily="-101" charset="-128"/>
                <a:cs typeface="ＭＳ Ｐゴシック" pitchFamily="-101" charset="-128"/>
              </a:rPr>
              <a:t>Parris</a:t>
            </a: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 que pode ser usado em todos os níveis educacionais e possui recursos que facilitam o Estudo das Funções. De uma forma geral, no Ensino Médio esse estudo é realizado no 1º. Ano. Espera-se que o aluno compreenda o conceito de função, reconheça diferentes tipos de gráficos e resolva situações problemas por intermédio delas. Consideramos em nossa pesquisa que tecnologias como o Winplot podem auxiliar o trabalho do professor de explicar, demonstrar e ilustrar tópicos num processo de </a:t>
            </a:r>
            <a:r>
              <a:rPr lang="pt-BR" sz="1800" i="1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. Apresentamos uma proposta de atividade partindo da </a:t>
            </a:r>
            <a:r>
              <a:rPr lang="pt-BR" sz="1800" i="1" dirty="0" err="1" smtClean="0">
                <a:ea typeface="ＭＳ Ｐゴシック" pitchFamily="-101" charset="-128"/>
                <a:cs typeface="ＭＳ Ｐゴシック" pitchFamily="-101" charset="-128"/>
              </a:rPr>
              <a:t>ideia</a:t>
            </a: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 de que o Estudo de Funções não precisa seguir uma ordem rigorosa, podendo ser apresentada uma abordagem </a:t>
            </a:r>
            <a:r>
              <a:rPr lang="pt-BR" sz="1800" i="1" dirty="0" err="1" smtClean="0">
                <a:ea typeface="ＭＳ Ｐゴシック" pitchFamily="-101" charset="-128"/>
                <a:cs typeface="ＭＳ Ｐゴシック" pitchFamily="-101" charset="-128"/>
              </a:rPr>
              <a:t>hipertextual</a:t>
            </a: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 que torne este estudo flexível e adaptável aos alunos, e aos problemas propostos. Nesse ponto o Winplot se apresenta também como um grande aliado para a construção de conceitos e resolução de problemas assumindo o papel, segundo </a:t>
            </a:r>
            <a:r>
              <a:rPr lang="pt-BR" sz="1800" i="1" dirty="0" err="1" smtClean="0">
                <a:ea typeface="ＭＳ Ｐゴシック" pitchFamily="-101" charset="-128"/>
                <a:cs typeface="ＭＳ Ｐゴシック" pitchFamily="-101" charset="-128"/>
              </a:rPr>
              <a:t>Lévy</a:t>
            </a:r>
            <a:r>
              <a:rPr lang="pt-BR" sz="1800" i="1" dirty="0" smtClean="0">
                <a:ea typeface="ＭＳ Ｐゴシック" pitchFamily="-101" charset="-128"/>
                <a:cs typeface="ＭＳ Ｐゴシック" pitchFamily="-101" charset="-128"/>
              </a:rPr>
              <a:t> (1999) de dispositivo informacional promovendo interatividade do tipo unilateral, ou seja, através do software o aluno entra em contato com o mundo virtual</a:t>
            </a:r>
            <a:r>
              <a:rPr lang="pt-BR" sz="1800" dirty="0" smtClean="0">
                <a:ea typeface="ＭＳ Ｐゴシック" pitchFamily="-101" charset="-128"/>
                <a:cs typeface="ＭＳ Ｐゴシック" pitchFamily="-101" charset="-128"/>
              </a:rPr>
              <a:t>.</a:t>
            </a:r>
          </a:p>
          <a:p>
            <a:pPr eaLnBrk="1" hangingPunct="1">
              <a:buFont typeface="Arial" pitchFamily="-101" charset="0"/>
              <a:buNone/>
            </a:pPr>
            <a:endParaRPr lang="pt-BR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-158750"/>
            <a:ext cx="8229600" cy="868363"/>
          </a:xfrm>
        </p:spPr>
        <p:txBody>
          <a:bodyPr/>
          <a:lstStyle/>
          <a:p>
            <a:pPr eaLnBrk="1" hangingPunct="1"/>
            <a:r>
              <a:rPr lang="pt-BR" sz="2800" b="1" smtClean="0">
                <a:ea typeface="ＭＳ Ｐゴシック" pitchFamily="-101" charset="-128"/>
                <a:cs typeface="ＭＳ Ｐゴシック" pitchFamily="-101" charset="-128"/>
              </a:rPr>
              <a:t>Referências Bibliográficas</a:t>
            </a:r>
            <a:endParaRPr lang="pt-BR" sz="280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709613"/>
            <a:ext cx="8229600" cy="58674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ASSOCIAÇÃO BRASILEIRA DE NORMAS TÉCNICAS. NBRISO/IEC9126-1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Engenharia de software – 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Qualidade de produto - Parte 1: Modelo de qualidade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2003.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LÉVY,Pierre.</a:t>
            </a:r>
            <a:r>
              <a:rPr lang="pt-BR" sz="1600" b="1" dirty="0" err="1" smtClean="0">
                <a:ea typeface="ＭＳ Ｐゴシック" pitchFamily="-101" charset="-128"/>
                <a:cs typeface="ＭＳ Ｐゴシック" pitchFamily="-101" charset="-128"/>
              </a:rPr>
              <a:t>Cibercultura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.São Paulo: Editora 34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Ltda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,1999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MARTINS, Herbert Gomes, GALDINO, Mary N. D. 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Ensino a distância: entre a  </a:t>
            </a:r>
            <a:r>
              <a:rPr lang="pt-BR" sz="1600" b="1" dirty="0" err="1" smtClean="0">
                <a:ea typeface="ＭＳ Ｐゴシック" pitchFamily="-101" charset="-128"/>
                <a:cs typeface="ＭＳ Ｐゴシック" pitchFamily="-101" charset="-128"/>
              </a:rPr>
              <a:t>Institucionalidade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 e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a formação de uma nova cultura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Reunião Anual da Associação Nacional de Pós-Graduação e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Pesquisa em Educação. Caxambu, 2006. 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MOREIRA, Marco Antônio (1999).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Aprendizagem significativa.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Brasília: Editora Universidade de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Brasília.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MORIN,Edgar.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Introdução ao Pensamento Complexo.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4ª Ed.Porto Alegre: Sulina,2011.</a:t>
            </a:r>
          </a:p>
          <a:p>
            <a:pPr eaLnBrk="1" hangingPunct="1">
              <a:buFont typeface="Arial" pitchFamily="-101" charset="0"/>
              <a:buNone/>
            </a:pPr>
            <a:r>
              <a:rPr lang="en-US" sz="1600" dirty="0" smtClean="0">
                <a:ea typeface="ＭＳ Ｐゴシック" pitchFamily="-101" charset="-128"/>
                <a:cs typeface="ＭＳ Ｐゴシック" pitchFamily="-101" charset="-128"/>
              </a:rPr>
              <a:t>PARRIS, Richard.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Programa Winplot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-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Versão paraWindows98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, 2001.Disponível em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 </a:t>
            </a:r>
            <a:r>
              <a:rPr lang="pt-BR" sz="1600" u="sng" dirty="0" smtClean="0">
                <a:ea typeface="ＭＳ Ｐゴシック" pitchFamily="-101" charset="-128"/>
                <a:cs typeface="ＭＳ Ｐゴシック" pitchFamily="-101" charset="-128"/>
                <a:hlinkClick r:id="rId2"/>
              </a:rPr>
              <a:t>http:/math.exeter.edu/rparris/peanut/wppr32z.exe(557Kb)</a:t>
            </a:r>
            <a:r>
              <a:rPr lang="pt-BR" sz="1600" u="sng" dirty="0" smtClean="0">
                <a:ea typeface="ＭＳ Ｐゴシック" pitchFamily="-101" charset="-128"/>
                <a:cs typeface="ＭＳ Ｐゴシック" pitchFamily="-101" charset="-128"/>
              </a:rPr>
              <a:t>,software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Acesso em 20.09.13 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SMOLE, Kátia </a:t>
            </a:r>
            <a:r>
              <a:rPr lang="pt-BR" sz="1600" dirty="0" err="1" smtClean="0">
                <a:ea typeface="ＭＳ Ｐゴシック" pitchFamily="-101" charset="-128"/>
                <a:cs typeface="ＭＳ Ｐゴシック" pitchFamily="-101" charset="-128"/>
              </a:rPr>
              <a:t>Stocco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DINIZ, Maria Ignez.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Matemática Ensino Médio Volume 1. 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7ª Ed. Editora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Saraiva, 2010.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D’AMBRÓSIO, Ubiratan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. Educação Matemática: da teoria a prática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18ºed.    </a:t>
            </a:r>
            <a:r>
              <a:rPr lang="en-US" sz="1600" dirty="0" smtClean="0">
                <a:ea typeface="ＭＳ Ｐゴシック" pitchFamily="-101" charset="-128"/>
                <a:cs typeface="ＭＳ Ｐゴシック" pitchFamily="-101" charset="-128"/>
              </a:rPr>
              <a:t>São Paulo: </a:t>
            </a:r>
            <a:r>
              <a:rPr lang="en-US" sz="1600" dirty="0" err="1" smtClean="0">
                <a:ea typeface="ＭＳ Ｐゴシック" pitchFamily="-101" charset="-128"/>
                <a:cs typeface="ＭＳ Ｐゴシック" pitchFamily="-101" charset="-128"/>
              </a:rPr>
              <a:t>Papirus</a:t>
            </a:r>
            <a:r>
              <a:rPr lang="en-US" sz="1600" dirty="0" smtClean="0">
                <a:ea typeface="ＭＳ Ｐゴシック" pitchFamily="-101" charset="-128"/>
                <a:cs typeface="ＭＳ Ｐゴシック" pitchFamily="-101" charset="-128"/>
              </a:rPr>
              <a:t>,</a:t>
            </a:r>
          </a:p>
          <a:p>
            <a:pPr eaLnBrk="1" hangingPunct="1">
              <a:buFont typeface="Arial" pitchFamily="-101" charset="0"/>
              <a:buNone/>
            </a:pPr>
            <a:r>
              <a:rPr lang="en-US" sz="1600" dirty="0" smtClean="0">
                <a:ea typeface="ＭＳ Ｐゴシック" pitchFamily="-101" charset="-128"/>
                <a:cs typeface="ＭＳ Ｐゴシック" pitchFamily="-101" charset="-128"/>
              </a:rPr>
              <a:t>2009.</a:t>
            </a:r>
            <a:endParaRPr lang="pt-BR" sz="1600" dirty="0" smtClean="0">
              <a:ea typeface="ＭＳ Ｐゴシック" pitchFamily="-101" charset="-128"/>
              <a:cs typeface="ＭＳ Ｐゴシック" pitchFamily="-101" charset="-128"/>
            </a:endParaRP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DALLA VECCHIA, Rodrigo. </a:t>
            </a:r>
            <a:r>
              <a:rPr lang="pt-BR" sz="1600" b="1" dirty="0" smtClean="0">
                <a:ea typeface="ＭＳ Ｐゴシック" pitchFamily="-101" charset="-128"/>
                <a:cs typeface="ＭＳ Ｐゴシック" pitchFamily="-101" charset="-128"/>
              </a:rPr>
              <a:t>A modelagem matemática e a realidade do mundo cibernético</a:t>
            </a: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. Tese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(Doutorado em Educação Matemática) - Universidade Estadual Paulista Júlio de Mesquita Filho,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1600" dirty="0" smtClean="0">
                <a:ea typeface="ＭＳ Ｐゴシック" pitchFamily="-101" charset="-128"/>
                <a:cs typeface="ＭＳ Ｐゴシック" pitchFamily="-101" charset="-128"/>
              </a:rPr>
              <a:t>Instituto de Geociências e Ciências Exatas: Rio Claro, 2012. </a:t>
            </a:r>
          </a:p>
          <a:p>
            <a:pPr eaLnBrk="1" hangingPunct="1"/>
            <a:endParaRPr lang="pt-BR" sz="1800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8229600" cy="1143000"/>
          </a:xfrm>
        </p:spPr>
        <p:txBody>
          <a:bodyPr/>
          <a:lstStyle/>
          <a:p>
            <a:r>
              <a:rPr lang="pt-BR" smtClean="0">
                <a:ea typeface="ＭＳ Ｐゴシック" pitchFamily="-101" charset="-128"/>
                <a:cs typeface="ＭＳ Ｐゴシック" pitchFamily="-101" charset="-128"/>
              </a:rPr>
              <a:t>OBRIGADO!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95400" y="3581400"/>
            <a:ext cx="6553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01" charset="0"/>
              <a:buNone/>
            </a:pPr>
            <a:r>
              <a:rPr lang="pt-BR" dirty="0" err="1"/>
              <a:t>Cleverson</a:t>
            </a:r>
            <a:r>
              <a:rPr lang="pt-BR" dirty="0"/>
              <a:t> Vidal Esteves </a:t>
            </a:r>
            <a:r>
              <a:rPr lang="pt-BR" u="sng" dirty="0">
                <a:hlinkClick r:id="rId2"/>
              </a:rPr>
              <a:t>cleversonprofmat@yahoo.com</a:t>
            </a:r>
            <a:endParaRPr lang="pt-BR" dirty="0"/>
          </a:p>
          <a:p>
            <a:pPr>
              <a:buFont typeface="Arial" pitchFamily="-101" charset="0"/>
              <a:buNone/>
            </a:pPr>
            <a:endParaRPr lang="pt-BR" dirty="0"/>
          </a:p>
          <a:p>
            <a:pPr>
              <a:buFont typeface="Arial" pitchFamily="-101" charset="0"/>
              <a:buNone/>
            </a:pPr>
            <a:r>
              <a:rPr lang="pt-BR" dirty="0"/>
              <a:t>Herbert Gomes Martins </a:t>
            </a:r>
            <a:r>
              <a:rPr lang="pt-BR" u="sng" dirty="0">
                <a:hlinkClick r:id="rId3"/>
              </a:rPr>
              <a:t>herbertmartins@uol.com.br</a:t>
            </a:r>
            <a:endParaRPr lang="pt-BR" u="sng" dirty="0"/>
          </a:p>
          <a:p>
            <a:pPr>
              <a:buFont typeface="Arial" pitchFamily="-101" charset="0"/>
              <a:buNone/>
            </a:pPr>
            <a:endParaRPr lang="pt-BR" u="sng" dirty="0"/>
          </a:p>
          <a:p>
            <a:pPr algn="ctr">
              <a:buFont typeface="Arial" pitchFamily="-101" charset="0"/>
              <a:buNone/>
            </a:pPr>
            <a:r>
              <a:rPr lang="pt-BR" dirty="0"/>
              <a:t>MESTRADO PROFISSIONAL EM ENSINO DAS CIÊNCIAS NA EDUCACAO  BÁSICA  - UNIGRANRIO</a:t>
            </a:r>
          </a:p>
          <a:p>
            <a:pPr algn="ctr">
              <a:buFont typeface="Arial" pitchFamily="-101" charset="0"/>
              <a:buNone/>
            </a:pPr>
            <a:r>
              <a:rPr lang="pt-BR" dirty="0"/>
              <a:t>Duque de Caxias - RJ  </a:t>
            </a:r>
          </a:p>
        </p:txBody>
      </p:sp>
      <p:pic>
        <p:nvPicPr>
          <p:cNvPr id="41988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"/>
            <a:ext cx="31623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4000" y="88900"/>
            <a:ext cx="50800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OBJETIVO DA PESQUISA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eaLnBrk="1" hangingPunct="1">
              <a:buNone/>
            </a:pP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	Explorar o aplicativo Winplot no ensino de funções matemáticas como recurso tecnológico para a </a:t>
            </a:r>
            <a:r>
              <a:rPr lang="pt-BR" sz="2800" dirty="0" err="1" smtClean="0">
                <a:ea typeface="ＭＳ Ｐゴシック" pitchFamily="-101" charset="-128"/>
                <a:cs typeface="ＭＳ Ｐゴシック" pitchFamily="-101" charset="-128"/>
              </a:rPr>
              <a:t>virtualização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 com a finalidade de tornar a aprendizagem de conteúdos  mais significativa  pela exploração de recursos gráficos e de </a:t>
            </a:r>
            <a:r>
              <a:rPr lang="pt-BR" sz="2800" dirty="0" err="1" smtClean="0">
                <a:ea typeface="ＭＳ Ｐゴシック" pitchFamily="-101" charset="-128"/>
                <a:cs typeface="ＭＳ Ｐゴシック" pitchFamily="-101" charset="-128"/>
              </a:rPr>
              <a:t>hipertextualização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 em turmas de  Educação de Jovens e Adultos (EJA)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495800"/>
            <a:ext cx="2540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ANTECEDENTES 1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5146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 	O modo de ensinar predominante é ainda expositivo onde o professor apresenta os </a:t>
            </a:r>
            <a:r>
              <a:rPr lang="pt-BR" i="1" dirty="0" smtClean="0">
                <a:ea typeface="ＭＳ Ｐゴシック" pitchFamily="-101" charset="-128"/>
                <a:cs typeface="ＭＳ Ｐゴシック" pitchFamily="-101" charset="-128"/>
              </a:rPr>
              <a:t>slides </a:t>
            </a: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e o aluno continua como receptor, ouvinte, ou seja, coadjuvante do processo.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ANTECEDENTES 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eaLnBrk="1" hangingPunct="1">
              <a:buFont typeface="Wingdings" pitchFamily="-101" charset="2"/>
              <a:buChar char="q"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 	O material utilizado pelo local da pesquisa, o Centro Educacional de Jovens e Adultos (CEJA) de Teresópolis no Rio de Janeiro, é constituído por fascículos. </a:t>
            </a:r>
          </a:p>
          <a:p>
            <a:pPr eaLnBrk="1" hangingPunct="1">
              <a:buFont typeface="Wingdings" pitchFamily="-101" charset="2"/>
              <a:buChar char="q"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A proposta do curso é que os alunos estudem em casa e  entende-se que o papel do professor é o de orientação e que o ensino não está centralizado em suas mãos. </a:t>
            </a:r>
          </a:p>
          <a:p>
            <a:pPr eaLnBrk="1" hangingPunct="1">
              <a:buFont typeface="Wingdings" pitchFamily="-101" charset="2"/>
              <a:buChar char="q"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Observamos que esses fascículos não têm promovido o diálogo com os alunos, embora tenham passado por mudanças. </a:t>
            </a:r>
          </a:p>
          <a:p>
            <a:pPr eaLnBrk="1" hangingPunct="1">
              <a:buFont typeface="Arial" pitchFamily="-101" charset="0"/>
              <a:buNone/>
            </a:pPr>
            <a:r>
              <a:rPr lang="pt-BR" sz="2400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</a:p>
          <a:p>
            <a:pPr eaLnBrk="1" hangingPunct="1">
              <a:buFont typeface="Arial" pitchFamily="-101" charset="0"/>
              <a:buNone/>
            </a:pPr>
            <a:endParaRPr lang="pt-BR" sz="2400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EJA  SEMIPRESENCIAL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800" smtClean="0">
                <a:ea typeface="ＭＳ Ｐゴシック" pitchFamily="-101" charset="-128"/>
                <a:cs typeface="ＭＳ Ｐゴシック" pitchFamily="-101" charset="-128"/>
              </a:rPr>
              <a:t>A Educação de Jovens e Adultos (EJA) é um programa de escolarização que tem como objetivo dar oportunidade de estudo para jovens e adultos que não tiveram acesso à escolaridade na idade própria. Na modalidade semipresencial o aluno leva o material para casa e somente vem à unidade de ensino solucionar possíveis questionamentos que atrapalhem a compreensão do objeto em estudo.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ea typeface="ＭＳ Ｐゴシック" pitchFamily="-101" charset="-128"/>
                <a:cs typeface="ＭＳ Ｐゴシック" pitchFamily="-101" charset="-128"/>
              </a:rPr>
              <a:t>ABORDAGEM HIPERTEXTUAL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smtClean="0">
                <a:ea typeface="ＭＳ Ｐゴシック" pitchFamily="-101" charset="-128"/>
                <a:cs typeface="ＭＳ Ｐゴシック" pitchFamily="-101" charset="-128"/>
              </a:rPr>
              <a:t> 	</a:t>
            </a:r>
            <a:r>
              <a:rPr lang="pt-BR" sz="2800" smtClean="0">
                <a:ea typeface="ＭＳ Ｐゴシック" pitchFamily="-101" charset="-128"/>
                <a:cs typeface="ＭＳ Ｐゴシック" pitchFamily="-101" charset="-128"/>
              </a:rPr>
              <a:t>Baseada em Lévy (1999) que define o hipertexto como algo dinâmico, que está sempre se modificando, assumindo novas formas e nesse caso pode ser uma imagem, um som e não necessariamente uma escrita.  Tem uma natureza caleidoscópica, move-se, com a capacidade de se desdobrar em vários outros textos que se sucedem e se completam. Já o virtual é definido por ele como tudo aquilo que existe apenas em potência, ou seja, está num processo da imaginação.</a:t>
            </a:r>
          </a:p>
          <a:p>
            <a:pPr eaLnBrk="1" hangingPunct="1">
              <a:buFont typeface="Arial" pitchFamily="-101" charset="0"/>
              <a:buNone/>
            </a:pPr>
            <a:endParaRPr lang="pt-BR" sz="280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ea typeface="ＭＳ Ｐゴシック" pitchFamily="-101" charset="-128"/>
                <a:cs typeface="ＭＳ Ｐゴシック" pitchFamily="-101" charset="-128"/>
              </a:rPr>
              <a:t>HIPÓTESE 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>
              <a:buFont typeface="Arial" pitchFamily="-101" charset="0"/>
              <a:buNone/>
            </a:pPr>
            <a:r>
              <a:rPr lang="pt-BR" dirty="0" smtClean="0">
                <a:ea typeface="ＭＳ Ｐゴシック" pitchFamily="-101" charset="-128"/>
                <a:cs typeface="ＭＳ Ｐゴシック" pitchFamily="-101" charset="-128"/>
              </a:rPr>
              <a:t>	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O hipertexto pode contribuir para tornar o conteúdo mais compreensível para o aluno. Assim, é possível fazer simulações do cotidiano e criar um </a:t>
            </a:r>
            <a:r>
              <a:rPr lang="pt-BR" sz="2800" i="1" dirty="0" smtClean="0">
                <a:ea typeface="ＭＳ Ｐゴシック" pitchFamily="-101" charset="-128"/>
                <a:cs typeface="ＭＳ Ｐゴシック" pitchFamily="-101" charset="-128"/>
              </a:rPr>
              <a:t>design </a:t>
            </a:r>
            <a:r>
              <a:rPr lang="pt-BR" sz="2800" dirty="0" smtClean="0">
                <a:ea typeface="ＭＳ Ｐゴシック" pitchFamily="-101" charset="-128"/>
                <a:cs typeface="ＭＳ Ｐゴシック" pitchFamily="-101" charset="-128"/>
              </a:rPr>
              <a:t>matemático na Educação de Jovens e Adultos semipresencial procurando, com o uso de tecnologias, reposicionar o espaço escolar com uma aprendizagem para além da sala de aula.</a:t>
            </a:r>
          </a:p>
          <a:p>
            <a:pPr eaLnBrk="1" hangingPunct="1">
              <a:buFont typeface="Arial" pitchFamily="-101" charset="0"/>
              <a:buNone/>
            </a:pPr>
            <a:endParaRPr lang="pt-BR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pt-BR" sz="3600" b="1" dirty="0" smtClean="0">
                <a:ea typeface="ＭＳ Ｐゴシック" pitchFamily="-101" charset="-128"/>
                <a:cs typeface="ＭＳ Ｐゴシック" pitchFamily="-101" charset="-128"/>
              </a:rPr>
              <a:t>WINPLOT NO ESTUDO DE FUNCÕES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1981200"/>
          </a:xfrm>
        </p:spPr>
        <p:txBody>
          <a:bodyPr/>
          <a:lstStyle/>
          <a:p>
            <a:pPr>
              <a:buFont typeface="Wingdings" pitchFamily="-101" charset="2"/>
              <a:buChar char="ü"/>
            </a:pPr>
            <a:r>
              <a:rPr lang="pt-BR" sz="2000" dirty="0" smtClean="0">
                <a:ea typeface="ＭＳ Ｐゴシック" pitchFamily="-101" charset="-128"/>
                <a:cs typeface="ＭＳ Ｐゴシック" pitchFamily="-101" charset="-128"/>
              </a:rPr>
              <a:t>É uma ferramenta computacional indicada para fazer/representar  gráficos de funções reais de uma ou duas variáveis (2D e 3D). </a:t>
            </a:r>
          </a:p>
          <a:p>
            <a:pPr>
              <a:buFont typeface="Wingdings" pitchFamily="-101" charset="2"/>
              <a:buChar char="ü"/>
            </a:pPr>
            <a:r>
              <a:rPr lang="pt-BR" sz="2000" dirty="0" smtClean="0">
                <a:ea typeface="ＭＳ Ｐゴシック" pitchFamily="-101" charset="-128"/>
                <a:cs typeface="ＭＳ Ｐゴシック" pitchFamily="-101" charset="-128"/>
              </a:rPr>
              <a:t>Foi desenvolvido pelo Professor Richard </a:t>
            </a:r>
            <a:r>
              <a:rPr lang="pt-BR" sz="2000" dirty="0" err="1" smtClean="0">
                <a:ea typeface="ＭＳ Ｐゴシック" pitchFamily="-101" charset="-128"/>
                <a:cs typeface="ＭＳ Ｐゴシック" pitchFamily="-101" charset="-128"/>
              </a:rPr>
              <a:t>Parris</a:t>
            </a:r>
            <a:r>
              <a:rPr lang="pt-BR" sz="2000" dirty="0" smtClean="0">
                <a:ea typeface="ＭＳ Ｐゴシック" pitchFamily="-101" charset="-128"/>
                <a:cs typeface="ＭＳ Ｐゴシック" pitchFamily="-101" charset="-128"/>
              </a:rPr>
              <a:t> (Rick), da Philips Exeter </a:t>
            </a:r>
            <a:r>
              <a:rPr lang="pt-BR" sz="2000" dirty="0" err="1" smtClean="0">
                <a:ea typeface="ＭＳ Ｐゴシック" pitchFamily="-101" charset="-128"/>
                <a:cs typeface="ＭＳ Ｐゴシック" pitchFamily="-101" charset="-128"/>
              </a:rPr>
              <a:t>Academy</a:t>
            </a:r>
            <a:r>
              <a:rPr lang="pt-BR" sz="2000" dirty="0" smtClean="0">
                <a:ea typeface="ＭＳ Ｐゴシック" pitchFamily="-101" charset="-128"/>
                <a:cs typeface="ＭＳ Ｐゴシック" pitchFamily="-101" charset="-128"/>
              </a:rPr>
              <a:t>, por volta de 1985. A versão para Windows surgiu em 2001. Além da versão original, em inglês, o Winplot possui versões em mais seis idiomas, incluindo o português.  </a:t>
            </a:r>
          </a:p>
          <a:p>
            <a:pPr>
              <a:buFont typeface="Arial" pitchFamily="-101" charset="0"/>
              <a:buNone/>
            </a:pPr>
            <a:endParaRPr lang="pt-BR" sz="2000" dirty="0" smtClean="0">
              <a:ea typeface="ＭＳ Ｐゴシック" pitchFamily="-101" charset="-128"/>
              <a:cs typeface="ＭＳ Ｐゴシック" pitchFamily="-101" charset="-128"/>
            </a:endParaRPr>
          </a:p>
          <a:p>
            <a:pPr>
              <a:buFont typeface="Arial" pitchFamily="-101" charset="0"/>
              <a:buNone/>
            </a:pPr>
            <a:endParaRPr lang="pt-BR" sz="2000" dirty="0">
              <a:ea typeface="ＭＳ Ｐゴシック" pitchFamily="-101" charset="-128"/>
              <a:cs typeface="ＭＳ Ｐゴシック" pitchFamily="-101" charset="-128"/>
            </a:endParaRP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856038"/>
            <a:ext cx="5334000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35052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charset="2"/>
              <a:buChar char="ü"/>
              <a:defRPr/>
            </a:pPr>
            <a:r>
              <a:rPr lang="pt-BR" sz="2000" dirty="0">
                <a:latin typeface="+mn-lt"/>
              </a:rPr>
              <a:t>É leve, amigável, simples  e gratuito.</a:t>
            </a:r>
          </a:p>
          <a:p>
            <a:pPr>
              <a:buFont typeface="Wingdings" charset="2"/>
              <a:buChar char="ü"/>
              <a:defRPr/>
            </a:pPr>
            <a:r>
              <a:rPr lang="pt-BR" sz="2000" dirty="0">
                <a:latin typeface="+mn-lt"/>
              </a:rPr>
              <a:t>E</a:t>
            </a:r>
            <a:r>
              <a:rPr sz="2000" dirty="0">
                <a:latin typeface="+mn-lt"/>
              </a:rPr>
              <a:t>sse software</a:t>
            </a:r>
            <a:r>
              <a:rPr lang="pt-BR" sz="2000" dirty="0">
                <a:latin typeface="+mn-lt"/>
              </a:rPr>
              <a:t> </a:t>
            </a:r>
            <a:r>
              <a:rPr sz="2000" dirty="0">
                <a:latin typeface="+mn-lt"/>
              </a:rPr>
              <a:t>é livre e pode ser obtido (na versão em Português) através de</a:t>
            </a:r>
            <a:r>
              <a:rPr lang="pt-BR" sz="2000" dirty="0">
                <a:latin typeface="+mn-lt"/>
              </a:rPr>
              <a:t> </a:t>
            </a:r>
            <a:r>
              <a:rPr sz="2000" dirty="0">
                <a:latin typeface="+mn-lt"/>
              </a:rPr>
              <a:t>download</a:t>
            </a:r>
            <a:r>
              <a:rPr lang="pt-BR" sz="2000" dirty="0">
                <a:latin typeface="+mn-lt"/>
              </a:rPr>
              <a:t> </a:t>
            </a:r>
            <a:r>
              <a:rPr sz="2000" dirty="0">
                <a:latin typeface="+mn-lt"/>
              </a:rPr>
              <a:t>pela Internet </a:t>
            </a:r>
            <a:r>
              <a:rPr lang="pt-BR" sz="2000" dirty="0">
                <a:latin typeface="+mn-lt"/>
              </a:rPr>
              <a:t>em</a:t>
            </a:r>
            <a:r>
              <a:rPr sz="2000" dirty="0">
                <a:latin typeface="+mn-lt"/>
              </a:rPr>
              <a:t>: </a:t>
            </a:r>
            <a:r>
              <a:rPr lang="pt-BR" sz="2000" dirty="0">
                <a:latin typeface="+mn-lt"/>
              </a:rPr>
              <a:t>  </a:t>
            </a:r>
          </a:p>
          <a:p>
            <a:pPr>
              <a:defRPr/>
            </a:pPr>
            <a:r>
              <a:rPr sz="2000" dirty="0">
                <a:latin typeface="+mn-lt"/>
                <a:hlinkClick r:id="rId3"/>
              </a:rPr>
              <a:t>http://math.exeter.edu/rparris</a:t>
            </a:r>
            <a:r>
              <a:rPr sz="2000" dirty="0">
                <a:latin typeface="+mn-lt"/>
              </a:rPr>
              <a:t>.</a:t>
            </a:r>
            <a:r>
              <a:rPr lang="pt-BR" sz="2000" dirty="0">
                <a:latin typeface="+mn-lt"/>
              </a:rPr>
              <a:t> </a:t>
            </a:r>
          </a:p>
          <a:p>
            <a:pPr>
              <a:defRPr/>
            </a:pPr>
            <a:endParaRPr lang="pt-BR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867400"/>
            <a:ext cx="406400" cy="406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5904468"/>
            <a:ext cx="21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Exeter Home Page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713</Words>
  <Application>Microsoft Office PowerPoint</Application>
  <PresentationFormat>Apresentação na tela (4:3)</PresentationFormat>
  <Paragraphs>116</Paragraphs>
  <Slides>21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Office Theme</vt:lpstr>
      <vt:lpstr>O Estudo de Funções na EJA semipresencial com o freeware Winplot: uma abordagem hipertextual </vt:lpstr>
      <vt:lpstr>RESUMO</vt:lpstr>
      <vt:lpstr>OBJETIVO DA PESQUISA</vt:lpstr>
      <vt:lpstr>ANTECEDENTES 1</vt:lpstr>
      <vt:lpstr>ANTECEDENTES 2</vt:lpstr>
      <vt:lpstr>EJA  SEMIPRESENCIAL</vt:lpstr>
      <vt:lpstr>ABORDAGEM HIPERTEXTUAL</vt:lpstr>
      <vt:lpstr>HIPÓTESE  </vt:lpstr>
      <vt:lpstr>WINPLOT NO ESTUDO DE FUNCÕES</vt:lpstr>
      <vt:lpstr>O DESIGN VIRTUAL DO WINPLOT PARA O ESTUDO DE FUNÇÕES EM MATEMÁTICA </vt:lpstr>
      <vt:lpstr>PROCEDIMENTO DE PESQUISA</vt:lpstr>
      <vt:lpstr>Uma proposta de atividade hipertextual – o problema </vt:lpstr>
      <vt:lpstr>Uma proposta de atividade hipertextual – o que o livro fornece</vt:lpstr>
      <vt:lpstr>Apresentação do PowerPoint</vt:lpstr>
      <vt:lpstr>RESULTADO ESPERADO DA ATIVIDADE</vt:lpstr>
      <vt:lpstr>RESULTADO ESPERADO DA ATIVIDADE - Virtualização</vt:lpstr>
      <vt:lpstr>RESULTADO ESPERADO DA ATIVIDADE</vt:lpstr>
      <vt:lpstr>Considerações sobre a atividade proposta</vt:lpstr>
      <vt:lpstr>CONSIDERAÇÕES FINAIS </vt:lpstr>
      <vt:lpstr>Referências Bibliográficas</vt:lpstr>
      <vt:lpstr>OBRIGADO!</vt:lpstr>
    </vt:vector>
  </TitlesOfParts>
  <Company>UNIGRANRIO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Estudo de Funções na EJA semipresencial com o freeware Winplot: uma abordagem hipertextual</dc:title>
  <dc:creator>Herbert Gomes Martins</dc:creator>
  <cp:lastModifiedBy>Cliente-01</cp:lastModifiedBy>
  <cp:revision>86</cp:revision>
  <cp:lastPrinted>2014-10-08T13:37:11Z</cp:lastPrinted>
  <dcterms:created xsi:type="dcterms:W3CDTF">2014-10-08T12:26:21Z</dcterms:created>
  <dcterms:modified xsi:type="dcterms:W3CDTF">2015-01-23T14:00:42Z</dcterms:modified>
</cp:coreProperties>
</file>