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4" r:id="rId12"/>
    <p:sldId id="268" r:id="rId13"/>
    <p:sldId id="269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tângulo 4"/>
          <p:cNvSpPr/>
          <p:nvPr/>
        </p:nvSpPr>
        <p:spPr bwMode="auto">
          <a:xfrm>
            <a:off x="368301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tângulo 5"/>
          <p:cNvSpPr/>
          <p:nvPr/>
        </p:nvSpPr>
        <p:spPr bwMode="auto">
          <a:xfrm>
            <a:off x="1320801" y="0"/>
            <a:ext cx="243417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tângulo 6"/>
          <p:cNvSpPr/>
          <p:nvPr/>
        </p:nvSpPr>
        <p:spPr bwMode="auto">
          <a:xfrm>
            <a:off x="1521885" y="0"/>
            <a:ext cx="306916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4181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113876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2302933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215178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tângulo 15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Elipse 16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Elipse 17"/>
          <p:cNvSpPr/>
          <p:nvPr/>
        </p:nvSpPr>
        <p:spPr bwMode="auto">
          <a:xfrm>
            <a:off x="1746251" y="4867275"/>
            <a:ext cx="855133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Elipse 18"/>
          <p:cNvSpPr/>
          <p:nvPr/>
        </p:nvSpPr>
        <p:spPr bwMode="auto">
          <a:xfrm>
            <a:off x="1454151" y="5500689"/>
            <a:ext cx="184149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Elipse 19"/>
          <p:cNvSpPr/>
          <p:nvPr/>
        </p:nvSpPr>
        <p:spPr bwMode="auto">
          <a:xfrm>
            <a:off x="2218267" y="5788025"/>
            <a:ext cx="366184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Elipse 20"/>
          <p:cNvSpPr/>
          <p:nvPr/>
        </p:nvSpPr>
        <p:spPr>
          <a:xfrm>
            <a:off x="2540001" y="4495801"/>
            <a:ext cx="48683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22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617" y="1111250"/>
            <a:ext cx="2286000" cy="508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DBD27-9030-4A5C-8BF0-DE44ED43827D}" type="datetimeFigureOut">
              <a:rPr lang="pt-BR">
                <a:solidFill>
                  <a:srgbClr val="575F6D"/>
                </a:solidFill>
              </a:rPr>
              <a:pPr>
                <a:defRPr/>
              </a:pPr>
              <a:t>04/10/2014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23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701" y="4117447"/>
            <a:ext cx="3657600" cy="5122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575F6D"/>
              </a:solidFill>
            </a:endParaRPr>
          </a:p>
        </p:txBody>
      </p:sp>
      <p:sp>
        <p:nvSpPr>
          <p:cNvPr id="24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767417" y="4929189"/>
            <a:ext cx="812800" cy="517525"/>
          </a:xfrm>
        </p:spPr>
        <p:txBody>
          <a:bodyPr/>
          <a:lstStyle>
            <a:lvl1pPr>
              <a:defRPr/>
            </a:lvl1pPr>
          </a:lstStyle>
          <a:p>
            <a:fld id="{5D8B736E-9F23-4A97-ACFE-69424EBC031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337185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C79CE-4B9A-4E15-91FD-82102BA98ACF}" type="datetimeFigureOut">
              <a:rPr lang="pt-BR">
                <a:solidFill>
                  <a:srgbClr val="575F6D"/>
                </a:solidFill>
              </a:rPr>
              <a:pPr>
                <a:defRPr/>
              </a:pPr>
              <a:t>04/10/2014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575F6D"/>
              </a:solidFill>
            </a:endParaRPr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53E3E-8F01-4699-8049-A8AE517376D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79022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53DD9-9066-4860-A2AD-4C7C197D3300}" type="datetimeFigureOut">
              <a:rPr lang="pt-BR">
                <a:solidFill>
                  <a:srgbClr val="575F6D"/>
                </a:solidFill>
              </a:rPr>
              <a:pPr>
                <a:defRPr/>
              </a:pPr>
              <a:t>04/10/2014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575F6D"/>
              </a:solidFill>
            </a:endParaRPr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13BDE-2B1E-427B-8737-BDE28B82A7A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31087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ED1294D-EC2A-4D63-9188-C5060EDF721B}" type="datetimeFigureOut">
              <a:rPr lang="pt-BR">
                <a:solidFill>
                  <a:srgbClr val="575F6D"/>
                </a:solidFill>
              </a:rPr>
              <a:pPr>
                <a:defRPr/>
              </a:pPr>
              <a:t>04/10/2014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5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7A1F39-689E-40CF-B822-957050FFF005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28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tângulo 4"/>
          <p:cNvSpPr/>
          <p:nvPr/>
        </p:nvSpPr>
        <p:spPr bwMode="auto">
          <a:xfrm>
            <a:off x="368301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tângulo 5"/>
          <p:cNvSpPr/>
          <p:nvPr/>
        </p:nvSpPr>
        <p:spPr bwMode="auto">
          <a:xfrm>
            <a:off x="1320801" y="0"/>
            <a:ext cx="243417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tângulo 6"/>
          <p:cNvSpPr/>
          <p:nvPr/>
        </p:nvSpPr>
        <p:spPr bwMode="auto">
          <a:xfrm>
            <a:off x="1521885" y="0"/>
            <a:ext cx="306916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4181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13876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2302933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tângulo 12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Elipse 13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Elipse 14"/>
          <p:cNvSpPr/>
          <p:nvPr/>
        </p:nvSpPr>
        <p:spPr bwMode="auto">
          <a:xfrm>
            <a:off x="1765300" y="4867275"/>
            <a:ext cx="857251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Elipse 15"/>
          <p:cNvSpPr/>
          <p:nvPr/>
        </p:nvSpPr>
        <p:spPr bwMode="auto">
          <a:xfrm>
            <a:off x="1454151" y="5500689"/>
            <a:ext cx="184149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Elipse 16"/>
          <p:cNvSpPr/>
          <p:nvPr/>
        </p:nvSpPr>
        <p:spPr bwMode="auto">
          <a:xfrm>
            <a:off x="2218267" y="5791200"/>
            <a:ext cx="366184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Elipse 17"/>
          <p:cNvSpPr/>
          <p:nvPr/>
        </p:nvSpPr>
        <p:spPr bwMode="auto">
          <a:xfrm>
            <a:off x="2506134" y="4479926"/>
            <a:ext cx="48683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12130617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0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1500" y="1106488"/>
            <a:ext cx="2286000" cy="508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E8486-D60A-499C-AF71-EE38A488D124}" type="datetimeFigureOut">
              <a:rPr lang="pt-BR">
                <a:solidFill>
                  <a:srgbClr val="FFF39D"/>
                </a:solidFill>
              </a:rPr>
              <a:pPr>
                <a:defRPr/>
              </a:pPr>
              <a:t>04/10/2014</a:t>
            </a:fld>
            <a:endParaRPr lang="pt-BR">
              <a:solidFill>
                <a:srgbClr val="FFF39D"/>
              </a:solidFill>
            </a:endParaRPr>
          </a:p>
        </p:txBody>
      </p:sp>
      <p:sp>
        <p:nvSpPr>
          <p:cNvPr id="21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701" y="4114272"/>
            <a:ext cx="3657600" cy="5122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39D"/>
              </a:solidFill>
            </a:endParaRPr>
          </a:p>
        </p:txBody>
      </p:sp>
      <p:sp>
        <p:nvSpPr>
          <p:cNvPr id="2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786467" y="4929189"/>
            <a:ext cx="812800" cy="517525"/>
          </a:xfrm>
        </p:spPr>
        <p:txBody>
          <a:bodyPr/>
          <a:lstStyle>
            <a:lvl1pPr>
              <a:defRPr/>
            </a:lvl1pPr>
          </a:lstStyle>
          <a:p>
            <a:fld id="{F681D91B-ABF2-4767-92D4-F803A0B8AEF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48029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767-650C-4FA2-A5FA-5755FE3D06CA}" type="datetimeFigureOut">
              <a:rPr lang="pt-BR">
                <a:solidFill>
                  <a:srgbClr val="575F6D"/>
                </a:solidFill>
              </a:rPr>
              <a:pPr>
                <a:defRPr/>
              </a:pPr>
              <a:t>04/10/2014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575F6D"/>
              </a:solidFill>
            </a:endParaRPr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24D01-5C8F-47A5-BD4F-A6B7A929313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8242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8323B-1130-4EF0-B2AC-99D4CD1AFC36}" type="datetimeFigureOut">
              <a:rPr lang="pt-BR">
                <a:solidFill>
                  <a:srgbClr val="575F6D"/>
                </a:solidFill>
              </a:rPr>
              <a:pPr>
                <a:defRPr/>
              </a:pPr>
              <a:t>04/10/2014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575F6D"/>
              </a:solidFill>
            </a:endParaRPr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EF1D7-4146-4A6D-8B99-ADA08C6F9B0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302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C5D4C19-93DD-45BD-8CB7-D69A455A5B95}" type="datetimeFigureOut">
              <a:rPr lang="pt-BR">
                <a:solidFill>
                  <a:srgbClr val="575F6D"/>
                </a:solidFill>
              </a:rPr>
              <a:pPr>
                <a:defRPr/>
              </a:pPr>
              <a:t>04/10/2014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4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54F813-0C73-4252-9A1C-371BB79A360F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5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25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18BC0-6A3E-49D5-9A55-5A3ABECF822F}" type="datetimeFigureOut">
              <a:rPr lang="pt-BR">
                <a:solidFill>
                  <a:srgbClr val="575F6D"/>
                </a:solidFill>
              </a:rPr>
              <a:pPr>
                <a:defRPr/>
              </a:pPr>
              <a:t>04/10/2014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575F6D"/>
              </a:solidFill>
            </a:endParaRPr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153E7-1F64-4D32-BF92-8BDBBBB1E04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5805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Conector reto 5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8257117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tângulo 8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10875434" y="5715001"/>
            <a:ext cx="732367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284D2E7-E84B-426A-B425-5920CFDCD913}" type="datetimeFigureOut">
              <a:rPr lang="pt-BR">
                <a:solidFill>
                  <a:srgbClr val="575F6D"/>
                </a:solidFill>
              </a:rPr>
              <a:pPr>
                <a:defRPr/>
              </a:pPr>
              <a:t>04/10/2014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13" name="Espaço Reservado para Número de Slide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1D1A16-FB71-4837-8E68-12D7D4447788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14" name="Espaço Reservado para Rodapé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4181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10875434" y="5715001"/>
            <a:ext cx="732367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tângulo 7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257117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2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2267A2F-0828-4B2C-A793-ACC12535898B}" type="datetimeFigureOut">
              <a:rPr lang="pt-BR">
                <a:solidFill>
                  <a:srgbClr val="575F6D"/>
                </a:solidFill>
              </a:rPr>
              <a:pPr>
                <a:defRPr/>
              </a:pPr>
              <a:t>04/10/2014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13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1150D2-A960-4628-9477-9DC5A6427D58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14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800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28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99568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10453954" y="1017853"/>
            <a:ext cx="2011362" cy="512233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6C12B15-1E97-44B6-AFDD-5876968C4C77}" type="datetimeFigureOut">
              <a:rPr lang="pt-BR">
                <a:solidFill>
                  <a:srgbClr val="575F6D"/>
                </a:solidFill>
              </a:rPr>
              <a:pPr>
                <a:defRPr/>
              </a:pPr>
              <a:t>04/10/2014</a:t>
            </a:fld>
            <a:endParaRPr lang="pt-BR">
              <a:solidFill>
                <a:srgbClr val="575F6D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9853084" y="3676121"/>
            <a:ext cx="3200400" cy="486833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t-BR">
              <a:solidFill>
                <a:srgbClr val="575F6D"/>
              </a:solidFill>
            </a:endParaRPr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tângulo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10875434" y="5715001"/>
            <a:ext cx="732367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0839451" y="5734050"/>
            <a:ext cx="8128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99EB77-DC8B-4029-AD6A-C613A8E40259}" type="slidenum">
              <a:rPr lang="pt-BR" alt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84565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wathdamodaran.blogspot.com.br/2014/09/the-education-business-road-map-for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vani@siteeducacional.com.br" TargetMode="External"/><Relationship Id="rId2" Type="http://schemas.openxmlformats.org/officeDocument/2006/relationships/hyperlink" Target="mailto:victor@siteeducacional.com.br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66052" y="3203600"/>
            <a:ext cx="8030818" cy="1650999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A AÇÃO DO PROFESSOR DO ENSINO A DISTÂNCIA NA NOVA CONFIGURAÇÃO TECNOLÓGICA E DE ACESSO À INFORMAÇÃO</a:t>
            </a:r>
            <a:endParaRPr lang="pt-BR" sz="3200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10000" y="5234610"/>
            <a:ext cx="6172200" cy="114079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Prof. Dr. Victor Wolowski </a:t>
            </a:r>
            <a:r>
              <a:rPr lang="pt-B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Kenski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Profa. Dra. </a:t>
            </a:r>
            <a:r>
              <a:rPr lang="pt-BR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Vani</a:t>
            </a: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 Moreira Kenski</a:t>
            </a:r>
            <a:endParaRPr lang="pt-BR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AutoShape 2" descr="data:image/jpeg;base64,/9j/4AAQSkZJRgABAQAAAQABAAD/2wCEAAkGBwgHBgkIBwgKCgkLDRYPDQwMDRsUFRAWIB0iIiAdHx8kKDQsJCYxJx8fLT0tMTU3Ojo6Iys/RD84QzQ5OjcBCgoKDQwNGg8PGjclHyU3Nzc3Nzc3Nzc3Nzc3Nzc3Nzc3Nzc3Nzc3Nzc3Nzc3Nzc3Nzc3Nzc3Nzc3Nzc3Nzc3N//AABEIALoAfgMBIgACEQEDEQH/xAAcAAACAgMBAQAAAAAAAAAAAAAFBgQHAQIDAAj/xAA+EAACAQMDAgMFBgQEBgMBAAABAgMABBEFEiEGMRNBUSIyYXGBBxQVkaGxQlLR8COyweEkMzRDYnIlc/EW/8QAFAEBAAAAAAAAAAAAAAAAAAAAAP/EABQRAQAAAAAAAAAAAAAAAAAAAAD/2gAMAwEAAhEDEQA/ALxrBrNeoObHFR2kCqSxCgdy3ArpcSCNSfTvVa9a9RrJP91adkhxucIcFhxgfX9qBnverdMglMcMr3DqcN4K7gp+J7VmHqaxlYM0jIh4xIuMH4eoqsptZuJ08OwhWIEYTACgj5ef1rXRtD6jnuC6xOY85ycAH4DmgfzrsOq30kEV8IrOL32iIyxz6+lHbd1aNGjZXjPZl9aVIentRtbIslpmUDhVI7+ZqbpJn0q3hhvLOa2j3kBmORz6mgae8RrQAgEjsajw3MTRsUYcNj4GpIYMg285oPHPcHms5ITnvWw58q9jGaDAOV+NaOi4wRkd638NiMgZ+NYKnuOTQRRaxMfdyPQ178Pt8cQipAjYt7OB6811EUgHfNAQrBOKzUS+uBbwNIc/+IA86BZ+0HqCDRNLdmYGV+FXdgsfIVQN7rtzd6k8s3+NdvyeMiLz4+NdvtK6muNY6iuER/8ACgYopB43Dg0vaYWLgg7Y17n+KQ+gzQP/AEr94v54kVN0jsFABz+Zq99Esha2aIwG4ZyarT7M4PAkWVoxvbgA/wAIqzFuyqbl5GfKgJAcVh0V1Ksqsp7gjINRobxJR6HOMVIVsigW9Z057APd2efCAJeMfwfL4V10q5W5sIZQNu5QSKPSJ4iMpxgjFAoYfuz/AHYe7GMA/DyoCEfGa8x5GKxFkk1l22gc4oO0fu14AZrmrYGcj51lD7VB1AFbqoHHeuW41kORQSqUvtD1QaRoV5eqcPFFiMersdo/LvTbVP8A266iNtlpcftPIxdlz8cCgpCG1knuERmLNJye5LZ+VPugdIKyxyXcjeyeFZNqgfLzqf0PoSK3j5UdvEuXGfov9afrnT1aD/g4TnH/AHTjcfXHY/pQcunvu9tPiLCgDagxjPqflTHNNhfFWZIovJnIAx9aq7UNE6s1Nmjs7i00+HdlnM5L4+SrUZPsq1q5aK4v+oRM6tuJZmfHpgNQWjc9U6NoUYk1bVbaLdyi5yW+WO9K0v2tQPOxsBC8CjJxHJIR89q4FJ2q/Z9JHKZbyW81R/4QZcY/oKAaTH1BBo92iXUMEAuGS4Uj22YYB8u2KC6tL+0jSdRtZna4WKaFN5jYFdw+GQM0Mf7RYEut+pWEscXKh4AZCT6Ej2f1qv8ApvoyLXde0zSdRMgtUhlnldOHwRhe4x7w/SnbQegpIrK607qS6M8dpL4dmsA2Hw8cNn4/pQOnS3Uem9S2k9xpMkrLBII5BLEyMrYzjmitwm8DBI+FLf2f6ZDp1jqv3RWFvPqMjRl23Myrhck/NTTVgbAfOg5Qx5iAPJ866IpU4rCDC4P6VkcHFBvjIBrG2seZ5Ne7fGgmdxVB/aVbfi/2oLZ3ztHaRQb5WPAESqSefiSB9avtjiqh+2XRLl7uPVbZG8KeEwTle645WgXrTqe1luJpLdVTS9PXcsZ48ZwQFP8A65zUPVzqE+rW90zTSTuokeQPtjRSe2Pnx9KSdQ0+4Esdvb78+Cm4K2M5J71bX2dX+ndT6GLO8bZf20fhTx9mcfzA/HHI9aCbAt1pyx/ejuDYOAeDRyLUmwM5Re5AqBcWbwPsk3tbrgRu47geX0HnUiMIwCr5dzQEYtQSQFcEnzyKESdMWst9Le2cBieXBmVVBjkI7Eg8g/Kp6QiTDcKx74ru92LZGG488c+eaALpL6foLX2patrEVtIXCF32jKr2RR5AfmaNaX1BbdYRlLRbmOKNv+sjULkegyD3oPqGiaRJOsksaPOB7TEZOccn0oh05HHpU7W1vgReAr7VI4bO0/tQN8MccMawxjasYwBXXapxl8fSg4vjnJOcngUStZDKOcY8iTQSPA9nKtXE5RvaBzUtGXA5r0ihlPGaCGzVkE1qV9rDelbAUE40C6xk8DpjU5hCZmS3bYirkluwx9SKPUM1/TfxbS7ix+8Pb+Mu0yIPaUZ5x9OKChZmslg07Wy52AC1uj5I2c5+XP70BksrzQ+pxc2pZYpiZIZ484Iznv8ADODTv1p0FcdOaRJJpfj3mlmIi7iHMinOd/yBH0qr9N1m6iuUt4bmZrd3AEb8gUFs2Oq6xqbxNeyo9miErsXBZvj8qK21xsBc5Vd2MV7p+2T8JhXAEmNwx6+lR7/Tnw7xTMA3dMdqA7FcLtwCMgetc9UhkvbQJaS7ZwV2MRnnPelqOa4iG1j9cUR0/XLa1ufAkkXxiAA2cjFBDvtCs4pE/HdV1GZi2dkLBQfgAB+9HtOhtrC1l+4q6o4BQS+0/r3qRdazo0MBnPgvOo4YDOajz6gt/BBPANiBeTjzoO1pdpHKd4Jxyuexolb6pghgwAJ7HypXWO4a5bb7Sxj3fTNTLCG6fDC2mlHkAhxj50DfDqTe6F3HyxzUtJJnGHRlJpWfWxZkxR6fctKqjLbdg/NuKi6b1lfateXFla2MnjQqSu4jkjy4oHZEKkh+fjW+BSN0N1O3U+pSyFrmNoR7UTQMsag+W4925yaec+mBQS60YZrYnFaEnPFBxlRWVlkUMh7g8giq36i6Z6YuusrCwt9Njj1eeJ5y8XsRqq495fMn/SrB1W9h06wnvLltsMCF3PwFfN+p9QahfdTvr8cphuhKDB5+GBwo+X+9Bby2U1nviaIq0fPhtwcfDyNR7pjLDviXgg9zRnpLqCw610vZdxBL2ADxY845/nQjnFdrzp66t5TLp7pPG3LxS8Nn1B7Z/KgrzUGklhaIsQQcZQYNCJdEmWJpWOCDnce/5076pZsJt8ceyce/HINp+v8AtQS4JuA3jRSCOIZfdhQOKAZ0Bok+u6r/APIMRYW4JZd2DJ3AB+Gf2q1holtII44Y44LVFACKvc/KgnSFoNMsnSUFbiRElKE87Gzj9jR8XZ24z5d8UGU0eziMjgEbjzzn6VGbS0hfxEvLiIdtqSHGa2uNRiiGGkVV27jk8j40K/FzeXAEW1kU4A9KCRe3stufu+oxrf2MgCt4sYbHzBHI713t9H0+yUXejW8dqw7LEMDHpRXTo0MZ8UIc+RrlNplsm6SzJgcnkoePqKDjb2622oPc2+xUuuSioB7WOTnzopvJAzQO08ZtWSOZiGjUtsHung+0KMk896Ai/PahOt9QaZosRa/uBuAyI09pz9Kr6513Ur0HOozBWGNqPtB/KgV/ZtJktl2597zoN+u+tJ+pIhYW9u9vYbtx3Eb5CPXHYfCkd7UktgnAPkKMyxf8VHG0fOxiTjJ8uayYlJBQbie3pQRtEvbrStQivrOdo54XGDj3h5g+oNfQPS+v2/UGn/eYRslQ7Jos5KN/Q96oJYfZ5yxH8B7MaM9NazcaDqcd1bqSGGJYuwceY/pQXfqulWmqw+Hdxbse66nay/IikgdMWlj1Baw6nfq1qMSRpIcGRgeARjAGcU9aXqFvqdjFd2j7opBnnuvqD8RSN1DqEd31Td2x2stsqRHIzg4DH/MKDX7RriXTeoNOvLdhi4tXidSOHCsCP836UL//ALCOWNlktpIW27Q6NuUZ8626szPpdkjsHaznKpnv4bocfqpH5UsrCFVt4DAY3LQcNb1HVLqZ2t1LwvIeEcZCg4H9aY+k7jwolW49hs4w/H1paNtKjs8DbuxKZH9mpVvdNIQDu44Plg0FmQSTT4aDPbsDkfOiECStCQ75I7iqu07X7vp7WYPDYtZXvHhOeEkHOB8xz9DU+x+0uLVtUfTYbMi4BILlSCMHmgeriNoL6yuEYspYxt8FYf1AopjNVxB1+G1qXRhEmIZQryM2GbnnA9BViQyrNEsi+6wyCPOgoOzuby3C7faAGMg98UQfWQ8ckkIDSKu5od2Cf/X40o6frN5CQnj2MxHIzNt7fMUcM0V9GJLnSpGwm77xZusmOxzgc8HntQTI76DWo3udJ8I3ceQ0M5xu9QD5duK5adqlrdSm1cm1u04NvcYVs/A+dLupQvY3v4to9wkxgIFwija4+LKeeaYYG0vXbWz1CW1Saa3BLqDzgeZ9cd8f/lBONqfFJKEEdl+PrWj22cNjK5xnPNT+CARudGxgoeMVHmUDcBwn8x75oDfRfUx0O88GbIspGPiAn3T/ADD+lC7mPUU671iSKBHN3MJo55GPhiNlAHA5Y8f71BdmZxwAvm2M4ojpeokSCOVmI27VYnO0DsB8OaDhqupalJq8tlceA0MDRqzJHsJBAIPJP8XHyJqQqKVBzx5j+/lUHXby2t9Rj3sPvM0iIM/xLkH9Cv60Uj5HtLnyXjP996DhP4kcLlDtOwhWUZI47/tUWK0MAVQwYHn2uWPGSTRC4GUYAN58fpUUZLKv8WSM4+lBE1iFnt7cqPbiukdR8M4x+tNXTGh2UQg1qTw455CxQkgEnOPr2pS1md3juRGxyRuXPr5VPsrvWzZJ+FzoJoYBGiTRb8Rg+Q4GTQNnWXS6D8Q1a2XazQeOAAP+YvJ8vMD9andE6h990NHZvajYoTu7+dArHXNUjt7WPW2Ro7qKTcu3aABxjHyPrU3oOE2mkupB271xz/40FL2ejWkrBXi4zgnPr/SiVvoMsLLPpFyYJlz7OTjcO4xQOxuGkIwXfnG1c8/IUy2KO8gDRXGGyrENsDMPPk0HLVLtb22W31azaC/UbBOFwHHqH7fQ8UC0a7l0PWxEznZv4JXGcj08v9qdJtNkuEJtry+t8ryCVkX48HPFKfU+kXdnCtzc3EdyY3A3hCrAfEUDlFMIYhdRLus25mQD/kE92A/l+Hl3qfLGjkvGwIIHK9qUemtYaOJMSc7Txjg80eeQadm5tObE5MsIHMPPJUfy88+nlQdJoTv4XJ8z6/GorCUFXBGRyxIzk/GiyGO4hE0TDwyAfnxxUaRMRlfdBPdjyf6fOgV+q5GF7pV23lMvfyp0hdGQHAOSN2fzNLmrWYuLV7aUja2GXP8ACw7GplrdFoIwRlgNpGeQx70BuRGMQxgAEH5+dRJG8GN2fACp7x9eTXGPUJVQrz24wO/lUa+maa0mjEgUuCqk8+WM/vQBIZLmeG5uW3FypKKeOfL9xUzpq7vrdlSa6d7qYb2XyjTz7fSpn4s1v06dFtrC0Mc7ZmuZcs7tngjGAuMVz0SIC1YxgmRmyxPfv2+lA46faXGozmS+mMy28Y2lRhcNjnHkfL6U0WsMdtEI4+FHn6mhnS00J6TvoWPh3sCs5Pmy+X+tTY3O3eFPPG30oPm21mv7iXajMB5hBgfpTdpdqo2JLdKm4ebcn0NJL39y/usE5/h4re3haRsvOwJ9T3oLRhivrRxJEBcJnOzIO31qUJItSja3lg8Nxw8cg94fL5UsdNXAtpFSW8IRhjJPf++1POl39zBq9ibe0jvXlcKhDDueCeePjQVbKqaVqtxaQjEYG+ME54Pl+ea7W/Uhs7wrg+G27JXvjFX31J09YdRaRJpNzEtpPkyxmNB7DnPtL6gknI86+ZuodOudH1i606+ULcW77HwcgnAwR8CMH60DPcanJos631h/iabcH2oG/wC2Tzx6DntTPpup22q2qz2swwPfXzB86r3SbsT20lpM3sPkYY9uO+aHQT3OkXxeFtsiHHwYUFoXUocBfDGCMYHegyzeBfPGzp7S7gxyBuNZsNYj1Oz8cYWQHDpnsaD3l0DqsG3LFlYDPrxj/WgYzKoUFT25XPY+Q/Wot5dSC4AV8BOHOM8fKuXjiJCufaA5APp/vUWCViHO0MSDnz/vmg6XGoJuIiXK4wSfX+817prWSbm6tpI+VYuHHlk0BvrkKFIwueDXtFYGa4l3MWdto2c/Kgs7TtSbxBIpYcEOP5kPcflj8qdZFHsNbSpcxugZTG43YPqPKqhi1NrSPfOUiXPsg8k+gwPrUxtYWCGJ7OQq8w3uRwW8qBA8K1UnxLkZ9FXIqVDLpanln5PfHbzFQIfupBMzMrfAVvL+HpgxGWQ57Z2igYLGXT5XDKVLEFtpPPftTZYZWMLFKVChdpB90/wkH1qtbW6RJUMUEa4Ocn2jj5nzp20PUrSWNYpblUufd57H+U5oLX6N1xrqZ9P1aeASooaJ2G0t5cflUL7Vfs8HVFuuo6ecarBGQDjidR2Vj/N6Gk6R3EDp96AkwcOsuMZHr86KaT1lrGi6bptpLdC7af2TJOm5lJBIAx3FBSxiuLZn8SKSNo2ZWDoRhhwQfjR2z05NeRYoZYhcKuVBb2iAPT0zT9qV5GHlub2SOR5n8R9yhdx+R4pfD29xrkFxYIirDGxeRUwCD5cUAiz6Z1jT7oSoiPFj21WQAkfWpL9OapPdxzARwiMH2nb2sn0Apgi1BQ+x2U7hnBJP713a5UKEQ+75hsc0A6Hp5mUfeLo5YAeyo4x86L6NomjRToL+O7ljIIbwpSrDy3cd/lXNJ1Ye7h+PMV3VtvHJb3ifP4UFs9P9PaBpFnG2jWFuscgDCYLuZ/iWPNQerekNG6hs5FnthbzkezdW/wDhyKfp3+RqB9n+sDcdLnYbHBaDnsfMf60y393b2zSJcTJHgclj2HrQfLWsaDeaXrV3pl7KXmttqoT2kVuzDPzozpwjUfeLyRIkx4cKMcYUYpi+0iw/GNZ026tXCzKhEhXglAcqfzz+dcLW2hthsYjfjkZBPzNBVBz6V4Amuz9q1TvQeQEHtUiOM7g5Dbe52nFakDB48qk2nLw59D/moC0TeGixwud74Xk+R8s/WiOuXkq3tjFEr7IZk4zngcY+VDoVB1AAgY8ReMVO1Ek3UOTnj/UUBW8VdRuSJlAhRclU4JOfSotxcx20ZEEeyIjB5x+1eb/pyfMvyah6qAsihQAMdh86CRCxkgSeQBdmMZbHc96KWTlhuJzv4HI5odZgZxjjaePoKnWv/Kb/AOkH9qDvczLGSCfaJyOB2rWGfxGLZKkJ3wR2oPde1Ic84xjNEoSQEwcUBa0vHiMciOI3Rgyntgg0ldU67rl/rd1HdTS4SQtsh817g/GmXc33kLuOD3Ge9cruNDKXKKWXaFbHI9qgGaf1ZaRIIrpbnxeMtNg8/H9aJqdJ1T24rgoQOdpIzQzqCGIwxMYkLFeSVGfOlqzZkDbCV58jig//2Q=="/>
          <p:cNvSpPr>
            <a:spLocks noChangeAspect="1" noChangeArrowheads="1"/>
          </p:cNvSpPr>
          <p:nvPr/>
        </p:nvSpPr>
        <p:spPr bwMode="auto">
          <a:xfrm>
            <a:off x="155575" y="-846138"/>
            <a:ext cx="120015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5569" y="355601"/>
            <a:ext cx="3074895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2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639762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Observações sobre o curso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09599" y="1083733"/>
            <a:ext cx="10227733" cy="5390219"/>
          </a:xfrm>
        </p:spPr>
        <p:txBody>
          <a:bodyPr/>
          <a:lstStyle/>
          <a:p>
            <a:r>
              <a:rPr lang="pt-BR" dirty="0" smtClean="0"/>
              <a:t>Ocorreu </a:t>
            </a:r>
            <a:r>
              <a:rPr lang="pt-BR" dirty="0"/>
              <a:t>um movimento </a:t>
            </a:r>
            <a:r>
              <a:rPr lang="pt-BR" dirty="0" smtClean="0"/>
              <a:t>entre </a:t>
            </a:r>
            <a:r>
              <a:rPr lang="pt-BR" dirty="0"/>
              <a:t>os próprios alunos: os grupos passaram a </a:t>
            </a:r>
            <a:r>
              <a:rPr lang="pt-BR" dirty="0" smtClean="0"/>
              <a:t>interagir e a </a:t>
            </a:r>
            <a:r>
              <a:rPr lang="pt-BR" dirty="0"/>
              <a:t>trocar conhecimentos entre </a:t>
            </a:r>
            <a:r>
              <a:rPr lang="pt-BR" dirty="0" smtClean="0"/>
              <a:t>si. </a:t>
            </a:r>
            <a:r>
              <a:rPr lang="pt-BR" dirty="0"/>
              <a:t>Espontaneamente, os que sabiam mais passaram a ajudar e orientar os outros, que apresentavam maior dificuldade com a disciplina. O processo </a:t>
            </a:r>
            <a:r>
              <a:rPr lang="pt-BR" dirty="0" smtClean="0"/>
              <a:t>se </a:t>
            </a:r>
            <a:r>
              <a:rPr lang="pt-BR" dirty="0"/>
              <a:t>converteu em uma motivação </a:t>
            </a:r>
            <a:r>
              <a:rPr lang="pt-BR" dirty="0" smtClean="0"/>
              <a:t>adicional.</a:t>
            </a:r>
          </a:p>
          <a:p>
            <a:r>
              <a:rPr lang="pt-BR" dirty="0"/>
              <a:t>Os que tinham alguma dificuldade passaram a solicitar ao professor atividades extras, online, para resolverem em outros momentos, fora do espaço da aula</a:t>
            </a:r>
            <a:r>
              <a:rPr lang="pt-BR" dirty="0" smtClean="0"/>
              <a:t>.</a:t>
            </a:r>
          </a:p>
          <a:p>
            <a:r>
              <a:rPr lang="pt-BR" dirty="0"/>
              <a:t>Com o amplo acesso às informações e com a maior disponibilidade de recursos móveis (</a:t>
            </a:r>
            <a:r>
              <a:rPr lang="pt-BR" i="1" dirty="0" err="1"/>
              <a:t>tablets</a:t>
            </a:r>
            <a:r>
              <a:rPr lang="pt-BR" dirty="0"/>
              <a:t>, celulares, </a:t>
            </a:r>
            <a:r>
              <a:rPr lang="pt-BR" i="1" dirty="0"/>
              <a:t>notebooks</a:t>
            </a:r>
            <a:r>
              <a:rPr lang="pt-BR" dirty="0"/>
              <a:t>, etc.) é possível atender a realidade de cada aluno, considerar o seu potencial de aprendizagem e possibilitar que sejam protagonistas de seus próprios aprendizados e ainda permitir que colaborem para a melhoria do aprendizado de todos os participantes. Do professor, inclusive.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611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529695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Conclusões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09599" y="804333"/>
            <a:ext cx="10490201" cy="5669619"/>
          </a:xfrm>
        </p:spPr>
        <p:txBody>
          <a:bodyPr/>
          <a:lstStyle/>
          <a:p>
            <a:r>
              <a:rPr lang="pt-BR" dirty="0" smtClean="0"/>
              <a:t>As </a:t>
            </a:r>
            <a:r>
              <a:rPr lang="pt-BR" dirty="0"/>
              <a:t>mudanças no processo ensino-aprendizagem devem ser baseadas em, pelo menos, dois vetores fundamentais: 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a</a:t>
            </a:r>
            <a:r>
              <a:rPr lang="pt-BR" dirty="0"/>
              <a:t>) a variedade das tecnologias disponíveis, e 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b</a:t>
            </a:r>
            <a:r>
              <a:rPr lang="pt-BR" dirty="0"/>
              <a:t>) as informações sobre os alunos, seus conhecimentos básicos e seus interesses</a:t>
            </a:r>
            <a:r>
              <a:rPr lang="pt-BR" dirty="0" smtClean="0"/>
              <a:t>.</a:t>
            </a:r>
          </a:p>
          <a:p>
            <a:r>
              <a:rPr lang="pt-BR" dirty="0"/>
              <a:t>Nesta forma os alunos que têm os mesmos interesses e </a:t>
            </a:r>
            <a:r>
              <a:rPr lang="pt-BR" dirty="0" smtClean="0"/>
              <a:t>capacidades podem </a:t>
            </a:r>
            <a:r>
              <a:rPr lang="pt-BR" dirty="0"/>
              <a:t>formar grupos que desenvolverão o assunto em conjunto, trocando conhecimentos entre si. </a:t>
            </a:r>
            <a:r>
              <a:rPr lang="pt-BR" dirty="0" smtClean="0"/>
              <a:t>Haverá </a:t>
            </a:r>
            <a:r>
              <a:rPr lang="pt-BR" dirty="0"/>
              <a:t>ainda a troca de experiências, e de auxílio no ensino como um todo, por parte dos grupos que se desenvolvem mais rápido, para aqueles com menor nível de absorção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Exemplo de </a:t>
            </a:r>
            <a:r>
              <a:rPr lang="pt-BR" dirty="0" err="1" smtClean="0"/>
              <a:t>Aswath</a:t>
            </a:r>
            <a:r>
              <a:rPr lang="pt-BR" dirty="0" smtClean="0"/>
              <a:t> </a:t>
            </a:r>
            <a:r>
              <a:rPr lang="pt-BR" dirty="0" err="1" smtClean="0"/>
              <a:t>Damodaran</a:t>
            </a:r>
            <a:r>
              <a:rPr lang="pt-BR" dirty="0" smtClean="0"/>
              <a:t>, referência internacional em </a:t>
            </a:r>
            <a:r>
              <a:rPr lang="pt-BR" dirty="0" err="1" smtClean="0"/>
              <a:t>Valuation</a:t>
            </a:r>
            <a:r>
              <a:rPr lang="pt-BR" dirty="0"/>
              <a:t> </a:t>
            </a:r>
            <a:r>
              <a:rPr lang="pt-BR" dirty="0" smtClean="0"/>
              <a:t>e professor da Universidade de Nova York.</a:t>
            </a:r>
          </a:p>
          <a:p>
            <a:r>
              <a:rPr lang="pt-BR" u="sng" dirty="0" smtClean="0">
                <a:solidFill>
                  <a:srgbClr val="FF0000"/>
                </a:solidFill>
                <a:hlinkClick r:id="rId2"/>
              </a:rPr>
              <a:t>http</a:t>
            </a:r>
            <a:r>
              <a:rPr lang="pt-BR" u="sng" dirty="0">
                <a:solidFill>
                  <a:srgbClr val="FF0000"/>
                </a:solidFill>
                <a:hlinkClick r:id="rId2"/>
              </a:rPr>
              <a:t>://www.aswathdamodaran.blogspot.com.br/2014/09/the-education-business-road-map-for.html</a:t>
            </a:r>
            <a:endParaRPr lang="pt-BR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563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1" y="1092200"/>
            <a:ext cx="6671732" cy="55117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1727200" y="347133"/>
            <a:ext cx="79671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>
                <a:solidFill>
                  <a:srgbClr val="FF0000"/>
                </a:solidFill>
                <a:latin typeface="+mj-lt"/>
              </a:rPr>
              <a:t>Processo de estruturação do ensino</a:t>
            </a:r>
          </a:p>
        </p:txBody>
      </p:sp>
    </p:spTree>
    <p:extLst>
      <p:ext uri="{BB962C8B-B14F-4D97-AF65-F5344CB8AC3E}">
        <p14:creationId xmlns:p14="http://schemas.microsoft.com/office/powerpoint/2010/main" val="303073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989667" y="1151467"/>
            <a:ext cx="730673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solidFill>
                  <a:srgbClr val="FF0000"/>
                </a:solidFill>
              </a:rPr>
              <a:t>Obrigado!</a:t>
            </a:r>
          </a:p>
          <a:p>
            <a:endParaRPr lang="pt-BR" dirty="0"/>
          </a:p>
          <a:p>
            <a:endParaRPr lang="pt-BR" dirty="0" smtClean="0"/>
          </a:p>
          <a:p>
            <a:pPr algn="ctr"/>
            <a:r>
              <a:rPr lang="pt-BR" sz="2800" dirty="0" smtClean="0">
                <a:hlinkClick r:id="rId2"/>
              </a:rPr>
              <a:t>victor@siteeducacional.com.br</a:t>
            </a:r>
            <a:endParaRPr lang="pt-BR" sz="2800" dirty="0" smtClean="0"/>
          </a:p>
          <a:p>
            <a:pPr algn="ctr"/>
            <a:endParaRPr lang="pt-BR" sz="2800" dirty="0"/>
          </a:p>
          <a:p>
            <a:pPr algn="ctr"/>
            <a:r>
              <a:rPr lang="pt-BR" sz="2800" dirty="0" smtClean="0">
                <a:hlinkClick r:id="rId3"/>
              </a:rPr>
              <a:t>vani@siteeducacional.com.br</a:t>
            </a:r>
            <a:endParaRPr lang="pt-BR" sz="28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4279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707495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O que há de novo?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09600" y="1075267"/>
            <a:ext cx="9956800" cy="572346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t-BR" dirty="0"/>
              <a:t>Os jovens têm acesso amplo às tecnologias. </a:t>
            </a:r>
            <a:endParaRPr lang="pt-BR" dirty="0" smtClean="0"/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O </a:t>
            </a:r>
            <a:r>
              <a:rPr lang="pt-BR" dirty="0"/>
              <a:t>processo de absorção dessas tecnologias e das facilidades que elas trazem não se dá em ambientes formais. </a:t>
            </a:r>
            <a:endParaRPr lang="pt-BR" dirty="0" smtClean="0"/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Eles </a:t>
            </a:r>
            <a:r>
              <a:rPr lang="pt-BR" dirty="0"/>
              <a:t>aprendem uns com os outros, ou sozinhos, e compartilham o que sabem. </a:t>
            </a:r>
            <a:endParaRPr lang="pt-BR" dirty="0" smtClean="0"/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Têm </a:t>
            </a:r>
            <a:r>
              <a:rPr lang="pt-BR" dirty="0"/>
              <a:t>iniciativa para procurar e disposição para aprender o novo</a:t>
            </a:r>
            <a:r>
              <a:rPr lang="pt-BR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A disponibilidade de acesso e a capacidade econômica variam para cada uma das pessoas que acessam um sistema de ensino.</a:t>
            </a:r>
          </a:p>
          <a:p>
            <a:pPr marL="457200" indent="-457200">
              <a:buFont typeface="+mj-lt"/>
              <a:buAutoNum type="arabicPeriod"/>
            </a:pPr>
            <a:endParaRPr lang="pt-BR" dirty="0" smtClean="0"/>
          </a:p>
          <a:p>
            <a:pPr marL="457200" indent="-457200">
              <a:buFont typeface="+mj-lt"/>
              <a:buAutoNum type="arabicPeriod"/>
            </a:pPr>
            <a:r>
              <a:rPr lang="pt-BR" dirty="0" smtClean="0">
                <a:solidFill>
                  <a:srgbClr val="FF0000"/>
                </a:solidFill>
              </a:rPr>
              <a:t>Conclusão: o sistema de ensino recebe pessoas com diferentes interesses, fluências tecnológicas diversas e com motivações variadas para o que está sendo apresentado. Ou seja, pessoas com diferentes capacidades de absorção a um conteúdo qualquer.</a:t>
            </a:r>
            <a:endParaRPr lang="pt-BR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694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9956800" cy="668867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Capacidade de Absorção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09600" y="1244600"/>
            <a:ext cx="9956800" cy="5229352"/>
          </a:xfrm>
        </p:spPr>
        <p:txBody>
          <a:bodyPr/>
          <a:lstStyle/>
          <a:p>
            <a:r>
              <a:rPr lang="pt-BR" dirty="0" smtClean="0"/>
              <a:t>A </a:t>
            </a:r>
            <a:r>
              <a:rPr lang="pt-BR" dirty="0"/>
              <a:t>capacidade de absorção de </a:t>
            </a:r>
            <a:r>
              <a:rPr lang="pt-BR" dirty="0" smtClean="0"/>
              <a:t>algo novo começa </a:t>
            </a:r>
            <a:r>
              <a:rPr lang="pt-BR" dirty="0"/>
              <a:t>na habilidade para reconhecer o valor da </a:t>
            </a:r>
            <a:r>
              <a:rPr lang="pt-BR" dirty="0" smtClean="0"/>
              <a:t>nova informação, </a:t>
            </a:r>
            <a:r>
              <a:rPr lang="pt-BR" dirty="0"/>
              <a:t>assimilá-la, e aplicá-la a diversos fins.</a:t>
            </a:r>
          </a:p>
          <a:p>
            <a:r>
              <a:rPr lang="pt-BR" dirty="0"/>
              <a:t>Esta capacidade de absorção é uma função do conhecimento prévio do indivíduo que, por sua vez, é função das bases cognitivas individuais e que estão relacionadas ao conhecimento e à diversidade das suas experiências</a:t>
            </a:r>
            <a:r>
              <a:rPr lang="pt-BR" dirty="0" smtClean="0"/>
              <a:t>.</a:t>
            </a:r>
          </a:p>
          <a:p>
            <a:r>
              <a:rPr lang="pt-BR" dirty="0" smtClean="0"/>
              <a:t>Para o caso da EAD há que se acrescentar o grau de fluência tecnológica da pessoa (por interesse anterior ou por disponibilidade maior ou menor aos recursos tecnológicos). </a:t>
            </a:r>
          </a:p>
          <a:p>
            <a:r>
              <a:rPr lang="pt-BR" dirty="0" smtClean="0"/>
              <a:t>O ensino tem que considerar esta capacidade de absorção de </a:t>
            </a:r>
            <a:r>
              <a:rPr lang="pt-BR" dirty="0"/>
              <a:t>modo individual 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038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699029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Aprendizagem flexível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09600" y="1134533"/>
            <a:ext cx="9956800" cy="5339419"/>
          </a:xfrm>
        </p:spPr>
        <p:txBody>
          <a:bodyPr/>
          <a:lstStyle/>
          <a:p>
            <a:r>
              <a:rPr lang="pt-BR" dirty="0" smtClean="0"/>
              <a:t>Com tal variedade de capacidades, interesses e fluências tecnológicas, não há como se pretender adotar um único modelo.</a:t>
            </a:r>
          </a:p>
          <a:p>
            <a:r>
              <a:rPr lang="pt-BR" dirty="0" smtClean="0"/>
              <a:t>Estas características exigem </a:t>
            </a:r>
            <a:r>
              <a:rPr lang="pt-BR" dirty="0"/>
              <a:t>– sobretudo dos gestores e professores – desapego às suas certezas e práticas tradicionais e a capacidade de reaprendizagem. </a:t>
            </a:r>
            <a:endParaRPr lang="pt-BR" dirty="0" smtClean="0"/>
          </a:p>
          <a:p>
            <a:r>
              <a:rPr lang="pt-BR" dirty="0" smtClean="0"/>
              <a:t>É </a:t>
            </a:r>
            <a:r>
              <a:rPr lang="pt-BR" dirty="0"/>
              <a:t>preciso a desconstrução dos antigos hábitos para a reconstrução de novas práticas, em constante </a:t>
            </a:r>
            <a:r>
              <a:rPr lang="pt-BR" dirty="0" smtClean="0"/>
              <a:t>transformação. </a:t>
            </a:r>
          </a:p>
          <a:p>
            <a:r>
              <a:rPr lang="pt-BR" dirty="0" smtClean="0"/>
              <a:t>A aprendizagem precisa ser flexível nos seguintes aspectos: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- nos conteúdos apresentados;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- nos tempos requeridos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- nas avaliações daí decorrentes.</a:t>
            </a:r>
          </a:p>
        </p:txBody>
      </p:sp>
    </p:spTree>
    <p:extLst>
      <p:ext uri="{BB962C8B-B14F-4D97-AF65-F5344CB8AC3E}">
        <p14:creationId xmlns:p14="http://schemas.microsoft.com/office/powerpoint/2010/main" val="316714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631295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O novo papel do professor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09600" y="1109133"/>
            <a:ext cx="9956800" cy="5364819"/>
          </a:xfrm>
        </p:spPr>
        <p:txBody>
          <a:bodyPr/>
          <a:lstStyle/>
          <a:p>
            <a:r>
              <a:rPr lang="pt-BR" dirty="0" smtClean="0"/>
              <a:t>Este cenário faz com que o professor adote uma </a:t>
            </a:r>
            <a:r>
              <a:rPr lang="pt-BR" dirty="0"/>
              <a:t>aprendizagem flexível </a:t>
            </a:r>
            <a:r>
              <a:rPr lang="pt-BR" dirty="0" smtClean="0"/>
              <a:t> onde se requer que ele seja transportado </a:t>
            </a:r>
            <a:r>
              <a:rPr lang="pt-BR" dirty="0"/>
              <a:t>para uma função de </a:t>
            </a:r>
            <a:r>
              <a:rPr lang="pt-BR" dirty="0" smtClean="0"/>
              <a:t>apoio especializado.</a:t>
            </a:r>
          </a:p>
          <a:p>
            <a:r>
              <a:rPr lang="pt-BR" dirty="0" smtClean="0"/>
              <a:t>Para </a:t>
            </a:r>
            <a:r>
              <a:rPr lang="pt-BR" dirty="0"/>
              <a:t>isto, o conhecimento do ponto de partida de cada aprendiz é essencial, por meio das seguintes posições:</a:t>
            </a:r>
          </a:p>
          <a:p>
            <a:pPr marL="0" indent="0">
              <a:buNone/>
            </a:pPr>
            <a:r>
              <a:rPr lang="pt-BR" dirty="0" smtClean="0"/>
              <a:t>    - </a:t>
            </a:r>
            <a:r>
              <a:rPr lang="pt-BR" dirty="0"/>
              <a:t>em que estágio de conhecimento ele está;</a:t>
            </a:r>
          </a:p>
          <a:p>
            <a:pPr marL="0" indent="0">
              <a:buNone/>
            </a:pPr>
            <a:r>
              <a:rPr lang="pt-BR" dirty="0" smtClean="0"/>
              <a:t>    - </a:t>
            </a:r>
            <a:r>
              <a:rPr lang="pt-BR" dirty="0"/>
              <a:t>quais são os conhecimentos adicionais que quer ou necessita saber;</a:t>
            </a:r>
          </a:p>
          <a:p>
            <a:pPr marL="0" indent="0">
              <a:buNone/>
            </a:pPr>
            <a:r>
              <a:rPr lang="pt-BR" dirty="0" smtClean="0"/>
              <a:t>    - </a:t>
            </a:r>
            <a:r>
              <a:rPr lang="pt-BR" dirty="0"/>
              <a:t>quais os recursos de tempo e materiais de que dispõe para a efetivação das aprendizagens requeridas</a:t>
            </a:r>
            <a:r>
              <a:rPr lang="pt-BR" dirty="0" smtClean="0"/>
              <a:t>.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Conclusão: há que se modificar os paradigmas dominantes em termos de conteúdo e tempo para que o processo seja adaptável às diferentes características dos alunos.</a:t>
            </a:r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139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597429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A posição da escola e do professor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09600" y="1083733"/>
            <a:ext cx="9956800" cy="5390219"/>
          </a:xfrm>
        </p:spPr>
        <p:txBody>
          <a:bodyPr/>
          <a:lstStyle/>
          <a:p>
            <a:r>
              <a:rPr lang="pt-BR" dirty="0" smtClean="0"/>
              <a:t>A escola </a:t>
            </a:r>
            <a:r>
              <a:rPr lang="pt-BR" dirty="0"/>
              <a:t>irá </a:t>
            </a:r>
            <a:r>
              <a:rPr lang="pt-BR" dirty="0" smtClean="0"/>
              <a:t>necessitar: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- </a:t>
            </a:r>
            <a:r>
              <a:rPr lang="pt-BR" dirty="0"/>
              <a:t>ter conhecimento prévio sobre os seus alunos; 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- realizar </a:t>
            </a:r>
            <a:r>
              <a:rPr lang="pt-BR" dirty="0"/>
              <a:t>ações de </a:t>
            </a:r>
            <a:r>
              <a:rPr lang="pt-BR" i="1" dirty="0" err="1"/>
              <a:t>coaching</a:t>
            </a:r>
            <a:r>
              <a:rPr lang="pt-BR" dirty="0"/>
              <a:t> para acompanhar e orientar o aluno e suas condições para assimilar novas </a:t>
            </a:r>
            <a:r>
              <a:rPr lang="pt-BR" dirty="0" smtClean="0"/>
              <a:t>informações;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- </a:t>
            </a:r>
            <a:r>
              <a:rPr lang="pt-BR" dirty="0"/>
              <a:t>utilizar uma nova tecnologia </a:t>
            </a:r>
            <a:r>
              <a:rPr lang="pt-BR" dirty="0" smtClean="0"/>
              <a:t>para este tratamento;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- e </a:t>
            </a:r>
            <a:r>
              <a:rPr lang="pt-BR" dirty="0"/>
              <a:t>ainda adaptar-se a </a:t>
            </a:r>
            <a:r>
              <a:rPr lang="pt-BR" dirty="0" smtClean="0"/>
              <a:t>esta </a:t>
            </a:r>
            <a:r>
              <a:rPr lang="pt-BR" dirty="0"/>
              <a:t>nova situação do ambiente.</a:t>
            </a:r>
          </a:p>
          <a:p>
            <a:r>
              <a:rPr lang="pt-BR" dirty="0" smtClean="0"/>
              <a:t>Em resumo: os professores </a:t>
            </a:r>
            <a:r>
              <a:rPr lang="pt-BR" dirty="0"/>
              <a:t>devem identificar os estágios de seus alunos e oferecer condições para que possam atuar de forma personalizada em relação ao conhecimento</a:t>
            </a:r>
            <a:r>
              <a:rPr lang="pt-BR" dirty="0" smtClean="0"/>
              <a:t>.</a:t>
            </a:r>
          </a:p>
          <a:p>
            <a:r>
              <a:rPr lang="pt-BR" dirty="0" smtClean="0"/>
              <a:t>Os conteúdos e as suas disponibilidades têm de ser variadas no processo de apresentação aos alunos.</a:t>
            </a:r>
          </a:p>
          <a:p>
            <a:r>
              <a:rPr lang="pt-BR" dirty="0" smtClean="0"/>
              <a:t>A avaliação dependerá do conteúdo absorvido pelo aluno, do seu interesse e do desempenho no processo como um todo.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716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648229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Um exemplo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09599" y="922867"/>
            <a:ext cx="10371667" cy="5731933"/>
          </a:xfrm>
        </p:spPr>
        <p:txBody>
          <a:bodyPr/>
          <a:lstStyle/>
          <a:p>
            <a:r>
              <a:rPr lang="pt-BR" dirty="0" smtClean="0"/>
              <a:t>Disciplina: Matemática Financeira, em faculdade privada.</a:t>
            </a:r>
          </a:p>
          <a:p>
            <a:r>
              <a:rPr lang="pt-BR" dirty="0" smtClean="0"/>
              <a:t>Esta disciplina apresenta um conteúdo teórico curto e passível da leitura e compreensão pelo próprio aluno; e a necessidade de intensa prática de exercícios.</a:t>
            </a:r>
          </a:p>
          <a:p>
            <a:r>
              <a:rPr lang="pt-BR" dirty="0" smtClean="0"/>
              <a:t>Para acomodar as variações </a:t>
            </a:r>
            <a:r>
              <a:rPr lang="pt-BR" dirty="0"/>
              <a:t>nos conhecimentos prévios e nas capacidades de raciocínio </a:t>
            </a:r>
            <a:r>
              <a:rPr lang="pt-BR" dirty="0" smtClean="0"/>
              <a:t>matemático </a:t>
            </a:r>
            <a:r>
              <a:rPr lang="pt-BR" dirty="0"/>
              <a:t>dos </a:t>
            </a:r>
            <a:r>
              <a:rPr lang="pt-BR" dirty="0" smtClean="0"/>
              <a:t>alunos foram apresentados tr</a:t>
            </a:r>
            <a:r>
              <a:rPr lang="pt-BR" dirty="0"/>
              <a:t>ê</a:t>
            </a:r>
            <a:r>
              <a:rPr lang="pt-BR" dirty="0" smtClean="0"/>
              <a:t>s conteúdos: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- um conteúdo básico, necessário às atividades normais de um administrador e requerido pelo MEC;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- um segundo conjunto com problemas mais complexos com conteúdo adicional para uma expansão do conhecimento anteriormente adquirido;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- e, por fim, um conteúdo mais sofisticado para os que desejavam seguir com o foco em gestão financeira.</a:t>
            </a:r>
          </a:p>
          <a:p>
            <a:r>
              <a:rPr lang="pt-BR" dirty="0" smtClean="0"/>
              <a:t>Estes conteúdos estavam em um ambiente virtual.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704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648229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Um 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09600" y="1058333"/>
            <a:ext cx="9956800" cy="5415619"/>
          </a:xfrm>
        </p:spPr>
        <p:txBody>
          <a:bodyPr/>
          <a:lstStyle/>
          <a:p>
            <a:r>
              <a:rPr lang="pt-BR" dirty="0" smtClean="0"/>
              <a:t>Cada um dos conjuntos apresentava etapas intermediárias que eram também pontos de acompanhamento e avaliação da aprendizagem.</a:t>
            </a:r>
          </a:p>
          <a:p>
            <a:r>
              <a:rPr lang="pt-BR" dirty="0" smtClean="0"/>
              <a:t>O aluno somente deveria passar para o próximo conteúdo após ser avaliado no bloco anterior.</a:t>
            </a:r>
          </a:p>
          <a:p>
            <a:r>
              <a:rPr lang="pt-BR" dirty="0" smtClean="0"/>
              <a:t>Não havia tempo determinado para cada um dos estágios. A única exigência é que a disciplina deveria se encerrar ao final do semestre letivo.</a:t>
            </a:r>
          </a:p>
          <a:p>
            <a:r>
              <a:rPr lang="pt-BR" dirty="0" smtClean="0"/>
              <a:t>Os alunos eram livres para escolher até que módulos iriam chegar e qual o tempo gasto para a tarefa.</a:t>
            </a:r>
          </a:p>
          <a:p>
            <a:r>
              <a:rPr lang="pt-BR" dirty="0" smtClean="0"/>
              <a:t>As aulas eram nas salas de informática. Os alunos estavam livres para trazer seus próprios laptops. Havia disponibilidade de W</a:t>
            </a:r>
            <a:r>
              <a:rPr lang="pt-BR" i="1" dirty="0" smtClean="0"/>
              <a:t>i-Fi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039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555095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Um 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09600" y="999067"/>
            <a:ext cx="10236200" cy="5474885"/>
          </a:xfrm>
        </p:spPr>
        <p:txBody>
          <a:bodyPr/>
          <a:lstStyle/>
          <a:p>
            <a:r>
              <a:rPr lang="pt-BR" dirty="0"/>
              <a:t>O professor esclarecia as dúvidas apresentadas, avaliava o desempenho e liberava os módulos subsequentes para os que desejavam</a:t>
            </a:r>
            <a:r>
              <a:rPr lang="pt-BR" dirty="0" smtClean="0"/>
              <a:t>.</a:t>
            </a:r>
          </a:p>
          <a:p>
            <a:r>
              <a:rPr lang="pt-BR" dirty="0" smtClean="0"/>
              <a:t>Resultados: houve quatro tipos de comportamentos dos alunos: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Os que se limitaram ao conteúdo básico, fazendo-o no menor tempo possível para liberar mais tempo para outras atividades: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Os que também se restringiram ao conteúdo mínimo mas fazendo-o no tempo total;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Os que fizeram um bloco adicional;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Por fim os que se dedicaram à totalidade dos conteúdos apresentados.</a:t>
            </a:r>
          </a:p>
          <a:p>
            <a:pPr marL="0" indent="0">
              <a:buNone/>
            </a:pPr>
            <a:r>
              <a:rPr lang="pt-BR" dirty="0" err="1" smtClean="0"/>
              <a:t>Obs</a:t>
            </a:r>
            <a:r>
              <a:rPr lang="pt-BR" dirty="0" smtClean="0"/>
              <a:t>: neste dois últimos grupos, os tempos variaram mas tenderam a se aproximar ao tempo total previsto para a disciplina.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140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alcão Envidraçado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1223</Words>
  <Application>Microsoft Office PowerPoint</Application>
  <PresentationFormat>Widescreen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Schoolbook</vt:lpstr>
      <vt:lpstr>Wingdings</vt:lpstr>
      <vt:lpstr>Wingdings 2</vt:lpstr>
      <vt:lpstr>Balcão Envidraçado</vt:lpstr>
      <vt:lpstr>A AÇÃO DO PROFESSOR DO ENSINO A DISTÂNCIA NA NOVA CONFIGURAÇÃO TECNOLÓGICA E DE ACESSO À INFORMAÇÃO</vt:lpstr>
      <vt:lpstr>O que há de novo?</vt:lpstr>
      <vt:lpstr>Capacidade de Absorção</vt:lpstr>
      <vt:lpstr>Aprendizagem flexível</vt:lpstr>
      <vt:lpstr>O novo papel do professor</vt:lpstr>
      <vt:lpstr>A posição da escola e do professor</vt:lpstr>
      <vt:lpstr>Um exemplo</vt:lpstr>
      <vt:lpstr>Um exemplo</vt:lpstr>
      <vt:lpstr>Um exemplo</vt:lpstr>
      <vt:lpstr>Observações sobre o curso</vt:lpstr>
      <vt:lpstr>Conclusões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AÇÃO DO PROFESSOR DO ENSINO A DISTÂNCIA NA NOVA CONFIGURAÇÃO TECNOLÓGICA E DE ACESSO À INFORMAÇÃO</dc:title>
  <dc:creator>Victor kenski</dc:creator>
  <cp:lastModifiedBy>Victor kenski</cp:lastModifiedBy>
  <cp:revision>23</cp:revision>
  <dcterms:created xsi:type="dcterms:W3CDTF">2014-10-04T20:46:56Z</dcterms:created>
  <dcterms:modified xsi:type="dcterms:W3CDTF">2014-10-05T02:28:25Z</dcterms:modified>
</cp:coreProperties>
</file>