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0" r:id="rId5"/>
    <p:sldId id="281" r:id="rId6"/>
    <p:sldId id="282" r:id="rId7"/>
    <p:sldId id="259" r:id="rId8"/>
    <p:sldId id="260" r:id="rId9"/>
    <p:sldId id="264" r:id="rId10"/>
    <p:sldId id="277" r:id="rId11"/>
    <p:sldId id="278" r:id="rId12"/>
    <p:sldId id="279" r:id="rId13"/>
    <p:sldId id="265" r:id="rId14"/>
    <p:sldId id="268" r:id="rId15"/>
    <p:sldId id="266" r:id="rId16"/>
    <p:sldId id="267" r:id="rId17"/>
    <p:sldId id="269" r:id="rId18"/>
    <p:sldId id="270" r:id="rId19"/>
    <p:sldId id="271" r:id="rId20"/>
    <p:sldId id="272" r:id="rId21"/>
    <p:sldId id="273" r:id="rId22"/>
    <p:sldId id="276" r:id="rId23"/>
    <p:sldId id="274" r:id="rId24"/>
    <p:sldId id="275" r:id="rId25"/>
    <p:sldId id="283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afc\Documents\Litto\Crescimento%20da%20EAD%20%20%20em%20Cursos%20de%20Gradua&#231;&#227;o%20-%20Brasil%20-%202003-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afc\Documents\Litto\Crescimento%20da%20EAD%20%20%20em%20Cursos%20de%20Gradua&#231;&#227;o%20-%20Brasil%20-%202003-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afc\Documents\Litto\Crescimento%20da%20EAD%20%20%20em%20Cursos%20de%20Gradua&#231;&#227;o%20-%20Brasil%20-%202003-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afc\Documents\Litto\Crescimento%20da%20EAD%20%20%20em%20Cursos%20de%20Gradua&#231;&#227;o%20-%20Brasil%20-%202003-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afc\Documents\Litto\Crescimento%20da%20EAD%20%20%20em%20Cursos%20de%20Gradua&#231;&#227;o%20-%20Brasil%20-%202003-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Número de Instituições de Educação Superior - Brasil - 2003-2013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cat>
            <c:numRef>
              <c:f>Plan4!$A$7:$A$17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Plan4!$B$7:$B$17</c:f>
              <c:numCache>
                <c:formatCode>#,##0</c:formatCode>
                <c:ptCount val="11"/>
                <c:pt idx="0">
                  <c:v>1859</c:v>
                </c:pt>
                <c:pt idx="1">
                  <c:v>2013</c:v>
                </c:pt>
                <c:pt idx="2">
                  <c:v>2165</c:v>
                </c:pt>
                <c:pt idx="3">
                  <c:v>2270</c:v>
                </c:pt>
                <c:pt idx="4">
                  <c:v>2281</c:v>
                </c:pt>
                <c:pt idx="5">
                  <c:v>2252</c:v>
                </c:pt>
                <c:pt idx="6">
                  <c:v>2314</c:v>
                </c:pt>
                <c:pt idx="7">
                  <c:v>2378</c:v>
                </c:pt>
                <c:pt idx="8">
                  <c:v>2365</c:v>
                </c:pt>
                <c:pt idx="9">
                  <c:v>2416</c:v>
                </c:pt>
                <c:pt idx="10">
                  <c:v>2391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3509248"/>
        <c:axId val="153523712"/>
      </c:lineChart>
      <c:catAx>
        <c:axId val="153509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53523712"/>
        <c:crosses val="autoZero"/>
        <c:auto val="1"/>
        <c:lblAlgn val="ctr"/>
        <c:lblOffset val="100"/>
        <c:noMultiLvlLbl val="0"/>
      </c:catAx>
      <c:valAx>
        <c:axId val="153523712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153509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1800" b="1" i="0" baseline="0"/>
              <a:t>Crescimento %  em Cursos de Graduação Presencial - Brasil - 2004/2013</a:t>
            </a:r>
            <a:endParaRPr lang="pt-BR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cat>
            <c:numRef>
              <c:f>Geral!$A$74:$A$83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Geral!$D$74:$D$83</c:f>
              <c:numCache>
                <c:formatCode>0.0%</c:formatCode>
                <c:ptCount val="10"/>
                <c:pt idx="0">
                  <c:v>7.1188431657963402E-2</c:v>
                </c:pt>
                <c:pt idx="1">
                  <c:v>6.951046092532831E-2</c:v>
                </c:pt>
                <c:pt idx="2">
                  <c:v>5.0186878699062021E-2</c:v>
                </c:pt>
                <c:pt idx="3">
                  <c:v>4.3564340769004062E-2</c:v>
                </c:pt>
                <c:pt idx="4">
                  <c:v>4.0913813901004792E-2</c:v>
                </c:pt>
                <c:pt idx="5">
                  <c:v>7.0550403381379745E-3</c:v>
                </c:pt>
                <c:pt idx="6">
                  <c:v>6.5135022291305411E-2</c:v>
                </c:pt>
                <c:pt idx="7">
                  <c:v>5.4622030713216141E-2</c:v>
                </c:pt>
                <c:pt idx="8">
                  <c:v>3.0813177925238522E-2</c:v>
                </c:pt>
                <c:pt idx="9">
                  <c:v>3.8584275937323165E-2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3771904"/>
        <c:axId val="163773440"/>
      </c:lineChart>
      <c:catAx>
        <c:axId val="16377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63773440"/>
        <c:crosses val="autoZero"/>
        <c:auto val="1"/>
        <c:lblAlgn val="ctr"/>
        <c:lblOffset val="100"/>
        <c:noMultiLvlLbl val="0"/>
      </c:catAx>
      <c:valAx>
        <c:axId val="16377344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crossAx val="1637719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Crescimento % em Cursos de Graduação na EAD - Brasil - 2004/2013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cat>
            <c:numRef>
              <c:f>Geral!$A$74:$A$83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Geral!$F$74:$F$83</c:f>
              <c:numCache>
                <c:formatCode>0.0%</c:formatCode>
                <c:ptCount val="10"/>
                <c:pt idx="0">
                  <c:v>0.19434593576566295</c:v>
                </c:pt>
                <c:pt idx="1">
                  <c:v>0.92316854271862581</c:v>
                </c:pt>
                <c:pt idx="2">
                  <c:v>0.80741787477538773</c:v>
                </c:pt>
                <c:pt idx="3">
                  <c:v>0.78453326641120436</c:v>
                </c:pt>
                <c:pt idx="4">
                  <c:v>0.96870723646846923</c:v>
                </c:pt>
                <c:pt idx="5">
                  <c:v>0.1513322829107604</c:v>
                </c:pt>
                <c:pt idx="6">
                  <c:v>0.1098332587621178</c:v>
                </c:pt>
                <c:pt idx="7">
                  <c:v>6.7457983893422613E-2</c:v>
                </c:pt>
                <c:pt idx="8">
                  <c:v>0.12178438092629174</c:v>
                </c:pt>
                <c:pt idx="9">
                  <c:v>3.5661893432688441E-2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0391424"/>
        <c:axId val="60392960"/>
      </c:lineChart>
      <c:catAx>
        <c:axId val="6039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pt-BR"/>
          </a:p>
        </c:txPr>
        <c:crossAx val="60392960"/>
        <c:crosses val="autoZero"/>
        <c:auto val="1"/>
        <c:lblAlgn val="ctr"/>
        <c:lblOffset val="100"/>
        <c:noMultiLvlLbl val="0"/>
      </c:catAx>
      <c:valAx>
        <c:axId val="6039296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crossAx val="603914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EAD x Presencial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Geral!$D$84</c:f>
              <c:strCache>
                <c:ptCount val="1"/>
                <c:pt idx="0">
                  <c:v>Crescimento Presencial</c:v>
                </c:pt>
              </c:strCache>
            </c:strRef>
          </c:tx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Geral!$A$74:$A$83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Geral!$D$85:$D$94</c:f>
              <c:numCache>
                <c:formatCode>0.0%</c:formatCode>
                <c:ptCount val="10"/>
                <c:pt idx="0">
                  <c:v>7.118843165796343E-2</c:v>
                </c:pt>
                <c:pt idx="1">
                  <c:v>6.9510460925328449E-2</c:v>
                </c:pt>
                <c:pt idx="2">
                  <c:v>5.0186878699061972E-2</c:v>
                </c:pt>
                <c:pt idx="3">
                  <c:v>4.3564340769003992E-2</c:v>
                </c:pt>
                <c:pt idx="4">
                  <c:v>4.0913813901004813E-2</c:v>
                </c:pt>
                <c:pt idx="5">
                  <c:v>7.0550403381379754E-3</c:v>
                </c:pt>
                <c:pt idx="6">
                  <c:v>6.5135022291305411E-2</c:v>
                </c:pt>
                <c:pt idx="7">
                  <c:v>5.4622030713216217E-2</c:v>
                </c:pt>
                <c:pt idx="8">
                  <c:v>3.081317792523856E-2</c:v>
                </c:pt>
                <c:pt idx="9">
                  <c:v>3.8584275937323192E-2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Geral!$E$84</c:f>
              <c:strCache>
                <c:ptCount val="1"/>
                <c:pt idx="0">
                  <c:v>Crescimento EAD</c:v>
                </c:pt>
              </c:strCache>
            </c:strRef>
          </c:tx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Geral!$A$74:$A$83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Geral!$E$85:$E$94</c:f>
              <c:numCache>
                <c:formatCode>0.0%</c:formatCode>
                <c:ptCount val="10"/>
                <c:pt idx="0">
                  <c:v>0.19434593576566309</c:v>
                </c:pt>
                <c:pt idx="1">
                  <c:v>0.92316854271862558</c:v>
                </c:pt>
                <c:pt idx="2">
                  <c:v>0.80741787477538751</c:v>
                </c:pt>
                <c:pt idx="3">
                  <c:v>0.78453326641120436</c:v>
                </c:pt>
                <c:pt idx="4">
                  <c:v>0.96870723646847068</c:v>
                </c:pt>
                <c:pt idx="5">
                  <c:v>0.15133228291076053</c:v>
                </c:pt>
                <c:pt idx="6">
                  <c:v>0.10983325876211794</c:v>
                </c:pt>
                <c:pt idx="7">
                  <c:v>6.7457983893422724E-2</c:v>
                </c:pt>
                <c:pt idx="8">
                  <c:v>0.12178438092629186</c:v>
                </c:pt>
                <c:pt idx="9">
                  <c:v>3.5661893432688441E-2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0416384"/>
        <c:axId val="60417920"/>
      </c:lineChart>
      <c:catAx>
        <c:axId val="6041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60417920"/>
        <c:crosses val="autoZero"/>
        <c:auto val="1"/>
        <c:lblAlgn val="ctr"/>
        <c:lblOffset val="100"/>
        <c:noMultiLvlLbl val="0"/>
      </c:catAx>
      <c:valAx>
        <c:axId val="60417920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one"/>
        <c:crossAx val="604163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'EAD x Presencial'!$C$1</c:f>
              <c:strCache>
                <c:ptCount val="1"/>
                <c:pt idx="0">
                  <c:v>Crescimento EAD</c:v>
                </c:pt>
              </c:strCache>
            </c:strRef>
          </c:tx>
          <c:invertIfNegative val="0"/>
          <c:cat>
            <c:multiLvlStrRef>
              <c:f>'EAD x Presencial'!$A$2:$B$31</c:f>
              <c:multiLvlStrCache>
                <c:ptCount val="30"/>
                <c:lvl>
                  <c:pt idx="0">
                    <c:v>Total</c:v>
                  </c:pt>
                  <c:pt idx="1">
                    <c:v>Privada</c:v>
                  </c:pt>
                  <c:pt idx="2">
                    <c:v>Pública</c:v>
                  </c:pt>
                  <c:pt idx="3">
                    <c:v>Total</c:v>
                  </c:pt>
                  <c:pt idx="4">
                    <c:v>Privada</c:v>
                  </c:pt>
                  <c:pt idx="5">
                    <c:v>Pública</c:v>
                  </c:pt>
                  <c:pt idx="6">
                    <c:v>Total</c:v>
                  </c:pt>
                  <c:pt idx="7">
                    <c:v>Privada</c:v>
                  </c:pt>
                  <c:pt idx="8">
                    <c:v>Pública</c:v>
                  </c:pt>
                  <c:pt idx="9">
                    <c:v>Total</c:v>
                  </c:pt>
                  <c:pt idx="10">
                    <c:v>Privada</c:v>
                  </c:pt>
                  <c:pt idx="11">
                    <c:v>Pública</c:v>
                  </c:pt>
                  <c:pt idx="12">
                    <c:v>Total</c:v>
                  </c:pt>
                  <c:pt idx="13">
                    <c:v>Privada</c:v>
                  </c:pt>
                  <c:pt idx="14">
                    <c:v>Pública</c:v>
                  </c:pt>
                  <c:pt idx="15">
                    <c:v>Total</c:v>
                  </c:pt>
                  <c:pt idx="16">
                    <c:v>Privada</c:v>
                  </c:pt>
                  <c:pt idx="17">
                    <c:v>Pública</c:v>
                  </c:pt>
                  <c:pt idx="18">
                    <c:v>Total</c:v>
                  </c:pt>
                  <c:pt idx="19">
                    <c:v>Privada</c:v>
                  </c:pt>
                  <c:pt idx="20">
                    <c:v>Pública</c:v>
                  </c:pt>
                  <c:pt idx="21">
                    <c:v>Total</c:v>
                  </c:pt>
                  <c:pt idx="22">
                    <c:v>Privada</c:v>
                  </c:pt>
                  <c:pt idx="23">
                    <c:v>Pública</c:v>
                  </c:pt>
                  <c:pt idx="24">
                    <c:v>Total</c:v>
                  </c:pt>
                  <c:pt idx="25">
                    <c:v>Privada</c:v>
                  </c:pt>
                  <c:pt idx="26">
                    <c:v>Pública</c:v>
                  </c:pt>
                  <c:pt idx="27">
                    <c:v>Total</c:v>
                  </c:pt>
                  <c:pt idx="28">
                    <c:v>Privada</c:v>
                  </c:pt>
                  <c:pt idx="29">
                    <c:v>Pública</c:v>
                  </c:pt>
                </c:lvl>
                <c:lvl>
                  <c:pt idx="0">
                    <c:v>2004</c:v>
                  </c:pt>
                  <c:pt idx="3">
                    <c:v>2005</c:v>
                  </c:pt>
                  <c:pt idx="6">
                    <c:v>2006</c:v>
                  </c:pt>
                  <c:pt idx="9">
                    <c:v>2007</c:v>
                  </c:pt>
                  <c:pt idx="12">
                    <c:v>2008</c:v>
                  </c:pt>
                  <c:pt idx="15">
                    <c:v>2009</c:v>
                  </c:pt>
                  <c:pt idx="18">
                    <c:v>2010</c:v>
                  </c:pt>
                  <c:pt idx="21">
                    <c:v>2011</c:v>
                  </c:pt>
                  <c:pt idx="24">
                    <c:v>2012</c:v>
                  </c:pt>
                  <c:pt idx="27">
                    <c:v>2013</c:v>
                  </c:pt>
                </c:lvl>
              </c:multiLvlStrCache>
            </c:multiLvlStrRef>
          </c:cat>
          <c:val>
            <c:numRef>
              <c:f>'EAD x Presencial'!$C$2:$C$31</c:f>
              <c:numCache>
                <c:formatCode>0.00%</c:formatCode>
                <c:ptCount val="30"/>
                <c:pt idx="0">
                  <c:v>0.19400000000000001</c:v>
                </c:pt>
                <c:pt idx="1">
                  <c:v>1.337</c:v>
                </c:pt>
                <c:pt idx="2">
                  <c:v>-9.6000000000000002E-2</c:v>
                </c:pt>
                <c:pt idx="3">
                  <c:v>0.92300000000000004</c:v>
                </c:pt>
                <c:pt idx="4">
                  <c:v>1.5449999999999988</c:v>
                </c:pt>
                <c:pt idx="5">
                  <c:v>0.51500000000000001</c:v>
                </c:pt>
                <c:pt idx="6">
                  <c:v>0.80700000000000005</c:v>
                </c:pt>
                <c:pt idx="7">
                  <c:v>1.746999999999999</c:v>
                </c:pt>
                <c:pt idx="8">
                  <c:v>-0.22800000000000001</c:v>
                </c:pt>
                <c:pt idx="9">
                  <c:v>0.78500000000000003</c:v>
                </c:pt>
                <c:pt idx="10">
                  <c:v>0.66900000000000082</c:v>
                </c:pt>
                <c:pt idx="11">
                  <c:v>1.24</c:v>
                </c:pt>
                <c:pt idx="12">
                  <c:v>0.96900000000000053</c:v>
                </c:pt>
                <c:pt idx="13">
                  <c:v>0.62900000000000056</c:v>
                </c:pt>
                <c:pt idx="14">
                  <c:v>1.9610000000000001</c:v>
                </c:pt>
                <c:pt idx="15">
                  <c:v>0.15100000000000013</c:v>
                </c:pt>
                <c:pt idx="16">
                  <c:v>0.48200000000000026</c:v>
                </c:pt>
                <c:pt idx="17">
                  <c:v>-0.38100000000000034</c:v>
                </c:pt>
                <c:pt idx="18">
                  <c:v>0.11</c:v>
                </c:pt>
                <c:pt idx="19">
                  <c:v>0.125</c:v>
                </c:pt>
                <c:pt idx="20">
                  <c:v>5.1999999999999998E-2</c:v>
                </c:pt>
                <c:pt idx="21">
                  <c:v>6.7000000000000004E-2</c:v>
                </c:pt>
                <c:pt idx="22">
                  <c:v>8.9000000000000065E-2</c:v>
                </c:pt>
                <c:pt idx="23">
                  <c:v>-2.0000000000000011E-2</c:v>
                </c:pt>
                <c:pt idx="24">
                  <c:v>0.12200000000000007</c:v>
                </c:pt>
                <c:pt idx="25">
                  <c:v>0.14400000000000004</c:v>
                </c:pt>
                <c:pt idx="26">
                  <c:v>2.1000000000000012E-2</c:v>
                </c:pt>
                <c:pt idx="27">
                  <c:v>3.5999999999999997E-2</c:v>
                </c:pt>
                <c:pt idx="28">
                  <c:v>7.1999999999999995E-2</c:v>
                </c:pt>
                <c:pt idx="29">
                  <c:v>-0.14900000000000013</c:v>
                </c:pt>
              </c:numCache>
            </c:numRef>
          </c:val>
        </c:ser>
        <c:ser>
          <c:idx val="1"/>
          <c:order val="1"/>
          <c:tx>
            <c:strRef>
              <c:f>'EAD x Presencial'!$D$1</c:f>
              <c:strCache>
                <c:ptCount val="1"/>
                <c:pt idx="0">
                  <c:v>Crescimento Presencial</c:v>
                </c:pt>
              </c:strCache>
            </c:strRef>
          </c:tx>
          <c:invertIfNegative val="0"/>
          <c:cat>
            <c:multiLvlStrRef>
              <c:f>'EAD x Presencial'!$A$2:$B$31</c:f>
              <c:multiLvlStrCache>
                <c:ptCount val="30"/>
                <c:lvl>
                  <c:pt idx="0">
                    <c:v>Total</c:v>
                  </c:pt>
                  <c:pt idx="1">
                    <c:v>Privada</c:v>
                  </c:pt>
                  <c:pt idx="2">
                    <c:v>Pública</c:v>
                  </c:pt>
                  <c:pt idx="3">
                    <c:v>Total</c:v>
                  </c:pt>
                  <c:pt idx="4">
                    <c:v>Privada</c:v>
                  </c:pt>
                  <c:pt idx="5">
                    <c:v>Pública</c:v>
                  </c:pt>
                  <c:pt idx="6">
                    <c:v>Total</c:v>
                  </c:pt>
                  <c:pt idx="7">
                    <c:v>Privada</c:v>
                  </c:pt>
                  <c:pt idx="8">
                    <c:v>Pública</c:v>
                  </c:pt>
                  <c:pt idx="9">
                    <c:v>Total</c:v>
                  </c:pt>
                  <c:pt idx="10">
                    <c:v>Privada</c:v>
                  </c:pt>
                  <c:pt idx="11">
                    <c:v>Pública</c:v>
                  </c:pt>
                  <c:pt idx="12">
                    <c:v>Total</c:v>
                  </c:pt>
                  <c:pt idx="13">
                    <c:v>Privada</c:v>
                  </c:pt>
                  <c:pt idx="14">
                    <c:v>Pública</c:v>
                  </c:pt>
                  <c:pt idx="15">
                    <c:v>Total</c:v>
                  </c:pt>
                  <c:pt idx="16">
                    <c:v>Privada</c:v>
                  </c:pt>
                  <c:pt idx="17">
                    <c:v>Pública</c:v>
                  </c:pt>
                  <c:pt idx="18">
                    <c:v>Total</c:v>
                  </c:pt>
                  <c:pt idx="19">
                    <c:v>Privada</c:v>
                  </c:pt>
                  <c:pt idx="20">
                    <c:v>Pública</c:v>
                  </c:pt>
                  <c:pt idx="21">
                    <c:v>Total</c:v>
                  </c:pt>
                  <c:pt idx="22">
                    <c:v>Privada</c:v>
                  </c:pt>
                  <c:pt idx="23">
                    <c:v>Pública</c:v>
                  </c:pt>
                  <c:pt idx="24">
                    <c:v>Total</c:v>
                  </c:pt>
                  <c:pt idx="25">
                    <c:v>Privada</c:v>
                  </c:pt>
                  <c:pt idx="26">
                    <c:v>Pública</c:v>
                  </c:pt>
                  <c:pt idx="27">
                    <c:v>Total</c:v>
                  </c:pt>
                  <c:pt idx="28">
                    <c:v>Privada</c:v>
                  </c:pt>
                  <c:pt idx="29">
                    <c:v>Pública</c:v>
                  </c:pt>
                </c:lvl>
                <c:lvl>
                  <c:pt idx="0">
                    <c:v>2004</c:v>
                  </c:pt>
                  <c:pt idx="3">
                    <c:v>2005</c:v>
                  </c:pt>
                  <c:pt idx="6">
                    <c:v>2006</c:v>
                  </c:pt>
                  <c:pt idx="9">
                    <c:v>2007</c:v>
                  </c:pt>
                  <c:pt idx="12">
                    <c:v>2008</c:v>
                  </c:pt>
                  <c:pt idx="15">
                    <c:v>2009</c:v>
                  </c:pt>
                  <c:pt idx="18">
                    <c:v>2010</c:v>
                  </c:pt>
                  <c:pt idx="21">
                    <c:v>2011</c:v>
                  </c:pt>
                  <c:pt idx="24">
                    <c:v>2012</c:v>
                  </c:pt>
                  <c:pt idx="27">
                    <c:v>2013</c:v>
                  </c:pt>
                </c:lvl>
              </c:multiLvlStrCache>
            </c:multiLvlStrRef>
          </c:cat>
          <c:val>
            <c:numRef>
              <c:f>'EAD x Presencial'!$D$2:$D$31</c:f>
              <c:numCache>
                <c:formatCode>0.00%</c:formatCode>
                <c:ptCount val="30"/>
                <c:pt idx="0">
                  <c:v>7.0999999999999994E-2</c:v>
                </c:pt>
                <c:pt idx="1">
                  <c:v>8.5000000000000006E-2</c:v>
                </c:pt>
                <c:pt idx="2">
                  <c:v>3.6999999999999998E-2</c:v>
                </c:pt>
                <c:pt idx="3">
                  <c:v>7.0000000000000021E-2</c:v>
                </c:pt>
                <c:pt idx="4">
                  <c:v>9.2000000000000026E-2</c:v>
                </c:pt>
                <c:pt idx="5">
                  <c:v>1.2E-2</c:v>
                </c:pt>
                <c:pt idx="6">
                  <c:v>0.05</c:v>
                </c:pt>
                <c:pt idx="7">
                  <c:v>6.3E-2</c:v>
                </c:pt>
                <c:pt idx="8">
                  <c:v>1.4E-2</c:v>
                </c:pt>
                <c:pt idx="9">
                  <c:v>4.3999999999999997E-2</c:v>
                </c:pt>
                <c:pt idx="10">
                  <c:v>0.05</c:v>
                </c:pt>
                <c:pt idx="11">
                  <c:v>2.5999999999999999E-2</c:v>
                </c:pt>
                <c:pt idx="12">
                  <c:v>4.1000000000000002E-2</c:v>
                </c:pt>
                <c:pt idx="13">
                  <c:v>4.5999999999999999E-2</c:v>
                </c:pt>
                <c:pt idx="14">
                  <c:v>2.7000000000000024E-2</c:v>
                </c:pt>
                <c:pt idx="15">
                  <c:v>7.0000000000000045E-3</c:v>
                </c:pt>
                <c:pt idx="16">
                  <c:v>-1.0999999999999998E-2</c:v>
                </c:pt>
                <c:pt idx="17">
                  <c:v>6.1000000000000013E-2</c:v>
                </c:pt>
                <c:pt idx="18">
                  <c:v>6.5000000000000002E-2</c:v>
                </c:pt>
                <c:pt idx="19">
                  <c:v>5.9000000000000039E-2</c:v>
                </c:pt>
                <c:pt idx="20">
                  <c:v>8.2000000000000003E-2</c:v>
                </c:pt>
                <c:pt idx="21">
                  <c:v>5.5000000000000014E-2</c:v>
                </c:pt>
                <c:pt idx="22">
                  <c:v>4.1000000000000002E-2</c:v>
                </c:pt>
                <c:pt idx="23">
                  <c:v>9.1000000000000025E-2</c:v>
                </c:pt>
                <c:pt idx="24">
                  <c:v>3.1000000000000021E-2</c:v>
                </c:pt>
                <c:pt idx="25">
                  <c:v>1.4E-2</c:v>
                </c:pt>
                <c:pt idx="26">
                  <c:v>7.5000000000000011E-2</c:v>
                </c:pt>
                <c:pt idx="27">
                  <c:v>3.9000000000000014E-2</c:v>
                </c:pt>
                <c:pt idx="28">
                  <c:v>4.0000000000000022E-2</c:v>
                </c:pt>
                <c:pt idx="29">
                  <c:v>3.5999999999999997E-2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60448768"/>
        <c:axId val="60450304"/>
      </c:barChart>
      <c:catAx>
        <c:axId val="604487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50" b="1"/>
            </a:pPr>
            <a:endParaRPr lang="pt-BR"/>
          </a:p>
        </c:txPr>
        <c:crossAx val="60450304"/>
        <c:crosses val="autoZero"/>
        <c:auto val="1"/>
        <c:lblAlgn val="ctr"/>
        <c:lblOffset val="100"/>
        <c:noMultiLvlLbl val="0"/>
      </c:catAx>
      <c:valAx>
        <c:axId val="60450304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6044876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 b="1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1CCE6-0820-4B89-86A0-EB1AEBABA178}" type="datetimeFigureOut">
              <a:rPr lang="pt-BR" smtClean="0"/>
              <a:t>30/10/2014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08D3-5588-4EDD-AF02-7A0CB89D43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1CCE6-0820-4B89-86A0-EB1AEBABA178}" type="datetimeFigureOut">
              <a:rPr lang="pt-BR" smtClean="0"/>
              <a:t>30/10/2014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08D3-5588-4EDD-AF02-7A0CB89D43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1CCE6-0820-4B89-86A0-EB1AEBABA178}" type="datetimeFigureOut">
              <a:rPr lang="pt-BR" smtClean="0"/>
              <a:t>30/10/2014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08D3-5588-4EDD-AF02-7A0CB89D43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1CCE6-0820-4B89-86A0-EB1AEBABA178}" type="datetimeFigureOut">
              <a:rPr lang="pt-BR" smtClean="0"/>
              <a:t>30/10/2014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08D3-5588-4EDD-AF02-7A0CB89D43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1CCE6-0820-4B89-86A0-EB1AEBABA178}" type="datetimeFigureOut">
              <a:rPr lang="pt-BR" smtClean="0"/>
              <a:t>30/10/2014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08D3-5588-4EDD-AF02-7A0CB89D43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1CCE6-0820-4B89-86A0-EB1AEBABA178}" type="datetimeFigureOut">
              <a:rPr lang="pt-BR" smtClean="0"/>
              <a:t>30/10/2014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08D3-5588-4EDD-AF02-7A0CB89D43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1CCE6-0820-4B89-86A0-EB1AEBABA178}" type="datetimeFigureOut">
              <a:rPr lang="pt-BR" smtClean="0"/>
              <a:t>30/10/2014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08D3-5588-4EDD-AF02-7A0CB89D43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1CCE6-0820-4B89-86A0-EB1AEBABA178}" type="datetimeFigureOut">
              <a:rPr lang="pt-BR" smtClean="0"/>
              <a:t>30/10/2014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08D3-5588-4EDD-AF02-7A0CB89D43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1CCE6-0820-4B89-86A0-EB1AEBABA178}" type="datetimeFigureOut">
              <a:rPr lang="pt-BR" smtClean="0"/>
              <a:t>30/10/2014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08D3-5588-4EDD-AF02-7A0CB89D43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1CCE6-0820-4B89-86A0-EB1AEBABA178}" type="datetimeFigureOut">
              <a:rPr lang="pt-BR" smtClean="0"/>
              <a:t>30/10/2014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08D3-5588-4EDD-AF02-7A0CB89D43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1CCE6-0820-4B89-86A0-EB1AEBABA178}" type="datetimeFigureOut">
              <a:rPr lang="pt-BR" smtClean="0"/>
              <a:t>30/10/2014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08D3-5588-4EDD-AF02-7A0CB89D43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1CCE6-0820-4B89-86A0-EB1AEBABA178}" type="datetimeFigureOut">
              <a:rPr lang="pt-BR" smtClean="0"/>
              <a:t>30/10/2014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808D3-5588-4EDD-AF02-7A0CB89D43F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arciaead@baraodemaua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.inep.gov.br/informacoes_estatisticas/sinopses_estatisticas/sinopses_educacao_superior/sinopse_educacao_superior_2012.zip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PANORAMA DA EDUCAÇÃO SUPERIOR A DISTÂNCIA NO </a:t>
            </a:r>
            <a:r>
              <a:rPr lang="pt-BR" b="1" dirty="0" smtClean="0"/>
              <a:t>BRASIL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Márcia Aparecida </a:t>
            </a:r>
            <a:r>
              <a:rPr lang="pt-BR" sz="2000" b="1" dirty="0" smtClean="0"/>
              <a:t>Figueiredo</a:t>
            </a:r>
          </a:p>
          <a:p>
            <a:r>
              <a:rPr lang="pt-BR" sz="2000" b="1" dirty="0" smtClean="0"/>
              <a:t> </a:t>
            </a:r>
            <a:r>
              <a:rPr lang="pt-BR" sz="2000" dirty="0"/>
              <a:t>Centro Universitário Barão de Mauá </a:t>
            </a:r>
            <a:r>
              <a:rPr lang="pt-BR" sz="2000" u="sng" dirty="0" smtClean="0">
                <a:hlinkClick r:id="rId2"/>
              </a:rPr>
              <a:t>marciaead@baraodemaua.br</a:t>
            </a: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Gráfico 3"/>
          <p:cNvGraphicFramePr>
            <a:graphicFrameLocks noGrp="1"/>
          </p:cNvGraphicFramePr>
          <p:nvPr/>
        </p:nvGraphicFramePr>
        <p:xfrm>
          <a:off x="235887" y="1052736"/>
          <a:ext cx="8908113" cy="5230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196462"/>
              </p:ext>
            </p:extLst>
          </p:nvPr>
        </p:nvGraphicFramePr>
        <p:xfrm>
          <a:off x="107504" y="692696"/>
          <a:ext cx="8908113" cy="5374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5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2061262"/>
              </p:ext>
            </p:extLst>
          </p:nvPr>
        </p:nvGraphicFramePr>
        <p:xfrm>
          <a:off x="0" y="13698"/>
          <a:ext cx="9144000" cy="695572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186608"/>
                <a:gridCol w="2186608"/>
                <a:gridCol w="2385392"/>
                <a:gridCol w="2385392"/>
              </a:tblGrid>
              <a:tr h="3525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/>
                        <a:t>Ano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/>
                        <a:t>Categoria Administrativa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/>
                        <a:t>Crescimento EAD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/>
                        <a:t>Crescimento Presencial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/>
                        <a:t>2004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Total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/>
                        <a:t>19,40%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/>
                        <a:t>7,10%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Privada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/>
                        <a:t>133,70%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/>
                        <a:t>8,50%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Pública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-9,60%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3,70%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/>
                        <a:t>2005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Total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92,30%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7,00%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Privada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154,50%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9,20%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Pública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51,50%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1,20%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/>
                        <a:t>2006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Total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80,70%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5,00%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Privada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174,70%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6,30%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Pública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-22,80%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1,40%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/>
                        <a:t>2007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Total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78,50%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4,40%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Privada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66,90%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5,00%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Pública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124,00%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2,60%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/>
                        <a:t>2008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Total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96,90%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4,10%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Privada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62,90%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4,60%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Pública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196,10%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2,70%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/>
                        <a:t>2009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Total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15,10%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0,70%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Privada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48,20%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-1,10%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Pública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-38,10%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6,10%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/>
                        <a:t>2010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Total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11,00%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6,50%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Privada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12,50%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5,90%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Pública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5,20%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8,20%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/>
                        <a:t>2011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Total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6,70%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5,50%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Privada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8,90%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4,10%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Pública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-2,00%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9,10%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/>
                        <a:t>2012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Total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12,20%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3,10%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Privada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14,40%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1,40%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Pública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2,10%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7,50%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/>
                        <a:t>2013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Total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3,60%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3,90%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Privada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7,20%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4,00%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Pública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-14,90%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/>
                        <a:t>3,60%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Número Total de Matrículas em Cursos de Graduação – Presenciais e a Distância, por Organização Acadêmica e Grau Acadêmico (Bacharelado, Licenciatura, Tecnólogo e Não Aplicável) e a Categoria Administrativa das IES – 2012. 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23528" y="2636912"/>
          <a:ext cx="8496944" cy="229514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873486"/>
                <a:gridCol w="941460"/>
                <a:gridCol w="1317027"/>
                <a:gridCol w="2003578"/>
                <a:gridCol w="1359512"/>
                <a:gridCol w="934665"/>
                <a:gridCol w="1067216"/>
              </a:tblGrid>
              <a:tr h="239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/>
                        <a:t>Brasil</a:t>
                      </a:r>
                      <a:endParaRPr lang="pt-BR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endParaRPr lang="pt-B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/>
                        <a:t>Total</a:t>
                      </a:r>
                      <a:endParaRPr lang="pt-BR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/>
                        <a:t>Bacharelado</a:t>
                      </a:r>
                      <a:endParaRPr lang="pt-BR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/>
                        <a:t>Licenciatura</a:t>
                      </a:r>
                      <a:endParaRPr lang="pt-BR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/>
                        <a:t>Tecnólogo</a:t>
                      </a:r>
                      <a:endParaRPr lang="pt-BR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/>
                        <a:t>Não Aplicável</a:t>
                      </a:r>
                      <a:endParaRPr lang="pt-BR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ctr"/>
                </a:tc>
              </a:tr>
              <a:tr h="168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 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Total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7.037.688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4.703.693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1.366.559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944.904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22.532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</a:tr>
              <a:tr h="168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Pública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endParaRPr lang="pt-BR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1.897.376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1.129.777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604.483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140.935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22.181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</a:tr>
              <a:tr h="168519">
                <a:tc>
                  <a:txBody>
                    <a:bodyPr/>
                    <a:lstStyle/>
                    <a:p>
                      <a:endParaRPr lang="pt-BR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Federal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1.087.413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692.080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322.178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64.424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8.731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</a:tr>
              <a:tr h="168519">
                <a:tc>
                  <a:txBody>
                    <a:bodyPr/>
                    <a:lstStyle/>
                    <a:p>
                      <a:endParaRPr lang="pt-BR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Estadual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625.283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298.672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250.843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62.318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13.450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</a:tr>
              <a:tr h="168519">
                <a:tc>
                  <a:txBody>
                    <a:bodyPr/>
                    <a:lstStyle/>
                    <a:p>
                      <a:endParaRPr lang="pt-BR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Municipal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184.680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139.025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31.462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14.193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-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</a:tr>
              <a:tr h="168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Privada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endParaRPr lang="pt-BR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5.140.312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3.573.916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762.076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803.969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351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0" marR="42740" marT="0" marB="0" anchor="b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Faixa etária e sexo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Os Gráficos </a:t>
            </a:r>
            <a:r>
              <a:rPr lang="pt-BR" dirty="0" smtClean="0"/>
              <a:t>apresentam </a:t>
            </a:r>
            <a:r>
              <a:rPr lang="pt-BR" dirty="0"/>
              <a:t>o total de matrículas de graduação em 2011 por faixa etária e sexo. No Gráfico </a:t>
            </a:r>
            <a:r>
              <a:rPr lang="pt-BR" dirty="0" smtClean="0"/>
              <a:t>da </a:t>
            </a:r>
            <a:r>
              <a:rPr lang="pt-BR" dirty="0"/>
              <a:t>modalidade Presencial, com 5.772.478 matrículas em números absolutos, Sexo Feminino 3.191.181 (55,3%) e Sexo Masculino 2.581.297 (44,7%). Faixa etária predominante nos cursos presenciais é de 19 a 24 anos 2.977.319 (51,6%).</a:t>
            </a:r>
          </a:p>
          <a:p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Matrículas por faixa etária e sexo dos cursos Presencias – Brasil – 2011.</a:t>
            </a:r>
          </a:p>
        </p:txBody>
      </p:sp>
      <p:pic>
        <p:nvPicPr>
          <p:cNvPr id="23554" name="Gráfico 2"/>
          <p:cNvPicPr>
            <a:picLocks noChangeArrowheads="1"/>
          </p:cNvPicPr>
          <p:nvPr/>
        </p:nvPicPr>
        <p:blipFill>
          <a:blip r:embed="rId2" cstate="print"/>
          <a:srcRect b="-235"/>
          <a:stretch>
            <a:fillRect/>
          </a:stretch>
        </p:blipFill>
        <p:spPr bwMode="auto">
          <a:xfrm>
            <a:off x="971600" y="1628800"/>
            <a:ext cx="7596336" cy="5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Matrículas por faixa etária e sexo dos cursos a Distância – Brasil – 2011. </a:t>
            </a:r>
          </a:p>
        </p:txBody>
      </p:sp>
      <p:pic>
        <p:nvPicPr>
          <p:cNvPr id="24578" name="Gráfico 3"/>
          <p:cNvPicPr>
            <a:picLocks noChangeArrowheads="1"/>
          </p:cNvPicPr>
          <p:nvPr/>
        </p:nvPicPr>
        <p:blipFill>
          <a:blip r:embed="rId2" cstate="print"/>
          <a:srcRect b="-214"/>
          <a:stretch>
            <a:fillRect/>
          </a:stretch>
        </p:blipFill>
        <p:spPr bwMode="auto">
          <a:xfrm>
            <a:off x="971600" y="1556792"/>
            <a:ext cx="7380312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No Gráfico </a:t>
            </a:r>
            <a:r>
              <a:rPr lang="pt-BR" dirty="0" smtClean="0"/>
              <a:t>da </a:t>
            </a:r>
            <a:r>
              <a:rPr lang="pt-BR" dirty="0"/>
              <a:t>modalidade a Distância, com 993.062 matrículas em números absolutos, Sexo Feminino 663.017 (66,8%) e Sexo Masculino 330.045 (33,2%). As Faixas etárias nos cursos a distância estão quase empatadas: de 30 a 34 anos 204.640 (20,6%) e 25 a 29 anos 201.650 (20,3%) e logo após 19 a 24 anos 172.452 (17,4%).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Matrículas por grau acadêmico e sexo na modalidade EAD – Brasil – 2011.</a:t>
            </a:r>
          </a:p>
        </p:txBody>
      </p:sp>
      <p:pic>
        <p:nvPicPr>
          <p:cNvPr id="25602" name="Gráfico 5"/>
          <p:cNvPicPr>
            <a:picLocks noChangeArrowheads="1"/>
          </p:cNvPicPr>
          <p:nvPr/>
        </p:nvPicPr>
        <p:blipFill>
          <a:blip r:embed="rId2" cstate="print"/>
          <a:srcRect b="-214"/>
          <a:stretch>
            <a:fillRect/>
          </a:stretch>
        </p:blipFill>
        <p:spPr bwMode="auto">
          <a:xfrm>
            <a:off x="1259632" y="1628800"/>
            <a:ext cx="6516216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No Gráfico </a:t>
            </a:r>
            <a:r>
              <a:rPr lang="pt-BR" dirty="0" smtClean="0"/>
              <a:t>na </a:t>
            </a:r>
            <a:r>
              <a:rPr lang="pt-BR" dirty="0"/>
              <a:t>modalidade a Distância, o total de matrículas de graduação declarados nos períodos de 2009, 2010 e 2011 por grau acadêmico. As Licenciaturas concentraram maiores índices de matrículas (2009 – 50,1%; 2010 – 45,8%; 2011 – 43,3%).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i="1" dirty="0"/>
              <a:t>Este artigo busca traçar um panorama contemporâneo da Educação no Brasil, partindo da quantificação das matrículas efetuadas no Ensino Superior tradicional e em EAD no país, passando pela organização acadêmica dos mesmos, até chegar às normatizações recentemente estabelecidas pela Coordenação de Aperfeiçoamento de Pessoal de Nível Superior (CAPES) para que se viabilizasse a realização da pesquisa brasileira. Para tanto, apresenta tabelas oficiais atualizadas sobre o assunto, disponibilizadas pelo INEP, bem como, critérios para qualificação da produção acadêmica brasileira objetivando, a partir de tais dados, traçar um comparativo entre a educação pública e a privada no país tanto em nível de graduação quanto de pós-graduação.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/>
              <a:t>Matrículas por grau acadêmico e sexo na modalidade Presencial – Brasil – 2011</a:t>
            </a:r>
          </a:p>
        </p:txBody>
      </p:sp>
      <p:pic>
        <p:nvPicPr>
          <p:cNvPr id="26626" name="Gráfico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556792"/>
            <a:ext cx="6948264" cy="479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Na </a:t>
            </a:r>
            <a:r>
              <a:rPr lang="pt-BR" dirty="0"/>
              <a:t>modalidade Presencial, o </a:t>
            </a:r>
            <a:r>
              <a:rPr lang="pt-BR" dirty="0" smtClean="0"/>
              <a:t>Gráfico </a:t>
            </a:r>
            <a:r>
              <a:rPr lang="pt-BR" dirty="0"/>
              <a:t>apresenta o total de matrículas de graduação declarados nos períodos de 2009, 2010 e </a:t>
            </a:r>
            <a:r>
              <a:rPr lang="pt-BR" dirty="0" smtClean="0"/>
              <a:t>2011 por </a:t>
            </a:r>
            <a:r>
              <a:rPr lang="pt-BR" dirty="0"/>
              <a:t>grau acadêmico. Os Bacharelados concentraram maiores índices de matrículas (2009 – 70,9%; 2010 – 72,3%; 2011 – 72,7%).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Sociedade Brasileira para o Progresso da Ciência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/>
              <a:t>Atualmente, de acordo com a Sociedade Brasileira para o Progresso da Ciência, o Brasil é responsável por 2,7% da produção científica mundial, ocupando a 58ª posição entre os países mais inovadores do mundo. Desta porcentagem, Ferreira (2008, p. 43) afirma que a maioria é publicada por poucos, uma vez que grande é o número dos que publicam pouco ou nada. Também, de acordo com este mesmo autor, merece destaque a baixa produção científica efetuada pelo sexo feminino, atribuída, entre outros fatores, ao casamento e maternidade. Outros estudos consultados pelo autor reportam o contrário, ou seja, que em muitos casos mulheres casadas e com filhos publicam mais que mulheres solteiras e sem filhos.</a:t>
            </a:r>
          </a:p>
          <a:p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CONSIDERAÇÕES FINAIS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t-BR" dirty="0"/>
              <a:t>A partir dos dados apresentados, afirmar que a</a:t>
            </a:r>
            <a:r>
              <a:rPr lang="pt-PT" dirty="0"/>
              <a:t> Educação a Distância é "tão boa quanto" a Educação Presencial já é uma realidade, </a:t>
            </a:r>
            <a:r>
              <a:rPr lang="pt-BR" dirty="0"/>
              <a:t>representando, portanto, papel relevante na socialização do país em contexto de validação do conhecimento científico, bem como, no intercâmbio de informação e cultura entre os pares. Por sua vez, nas instituições brasileiras optantes pelos cursos mistos, que pecavam pela abrangência excessiva de temas, relativismo, ecletismo e falta de organicidade e de professores doutores, a CAPES, com o redimensionamento avaliativo da pesquisa praticada nas instituições, bem como, com a qualificação do corpo docente destas, findou com os cursos mistos existentes há mais de três décadas, reestruturando-os em grandes vertentes de estudos que norteiam internacionalmente a pós-graduação brasileira. Num futuro próximo, alimentando o índice de impacto da pesquisa brasileira no país e no mundo, espera-se que a Educação a Distância, tal qual a Tradicional, responda, igualmente, pela criação de grupos de pesquisa e eventos acadêmicos em sua própria área do saber quanto em áreas correlatas ao mesmo.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pt-BR" b="1" dirty="0"/>
              <a:t> 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ALMEIDA, </a:t>
            </a:r>
            <a:r>
              <a:rPr lang="pt-BR" dirty="0" err="1"/>
              <a:t>Eleanara</a:t>
            </a:r>
            <a:r>
              <a:rPr lang="pt-BR" dirty="0"/>
              <a:t> C. E. de; GUIMARÃES, J. A. </a:t>
            </a:r>
            <a:r>
              <a:rPr lang="pt-BR" b="1" dirty="0"/>
              <a:t>A pós-graduação e a </a:t>
            </a:r>
            <a:r>
              <a:rPr lang="pt-BR" b="1" dirty="0" err="1"/>
              <a:t>volução</a:t>
            </a:r>
            <a:r>
              <a:rPr lang="pt-BR" b="1" dirty="0"/>
              <a:t> da produção científica brasileira</a:t>
            </a:r>
            <a:r>
              <a:rPr lang="pt-BR" dirty="0"/>
              <a:t>. </a:t>
            </a:r>
            <a:r>
              <a:rPr lang="en-US" dirty="0"/>
              <a:t>São Paulo: </a:t>
            </a:r>
            <a:r>
              <a:rPr lang="en-US" dirty="0" err="1"/>
              <a:t>Editora</a:t>
            </a:r>
            <a:r>
              <a:rPr lang="en-US" dirty="0"/>
              <a:t> </a:t>
            </a:r>
            <a:r>
              <a:rPr lang="en-US" dirty="0" err="1"/>
              <a:t>Senac</a:t>
            </a:r>
            <a:r>
              <a:rPr lang="en-US" dirty="0"/>
              <a:t>, 2013.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BRASIL. Ministério da Educação. Sinopses Estatísticas da Educação Superior. 2012.Disponível em: &lt;</a:t>
            </a:r>
            <a:r>
              <a:rPr lang="pt-BR" dirty="0">
                <a:hlinkClick r:id="rId2"/>
              </a:rPr>
              <a:t>http://download.inep.gov.br/informacoes_estatisticas/sinopses_estatisticas/sinopses_educacao_superior/sinopse_educacao_superior_2012.zip</a:t>
            </a:r>
            <a:r>
              <a:rPr lang="pt-BR" dirty="0"/>
              <a:t> &gt; Acesso em 20/04/2014.</a:t>
            </a:r>
          </a:p>
          <a:p>
            <a:pPr marL="0" indent="0">
              <a:buNone/>
            </a:pPr>
            <a:r>
              <a:rPr lang="en-US" dirty="0"/>
              <a:t>COLE, Jonathan. </a:t>
            </a:r>
            <a:r>
              <a:rPr lang="en-US" b="1" dirty="0"/>
              <a:t>Fair science</a:t>
            </a:r>
            <a:r>
              <a:rPr lang="en-US" dirty="0"/>
              <a:t>: women in the scientific community. New York: Columbia University Press. 1987.</a:t>
            </a:r>
            <a:endParaRPr lang="pt-BR" dirty="0"/>
          </a:p>
          <a:p>
            <a:pPr marL="0" indent="0">
              <a:buNone/>
            </a:pPr>
            <a:r>
              <a:rPr lang="en-US" dirty="0"/>
              <a:t>FERREIRA, L. O. et al . Institutionalization of the sciences, gender system, and scientific production in Brazil (1939-1969). </a:t>
            </a:r>
            <a:r>
              <a:rPr lang="pt-BR" b="1" dirty="0"/>
              <a:t>Hist. </a:t>
            </a:r>
            <a:r>
              <a:rPr lang="pt-BR" b="1" dirty="0" err="1"/>
              <a:t>cienc</a:t>
            </a:r>
            <a:r>
              <a:rPr lang="pt-BR" b="1" dirty="0"/>
              <a:t>. </a:t>
            </a:r>
            <a:r>
              <a:rPr lang="pt-BR" b="1" dirty="0" err="1"/>
              <a:t>saude</a:t>
            </a:r>
            <a:r>
              <a:rPr lang="pt-BR" dirty="0" err="1"/>
              <a:t>-Manguinhos</a:t>
            </a:r>
            <a:r>
              <a:rPr lang="pt-BR" dirty="0"/>
              <a:t>, </a:t>
            </a:r>
            <a:r>
              <a:rPr lang="pt-BR" dirty="0" err="1"/>
              <a:t>R.J.</a:t>
            </a:r>
            <a:r>
              <a:rPr lang="pt-BR" dirty="0"/>
              <a:t> v. 15, supl. 2008. Disponível em &lt;http://www.scielo.br&gt;. Acesso em 05 Set. 2013.</a:t>
            </a:r>
          </a:p>
          <a:p>
            <a:pPr marL="0" indent="0">
              <a:buNone/>
            </a:pPr>
            <a:r>
              <a:rPr lang="pt-BR" dirty="0"/>
              <a:t>MEC/INEP/DEED. Número Total de Matrículas em Cursos de Graduação – Presenciais e a Distância, por Organização Acadêmica – 2012. Disponível em &lt;</a:t>
            </a:r>
            <a:r>
              <a:rPr lang="pt-BR" u="sng" dirty="0">
                <a:hlinkClick r:id="rId2"/>
              </a:rPr>
              <a:t>http://download.inep.gov.br/informacoes_estatisticas/sinopses_estatisticas/sinopses_educacao_superior/sinopse_educacao_superior_2012.zip</a:t>
            </a:r>
            <a:r>
              <a:rPr lang="pt-BR" dirty="0"/>
              <a:t>&gt; Acesso em 30.04.2014.</a:t>
            </a:r>
          </a:p>
          <a:p>
            <a:pPr marL="0" indent="0">
              <a:buNone/>
            </a:pPr>
            <a:r>
              <a:rPr lang="pt-BR" dirty="0"/>
              <a:t>MENEGHINI, Rogério. Avaliação da produção científica e o Projeto </a:t>
            </a:r>
            <a:r>
              <a:rPr lang="pt-BR" dirty="0" err="1"/>
              <a:t>SciELO</a:t>
            </a:r>
            <a:r>
              <a:rPr lang="pt-BR" dirty="0"/>
              <a:t>. </a:t>
            </a:r>
            <a:r>
              <a:rPr lang="pt-BR" b="1" dirty="0"/>
              <a:t>Ci. Inf</a:t>
            </a:r>
            <a:r>
              <a:rPr lang="pt-BR" dirty="0"/>
              <a:t>., 1998, vol.27, no.2, </a:t>
            </a:r>
            <a:r>
              <a:rPr lang="pt-BR" dirty="0" err="1"/>
              <a:t>p.nd-nd.</a:t>
            </a:r>
            <a:r>
              <a:rPr lang="pt-BR" dirty="0"/>
              <a:t> Disponível em &lt;http://www.scielo.br&gt;. </a:t>
            </a:r>
            <a:r>
              <a:rPr lang="en-US" dirty="0" err="1"/>
              <a:t>Acesso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05 Set. 2013.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POBLACION, Dinah Aguiar; NORONHA, Daisy Pires. </a:t>
            </a:r>
            <a:r>
              <a:rPr lang="en-US" dirty="0"/>
              <a:t>"White" and "grey" literature produced in information science by doctors/lectures from the Brazilian graduate programs. </a:t>
            </a:r>
            <a:r>
              <a:rPr lang="pt-BR" b="1" dirty="0"/>
              <a:t>Ci. Inf</a:t>
            </a:r>
            <a:r>
              <a:rPr lang="pt-BR" dirty="0"/>
              <a:t>., Brasília, v. 31, n. 2, </a:t>
            </a:r>
            <a:r>
              <a:rPr lang="pt-BR" dirty="0" err="1"/>
              <a:t>Aug</a:t>
            </a:r>
            <a:r>
              <a:rPr lang="pt-BR" dirty="0"/>
              <a:t>. 2002. Disponível em &lt;http://www.scielo.br&gt;. </a:t>
            </a:r>
            <a:r>
              <a:rPr lang="en-US" dirty="0" err="1"/>
              <a:t>Acesso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05 Set. 2013.</a:t>
            </a:r>
            <a:endParaRPr lang="pt-BR" dirty="0"/>
          </a:p>
          <a:p>
            <a:pPr marL="0" indent="0">
              <a:buNone/>
            </a:pPr>
            <a:r>
              <a:rPr lang="en-US" dirty="0"/>
              <a:t>STREHL, </a:t>
            </a:r>
            <a:r>
              <a:rPr lang="en-US" dirty="0" err="1"/>
              <a:t>Letícia</a:t>
            </a:r>
            <a:r>
              <a:rPr lang="en-US" dirty="0"/>
              <a:t>. Impact factor </a:t>
            </a:r>
            <a:r>
              <a:rPr lang="en-US" dirty="0" err="1"/>
              <a:t>od</a:t>
            </a:r>
            <a:r>
              <a:rPr lang="en-US" dirty="0"/>
              <a:t> ISI and evaluation of scientific production: conceptual and methodological aspects. </a:t>
            </a:r>
            <a:r>
              <a:rPr lang="pt-BR" b="1" dirty="0"/>
              <a:t>Ci. Inf</a:t>
            </a:r>
            <a:r>
              <a:rPr lang="pt-BR" dirty="0"/>
              <a:t>., Brasília, v. 34, n. 1, Jan. 2005. Disponível em &lt;http://www.scielo.br&gt;. Acesso em 05 Set. 2013.</a:t>
            </a:r>
          </a:p>
          <a:p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Obrigada!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b="1" dirty="0" smtClean="0"/>
              <a:t>Márcia Figueiredo</a:t>
            </a:r>
          </a:p>
          <a:p>
            <a:pPr marL="0" indent="0" algn="ctr">
              <a:buNone/>
            </a:pPr>
            <a:r>
              <a:rPr lang="pt-BR" b="1" dirty="0" smtClean="0"/>
              <a:t>marciaead@baraodemaua.br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528673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Em 2012, o panorama da Educação Superior no Brasil registrou um total de 7.037.688 matrículas de graduação, sendo 5.923.838 (84,2%) na modalidade presencial e 1.113.850 (15,8%) na modalidade a distância. </a:t>
            </a:r>
            <a:endParaRPr lang="pt-BR" dirty="0" smtClean="0"/>
          </a:p>
          <a:p>
            <a:pPr algn="just"/>
            <a:r>
              <a:rPr lang="pt-BR" dirty="0" smtClean="0"/>
              <a:t>Em 2013, registrou </a:t>
            </a:r>
            <a:r>
              <a:rPr lang="pt-BR" b="1" dirty="0" smtClean="0"/>
              <a:t>7.305.977 </a:t>
            </a:r>
            <a:r>
              <a:rPr lang="pt-BR" dirty="0" smtClean="0"/>
              <a:t>matrículas na graduação</a:t>
            </a:r>
            <a:r>
              <a:rPr lang="pt-BR" b="1" dirty="0" smtClean="0"/>
              <a:t>, crescimento de 3,7%, </a:t>
            </a:r>
            <a:r>
              <a:rPr lang="pt-BR" dirty="0" smtClean="0"/>
              <a:t>sendo 6.152.405, (84,2%),  </a:t>
            </a:r>
            <a:r>
              <a:rPr lang="pt-BR" dirty="0"/>
              <a:t>1.153.572</a:t>
            </a:r>
            <a:r>
              <a:rPr lang="pt-BR" dirty="0" smtClean="0"/>
              <a:t> (15,8%).</a:t>
            </a:r>
          </a:p>
          <a:p>
            <a:pPr algn="ctr">
              <a:buNone/>
            </a:pPr>
            <a:r>
              <a:rPr lang="pt-BR" b="1" dirty="0" smtClean="0"/>
              <a:t>Crescimento no Presencial 3,9%, na EAD 3,6%.</a:t>
            </a:r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/>
              <a:t>Número de Instituições de Educação Superior por Organização Acadêmica e Categoria Administrativa - Brasil - 2003-2013</a:t>
            </a:r>
            <a:endParaRPr lang="pt-BR" sz="28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99592" y="1628802"/>
          <a:ext cx="7488828" cy="460957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756672"/>
                <a:gridCol w="678780"/>
                <a:gridCol w="756672"/>
                <a:gridCol w="756672"/>
                <a:gridCol w="756672"/>
                <a:gridCol w="756672"/>
                <a:gridCol w="756672"/>
                <a:gridCol w="756672"/>
                <a:gridCol w="756672"/>
                <a:gridCol w="756672"/>
              </a:tblGrid>
              <a:tr h="37808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/>
                        <a:t>Ano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ctr"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/>
                        <a:t>Instituições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80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/>
                        <a:t>Total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/>
                        <a:t>Universidade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/>
                        <a:t>Centro Universitário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/>
                        <a:t>Faculdade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/>
                        <a:t>IF e </a:t>
                      </a:r>
                      <a:r>
                        <a:rPr lang="pt-BR" sz="1600" b="1" u="none" strike="noStrike" dirty="0" err="1"/>
                        <a:t>Cefet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80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/>
                        <a:t>Pública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/>
                        <a:t>Privada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/>
                        <a:t>Pública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/>
                        <a:t>Privada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/>
                        <a:t>Pública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/>
                        <a:t>Privada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/>
                        <a:t>Pública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/>
                        <a:t>Privada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ctr"/>
                </a:tc>
              </a:tr>
              <a:tr h="22656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/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/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</a:tr>
              <a:tr h="28215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2003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1.859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79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84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78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86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1.490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39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-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</a:tr>
              <a:tr h="28215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2004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2.013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83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86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104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104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1.599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34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-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</a:tr>
              <a:tr h="28215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2005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2.165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90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86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111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105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1.737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33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-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</a:tr>
              <a:tr h="28215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2006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2.270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92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86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115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119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1.821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33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-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</a:tr>
              <a:tr h="28215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2007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2.281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96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87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116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116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1.829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33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-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</a:tr>
              <a:tr h="28215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2008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2.252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97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86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119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1.811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34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-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</a:tr>
              <a:tr h="28215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2009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2.314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86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120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103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1.863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35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-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</a:tr>
              <a:tr h="28215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2010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2.378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101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89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119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133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1.892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37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-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</a:tr>
              <a:tr h="28215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2011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2.365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102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88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124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135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1.869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40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-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</a:tr>
              <a:tr h="28215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2012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2.416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108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85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129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146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1.898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40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-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</a:tr>
              <a:tr h="28215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2013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2.391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111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84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130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140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1.876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40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-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08" marR="9108" marT="9108" marB="0" anchor="b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Número de Instituições de Educação Superior</a:t>
            </a:r>
            <a:endParaRPr lang="pt-BR" sz="3200" dirty="0"/>
          </a:p>
        </p:txBody>
      </p:sp>
      <p:graphicFrame>
        <p:nvGraphicFramePr>
          <p:cNvPr id="4" name="Gráfico 3"/>
          <p:cNvGraphicFramePr>
            <a:graphicFrameLocks noGrp="1"/>
          </p:cNvGraphicFramePr>
          <p:nvPr/>
        </p:nvGraphicFramePr>
        <p:xfrm>
          <a:off x="1" y="1196752"/>
          <a:ext cx="9144000" cy="5014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Organização Acadêmica e Categoria Administrativa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No ano de 2012, o número de Instituições do Ensino Superior totalizou 2.416 IES. Desse conjunto, 84,6% são faculdades 8,0 % são universidades, 5,7% são centros universitários e 1,7% representam a soma de institutos federais de educação, ciência e tecnologia (</a:t>
            </a:r>
            <a:r>
              <a:rPr lang="pt-BR" dirty="0" err="1"/>
              <a:t>IFs</a:t>
            </a:r>
            <a:r>
              <a:rPr lang="pt-BR" dirty="0"/>
              <a:t>) e de centros federais de educação tecnológica (</a:t>
            </a:r>
            <a:r>
              <a:rPr lang="pt-BR" dirty="0" err="1"/>
              <a:t>Cefets</a:t>
            </a:r>
            <a:r>
              <a:rPr lang="pt-BR" dirty="0"/>
              <a:t>).</a:t>
            </a:r>
          </a:p>
          <a:p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702012"/>
              </p:ext>
            </p:extLst>
          </p:nvPr>
        </p:nvGraphicFramePr>
        <p:xfrm>
          <a:off x="179512" y="1124744"/>
          <a:ext cx="8784976" cy="4942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 noGrp="1"/>
          </p:cNvGraphicFramePr>
          <p:nvPr/>
        </p:nvGraphicFramePr>
        <p:xfrm>
          <a:off x="0" y="1052736"/>
          <a:ext cx="9052129" cy="5446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Número de Instituições de Educação Superior</a:t>
            </a:r>
            <a:endParaRPr lang="pt-BR" sz="3200" dirty="0"/>
          </a:p>
        </p:txBody>
      </p:sp>
      <p:pic>
        <p:nvPicPr>
          <p:cNvPr id="19458" name="Gráfico 1"/>
          <p:cNvPicPr>
            <a:picLocks noChangeArrowheads="1"/>
          </p:cNvPicPr>
          <p:nvPr/>
        </p:nvPicPr>
        <p:blipFill>
          <a:blip r:embed="rId2" cstate="print"/>
          <a:srcRect b="-116"/>
          <a:stretch>
            <a:fillRect/>
          </a:stretch>
        </p:blipFill>
        <p:spPr bwMode="auto">
          <a:xfrm>
            <a:off x="971600" y="1340768"/>
            <a:ext cx="7164288" cy="515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1339</Words>
  <Application>Microsoft Office PowerPoint</Application>
  <PresentationFormat>Apresentação na tela (4:3)</PresentationFormat>
  <Paragraphs>327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Tema do Office</vt:lpstr>
      <vt:lpstr>PANORAMA DA EDUCAÇÃO SUPERIOR A DISTÂNCIA NO BRASIL</vt:lpstr>
      <vt:lpstr>Resumo</vt:lpstr>
      <vt:lpstr>INTRODUÇÃO</vt:lpstr>
      <vt:lpstr>Número de Instituições de Educação Superior por Organização Acadêmica e Categoria Administrativa - Brasil - 2003-2013</vt:lpstr>
      <vt:lpstr>Número de Instituições de Educação Superior</vt:lpstr>
      <vt:lpstr>Organização Acadêmica e Categoria Administrativa</vt:lpstr>
      <vt:lpstr>Apresentação do PowerPoint</vt:lpstr>
      <vt:lpstr>Apresentação do PowerPoint</vt:lpstr>
      <vt:lpstr>Número de Instituições de Educação Superior</vt:lpstr>
      <vt:lpstr>Apresentação do PowerPoint</vt:lpstr>
      <vt:lpstr>Apresentação do PowerPoint</vt:lpstr>
      <vt:lpstr>Apresentação do PowerPoint</vt:lpstr>
      <vt:lpstr>Número Total de Matrículas em Cursos de Graduação – Presenciais e a Distância, por Organização Acadêmica e Grau Acadêmico (Bacharelado, Licenciatura, Tecnólogo e Não Aplicável) e a Categoria Administrativa das IES – 2012. </vt:lpstr>
      <vt:lpstr>Faixa etária e sexo</vt:lpstr>
      <vt:lpstr>Matrículas por faixa etária e sexo dos cursos Presencias – Brasil – 2011.</vt:lpstr>
      <vt:lpstr>Matrículas por faixa etária e sexo dos cursos a Distância – Brasil – 2011. </vt:lpstr>
      <vt:lpstr>Apresentação do PowerPoint</vt:lpstr>
      <vt:lpstr>Matrículas por grau acadêmico e sexo na modalidade EAD – Brasil – 2011.</vt:lpstr>
      <vt:lpstr>Apresentação do PowerPoint</vt:lpstr>
      <vt:lpstr>Matrículas por grau acadêmico e sexo na modalidade Presencial – Brasil – 2011</vt:lpstr>
      <vt:lpstr>Apresentação do PowerPoint</vt:lpstr>
      <vt:lpstr>Sociedade Brasileira para o Progresso da Ciência</vt:lpstr>
      <vt:lpstr>CONSIDERAÇÕES FINAIS </vt:lpstr>
      <vt:lpstr>BIBLIOGRAFIA</vt:lpstr>
      <vt:lpstr>Obrigada!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PANORAMA DA EDUCAÇÃO SUPERIOR A DISTÂNCIA NO BRASIL</dc:title>
  <dc:creator>marciafc</dc:creator>
  <cp:lastModifiedBy>Aluno Usuario dos labs</cp:lastModifiedBy>
  <cp:revision>18</cp:revision>
  <dcterms:created xsi:type="dcterms:W3CDTF">2014-10-02T20:13:01Z</dcterms:created>
  <dcterms:modified xsi:type="dcterms:W3CDTF">2014-10-30T17:27:00Z</dcterms:modified>
</cp:coreProperties>
</file>