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71" r:id="rId5"/>
    <p:sldId id="273" r:id="rId6"/>
    <p:sldId id="274" r:id="rId7"/>
    <p:sldId id="276" r:id="rId8"/>
    <p:sldId id="260" r:id="rId9"/>
    <p:sldId id="259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 dirty="0" err="1"/>
              <a:t>Os</a:t>
            </a:r>
            <a:r>
              <a:rPr lang="en-US" sz="1100" dirty="0"/>
              <a:t> </a:t>
            </a:r>
            <a:r>
              <a:rPr lang="en-US" sz="1100" dirty="0" err="1"/>
              <a:t>cursos</a:t>
            </a:r>
            <a:r>
              <a:rPr lang="en-US" sz="1100" dirty="0"/>
              <a:t> </a:t>
            </a:r>
            <a:r>
              <a:rPr lang="en-US" sz="1100" dirty="0" err="1"/>
              <a:t>oferecido</a:t>
            </a:r>
            <a:r>
              <a:rPr lang="en-US" sz="1100" dirty="0"/>
              <a:t> no Portal da </a:t>
            </a:r>
            <a:r>
              <a:rPr lang="en-US" sz="1100" dirty="0" err="1" smtClean="0"/>
              <a:t>Universidade</a:t>
            </a:r>
            <a:r>
              <a:rPr lang="en-US" sz="1100" dirty="0" smtClean="0"/>
              <a:t> </a:t>
            </a:r>
            <a:r>
              <a:rPr lang="en-US" sz="1100" dirty="0" err="1" smtClean="0"/>
              <a:t>Corporativa</a:t>
            </a:r>
            <a:r>
              <a:rPr lang="en-US" sz="1100" dirty="0" smtClean="0"/>
              <a:t>  </a:t>
            </a:r>
            <a:r>
              <a:rPr lang="en-US" sz="1100" dirty="0" err="1"/>
              <a:t>ajudam</a:t>
            </a:r>
            <a:r>
              <a:rPr lang="en-US" sz="1100" dirty="0"/>
              <a:t> no  </a:t>
            </a:r>
            <a:r>
              <a:rPr lang="en-US" sz="1100" dirty="0" err="1" smtClean="0"/>
              <a:t>desempenho</a:t>
            </a:r>
            <a:r>
              <a:rPr lang="en-US" sz="1100" dirty="0" smtClean="0"/>
              <a:t> </a:t>
            </a:r>
            <a:r>
              <a:rPr lang="en-US" sz="1100" dirty="0"/>
              <a:t>do </a:t>
            </a:r>
            <a:r>
              <a:rPr lang="en-US" sz="1100" dirty="0" err="1"/>
              <a:t>trabalho</a:t>
            </a:r>
            <a:r>
              <a:rPr lang="en-US" sz="1100" dirty="0"/>
              <a:t>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Os cursos oferecido no Portal da Universidade Caixa ajudam no     desempenho do trabalho.</c:v>
                </c:pt>
              </c:strCache>
            </c:strRef>
          </c:tx>
          <c:cat>
            <c:strRef>
              <c:f>Plan1!$A$2:$A$5</c:f>
              <c:strCache>
                <c:ptCount val="3"/>
                <c:pt idx="0">
                  <c:v>As vezes(37)</c:v>
                </c:pt>
                <c:pt idx="1">
                  <c:v>Sempre(13)</c:v>
                </c:pt>
                <c:pt idx="2">
                  <c:v>Nunca(0)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73</c:v>
                </c:pt>
                <c:pt idx="1">
                  <c:v>27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pt-BR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829411178703164E-4"/>
          <c:y val="0.21904761454853292"/>
          <c:w val="0.56109596781988658"/>
          <c:h val="0.71950844854070661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Participação do Gestor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Incentivadores(4)</c:v>
                </c:pt>
                <c:pt idx="1">
                  <c:v>Envolve-se parcialmente(7)</c:v>
                </c:pt>
                <c:pt idx="2">
                  <c:v>Nunca se envolve(37)</c:v>
                </c:pt>
                <c:pt idx="3">
                  <c:v>Não há resposta(2)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0.05</c:v>
                </c:pt>
                <c:pt idx="1">
                  <c:v>0.16</c:v>
                </c:pt>
                <c:pt idx="2">
                  <c:v>0.27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419322938740309"/>
          <c:y val="0.21126968503937008"/>
          <c:w val="0.33314388109418336"/>
          <c:h val="0.5813292088488939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01/11/2014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01/11/2014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01/11/2014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01/11/2014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01/11/2014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01/11/2014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01/11/2014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79512" y="1665674"/>
            <a:ext cx="87849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latin typeface="+mj-lt"/>
                <a:cs typeface="Arial" panose="020B0604020202020204" pitchFamily="34" charset="0"/>
              </a:rPr>
              <a:t>O PROCESSO DE APRENDIZAGEM A DISTÂNCIA NA EDUCAÇÃO CORPORATIVA: A EFETIVIDADE DO </a:t>
            </a:r>
            <a:r>
              <a:rPr lang="pt-BR" sz="3600" b="1" dirty="0" smtClean="0">
                <a:latin typeface="+mj-lt"/>
                <a:cs typeface="Arial" panose="020B0604020202020204" pitchFamily="34" charset="0"/>
              </a:rPr>
              <a:t>TREINAMENTO</a:t>
            </a:r>
          </a:p>
          <a:p>
            <a:pPr algn="ctr"/>
            <a:endParaRPr lang="pt-BR" sz="3600" b="1" dirty="0" smtClean="0">
              <a:latin typeface="+mj-lt"/>
              <a:cs typeface="Arial" panose="020B0604020202020204" pitchFamily="34" charset="0"/>
            </a:endParaRPr>
          </a:p>
          <a:p>
            <a:pPr algn="ctr"/>
            <a:endParaRPr lang="pt-BR" sz="3600" b="1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pt-BR" sz="3200" b="1" dirty="0">
                <a:latin typeface="+mj-lt"/>
              </a:rPr>
              <a:t>Margarete Teresinha </a:t>
            </a:r>
            <a:r>
              <a:rPr lang="pt-BR" sz="3200" b="1" dirty="0" err="1">
                <a:latin typeface="+mj-lt"/>
              </a:rPr>
              <a:t>Fabbris</a:t>
            </a:r>
            <a:r>
              <a:rPr lang="pt-BR" sz="3200" b="1" dirty="0">
                <a:latin typeface="+mj-lt"/>
              </a:rPr>
              <a:t> de Oliveira Santos </a:t>
            </a:r>
            <a:endParaRPr lang="pt-BR" sz="3200" b="1" dirty="0" smtClean="0">
              <a:latin typeface="+mj-lt"/>
            </a:endParaRPr>
          </a:p>
          <a:p>
            <a:pPr algn="ctr"/>
            <a:endParaRPr lang="pt-BR" sz="3200" b="1" dirty="0">
              <a:latin typeface="+mj-lt"/>
            </a:endParaRPr>
          </a:p>
          <a:p>
            <a:pPr algn="ctr"/>
            <a:r>
              <a:rPr lang="pt-BR" sz="3200" b="1" dirty="0" smtClean="0">
                <a:latin typeface="+mj-lt"/>
              </a:rPr>
              <a:t>Vanusa Sampaio Pedroso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pt-BR" b="1" dirty="0" smtClean="0"/>
              <a:t>INFORMAÇÃO </a:t>
            </a:r>
            <a:r>
              <a:rPr lang="pt-BR" b="1" dirty="0"/>
              <a:t>COMO RECURSO </a:t>
            </a:r>
            <a:r>
              <a:rPr lang="pt-BR" b="1" dirty="0" smtClean="0"/>
              <a:t>ESTRATÉGICO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propósito básico da informação é habilitar a empresa a alcançar seus objetivos pelo uso eficiente dos recursos disponíveis, nos quais se inserem pessoas, materiais, equipamentos, tecnologia, dinheiro, além da </a:t>
            </a:r>
            <a:r>
              <a:rPr lang="pt-BR" dirty="0" smtClean="0"/>
              <a:t>própria informação (Rezende, 2006).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5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84112"/>
            <a:ext cx="8784976" cy="547388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/>
              <a:t>FALHA NA COMUNICAÇÃO EMPRESARIAL E NO </a:t>
            </a:r>
            <a:r>
              <a:rPr lang="pt-BR" b="1" dirty="0" smtClean="0"/>
              <a:t>PROCESSO ENSINO-APRENDIZAGEM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As informações referentes aos assuntos acadêmicos, </a:t>
            </a:r>
            <a:r>
              <a:rPr lang="pt-BR" dirty="0" smtClean="0"/>
              <a:t>EAD</a:t>
            </a:r>
            <a:r>
              <a:rPr lang="pt-BR" dirty="0"/>
              <a:t>, devem ser atualizadas e divulgadas para todos os interessados no processo.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tempo de atualização pode ser considerado entre a diferença da realização da atividade e o período de atualização das informações no sistema da </a:t>
            </a:r>
            <a:r>
              <a:rPr lang="pt-BR" dirty="0" smtClean="0"/>
              <a:t>empresa.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3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pt-BR" b="1" dirty="0" smtClean="0"/>
              <a:t>U</a:t>
            </a:r>
            <a:r>
              <a:rPr lang="pt-BR" b="1" dirty="0"/>
              <a:t>NIVERSIDADE CORPORATIVA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PT" dirty="0" smtClean="0"/>
              <a:t>Iniciado </a:t>
            </a:r>
            <a:r>
              <a:rPr lang="pt-PT" dirty="0"/>
              <a:t>em 1996, </a:t>
            </a:r>
            <a:r>
              <a:rPr lang="pt-PT" dirty="0" smtClean="0"/>
              <a:t>o </a:t>
            </a:r>
            <a:r>
              <a:rPr lang="pt-PT" dirty="0"/>
              <a:t>Programa Crescer com a </a:t>
            </a:r>
            <a:r>
              <a:rPr lang="pt-PT" dirty="0" smtClean="0"/>
              <a:t>CAIXA propunha </a:t>
            </a:r>
            <a:r>
              <a:rPr lang="pt-PT" dirty="0"/>
              <a:t>a inclusão de novos elementos na cultura educacional, como a atuação dos gestores como líderes educadores, a corresponsabilidade do empregado </a:t>
            </a:r>
            <a:r>
              <a:rPr lang="pt-PT" dirty="0" smtClean="0"/>
              <a:t>pelo </a:t>
            </a:r>
            <a:r>
              <a:rPr lang="pt-PT" dirty="0"/>
              <a:t>seu desenvolvimento e o foco em resultados sustentáveis</a:t>
            </a:r>
            <a:r>
              <a:rPr lang="pt-PT" dirty="0" smtClean="0"/>
              <a:t>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 cstate="print"/>
          <a:srcRect t="9088" b="8754"/>
          <a:stretch>
            <a:fillRect/>
          </a:stretch>
        </p:blipFill>
        <p:spPr bwMode="auto">
          <a:xfrm>
            <a:off x="0" y="1384112"/>
            <a:ext cx="8820472" cy="53572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Legenda: PE – Planejamento Estratégico; PO – Planejamento operacional; PNP – Plano de Negócios Participativos; PIAR – Plano Integrado de Ação Regional; GPC – Gestão de Pessoas por Competências.</a:t>
            </a:r>
          </a:p>
          <a:p>
            <a:r>
              <a:rPr lang="pt-BR" dirty="0"/>
              <a:t>FONTE: Portal Universidade Caixa (2013)</a:t>
            </a:r>
          </a:p>
          <a:p>
            <a:pPr marL="0" indent="0">
              <a:buNone/>
            </a:pPr>
            <a:r>
              <a:rPr lang="pt-PT" dirty="0"/>
              <a:t> 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/>
              <a:t>RESULTADO DA PESQUISA</a:t>
            </a: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aphicFrame>
        <p:nvGraphicFramePr>
          <p:cNvPr id="5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19769"/>
              </p:ext>
            </p:extLst>
          </p:nvPr>
        </p:nvGraphicFramePr>
        <p:xfrm>
          <a:off x="2195736" y="1988840"/>
          <a:ext cx="525658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/>
          <p:cNvSpPr/>
          <p:nvPr/>
        </p:nvSpPr>
        <p:spPr>
          <a:xfrm>
            <a:off x="251520" y="5085184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Ressaltamos nas respostas apresentadas o desconhecimento das ferramentas oferecidas no portal que ajudam no desempenho do trabalho. Contudo, a</a:t>
            </a:r>
            <a:r>
              <a:rPr lang="pt-PT" dirty="0"/>
              <a:t> concepção de aprendizagem empregada pela Universidade Corporativa baseia-se na relevância da ação educativa para a construção de mentes críticas e capazes de estabelecer paralelos entre o conhecimento e a prática correntes na Empresa.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63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509103"/>
              </p:ext>
            </p:extLst>
          </p:nvPr>
        </p:nvGraphicFramePr>
        <p:xfrm>
          <a:off x="1835696" y="1556792"/>
          <a:ext cx="576064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/>
          <p:cNvSpPr/>
          <p:nvPr/>
        </p:nvSpPr>
        <p:spPr>
          <a:xfrm>
            <a:off x="179512" y="3835947"/>
            <a:ext cx="8964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O resultado dessa questão vai contra um ponto importante de uma universidade corporativa, já que o incentivo dos Gestores e Líderes no processo de Educação é fundamental, pois a falta de apoio pode influenciar no distanciamento dos empregados dos objetivos da </a:t>
            </a:r>
            <a:r>
              <a:rPr lang="pt-BR" sz="2400" dirty="0" smtClean="0"/>
              <a:t>UC.   </a:t>
            </a:r>
            <a:r>
              <a:rPr lang="pt-BR" sz="2400" dirty="0"/>
              <a:t>É necessário que o processo de aprendizagem e avaliação da </a:t>
            </a:r>
            <a:r>
              <a:rPr lang="pt-BR" sz="2400" dirty="0" smtClean="0"/>
              <a:t>UC </a:t>
            </a:r>
            <a:r>
              <a:rPr lang="pt-BR" sz="2400" dirty="0"/>
              <a:t>seja contínuo e que o empregado perceba sua evolução, servindo esta como </a:t>
            </a:r>
            <a:r>
              <a:rPr lang="pt-BR" sz="2400" dirty="0" smtClean="0"/>
              <a:t>estímulo </a:t>
            </a:r>
            <a:r>
              <a:rPr lang="pt-BR" sz="2400" dirty="0"/>
              <a:t>para continuar no processo de aprendizagem.</a:t>
            </a:r>
          </a:p>
        </p:txBody>
      </p:sp>
    </p:spTree>
    <p:extLst>
      <p:ext uri="{BB962C8B-B14F-4D97-AF65-F5344CB8AC3E}">
        <p14:creationId xmlns:p14="http://schemas.microsoft.com/office/powerpoint/2010/main" val="394216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84112"/>
            <a:ext cx="8964488" cy="4742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400" dirty="0" smtClean="0"/>
              <a:t>CONCLUSÃO</a:t>
            </a:r>
          </a:p>
          <a:p>
            <a:r>
              <a:rPr lang="pt-PT" sz="2400" dirty="0" smtClean="0"/>
              <a:t>Dar </a:t>
            </a:r>
            <a:r>
              <a:rPr lang="pt-PT" sz="2400" dirty="0"/>
              <a:t>o exemplo, influenciando no</a:t>
            </a:r>
            <a:r>
              <a:rPr lang="pt-BR" sz="2400" dirty="0"/>
              <a:t> comportamento do funcionário é considerado a maior e a mais difícil missão que o Líder precisa vencer, visto que, as pessoas normalmente são resistentes às mudanças, não gostam de sair de sua linha de conforto e de encarar novos desafios.   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Para </a:t>
            </a:r>
            <a:r>
              <a:rPr lang="pt-BR" sz="2400" dirty="0"/>
              <a:t>vencer essa resistência, é preciso convencer todos aqueles que participam do processo, quanto à importância da </a:t>
            </a:r>
            <a:r>
              <a:rPr lang="pt-BR" sz="2400" dirty="0" smtClean="0"/>
              <a:t>UC </a:t>
            </a:r>
            <a:r>
              <a:rPr lang="pt-BR" sz="2400" dirty="0"/>
              <a:t>para o seu crescimento pessoal e profissional, valorizando sempre a criatividade, fazendo com que haja uma reflexão sobre a maneira rotineira e habitual de pensar e agir  e de como melhorar a comunicação, com foco na melhoria contínua dos processos 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9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452</Words>
  <Application>Microsoft Office PowerPoint</Application>
  <PresentationFormat>Apresentação na tela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Margarete</cp:lastModifiedBy>
  <cp:revision>13</cp:revision>
  <dcterms:created xsi:type="dcterms:W3CDTF">2014-07-31T15:12:21Z</dcterms:created>
  <dcterms:modified xsi:type="dcterms:W3CDTF">2014-11-01T16:36:39Z</dcterms:modified>
</cp:coreProperties>
</file>