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3597-568E-4269-BC85-249091FB6F7A}" type="datetimeFigureOut">
              <a:rPr lang="pt-BR" smtClean="0"/>
              <a:t>01/10/2014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9A88-EBB6-4C38-970C-7876409F82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8129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3597-568E-4269-BC85-249091FB6F7A}" type="datetimeFigureOut">
              <a:rPr lang="pt-BR" smtClean="0"/>
              <a:t>01/10/2014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9A88-EBB6-4C38-970C-7876409F82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5668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3597-568E-4269-BC85-249091FB6F7A}" type="datetimeFigureOut">
              <a:rPr lang="pt-BR" smtClean="0"/>
              <a:t>01/10/2014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9A88-EBB6-4C38-970C-7876409F82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3715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3597-568E-4269-BC85-249091FB6F7A}" type="datetimeFigureOut">
              <a:rPr lang="pt-BR" smtClean="0"/>
              <a:t>01/10/2014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9A88-EBB6-4C38-970C-7876409F82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050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3597-568E-4269-BC85-249091FB6F7A}" type="datetimeFigureOut">
              <a:rPr lang="pt-BR" smtClean="0"/>
              <a:t>01/10/2014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9A88-EBB6-4C38-970C-7876409F82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003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3597-568E-4269-BC85-249091FB6F7A}" type="datetimeFigureOut">
              <a:rPr lang="pt-BR" smtClean="0"/>
              <a:t>01/10/2014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9A88-EBB6-4C38-970C-7876409F82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5816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3597-568E-4269-BC85-249091FB6F7A}" type="datetimeFigureOut">
              <a:rPr lang="pt-BR" smtClean="0"/>
              <a:t>01/10/2014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9A88-EBB6-4C38-970C-7876409F82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5173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3597-568E-4269-BC85-249091FB6F7A}" type="datetimeFigureOut">
              <a:rPr lang="pt-BR" smtClean="0"/>
              <a:t>01/10/2014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9A88-EBB6-4C38-970C-7876409F82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421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3597-568E-4269-BC85-249091FB6F7A}" type="datetimeFigureOut">
              <a:rPr lang="pt-BR" smtClean="0"/>
              <a:t>01/10/2014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9A88-EBB6-4C38-970C-7876409F82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7922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3597-568E-4269-BC85-249091FB6F7A}" type="datetimeFigureOut">
              <a:rPr lang="pt-BR" smtClean="0"/>
              <a:t>01/10/2014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9A88-EBB6-4C38-970C-7876409F82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6765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03597-568E-4269-BC85-249091FB6F7A}" type="datetimeFigureOut">
              <a:rPr lang="pt-BR" smtClean="0"/>
              <a:t>01/10/2014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9A88-EBB6-4C38-970C-7876409F82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7156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03597-568E-4269-BC85-249091FB6F7A}" type="datetimeFigureOut">
              <a:rPr lang="pt-BR" smtClean="0"/>
              <a:t>01/10/2014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59A88-EBB6-4C38-970C-7876409F82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9886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" r="-1247"/>
          <a:stretch/>
        </p:blipFill>
        <p:spPr>
          <a:xfrm>
            <a:off x="154745" y="306924"/>
            <a:ext cx="12037255" cy="5939330"/>
          </a:xfrm>
          <a:prstGeom prst="rect">
            <a:avLst/>
          </a:prstGeom>
        </p:spPr>
      </p:pic>
      <p:sp>
        <p:nvSpPr>
          <p:cNvPr id="8" name="Título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/>
          <p:cNvPicPr/>
          <p:nvPr/>
        </p:nvPicPr>
        <p:blipFill rotWithShape="1"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rcRect l="5554" t="13674" r="28880" b="49858"/>
          <a:stretch/>
        </p:blipFill>
        <p:spPr bwMode="auto">
          <a:xfrm>
            <a:off x="1" y="0"/>
            <a:ext cx="12192000" cy="6697014"/>
          </a:xfrm>
          <a:prstGeom prst="rect">
            <a:avLst/>
          </a:prstGeom>
          <a:ln>
            <a:noFill/>
          </a:ln>
          <a:effectLst>
            <a:glow rad="127000">
              <a:schemeClr val="accent1"/>
            </a:glo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Retângulo 9"/>
          <p:cNvSpPr/>
          <p:nvPr/>
        </p:nvSpPr>
        <p:spPr>
          <a:xfrm>
            <a:off x="1167619" y="1364567"/>
            <a:ext cx="950038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 smtClean="0"/>
              <a:t>Avaliação da aprendizagem em cursos à distância oferecidos no formato </a:t>
            </a:r>
            <a:r>
              <a:rPr lang="pt-BR" sz="4800" b="1" i="1" dirty="0" smtClean="0"/>
              <a:t>Blended Learning</a:t>
            </a:r>
            <a:endParaRPr lang="pt-BR" sz="4800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418449" y="3981157"/>
            <a:ext cx="59365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Nelson Castanheira</a:t>
            </a:r>
          </a:p>
          <a:p>
            <a:pPr algn="ctr"/>
            <a:r>
              <a:rPr lang="pt-BR" sz="3200" dirty="0" smtClean="0"/>
              <a:t>Elton Schneider</a:t>
            </a:r>
          </a:p>
          <a:p>
            <a:pPr algn="ctr"/>
            <a:r>
              <a:rPr lang="pt-BR" sz="3200" dirty="0" smtClean="0"/>
              <a:t>Inge R. F. Suhr</a:t>
            </a:r>
          </a:p>
          <a:p>
            <a:pPr algn="ctr"/>
            <a:r>
              <a:rPr lang="pt-BR" sz="3200" dirty="0" smtClean="0"/>
              <a:t>Alessandra de Paula</a:t>
            </a:r>
          </a:p>
          <a:p>
            <a:pPr algn="ctr"/>
            <a:r>
              <a:rPr lang="pt-BR" sz="3200" dirty="0" smtClean="0"/>
              <a:t>Robson </a:t>
            </a:r>
            <a:r>
              <a:rPr lang="pt-BR" sz="3200" dirty="0" err="1" smtClean="0"/>
              <a:t>Seleme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608131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" r="-1247"/>
          <a:stretch/>
        </p:blipFill>
        <p:spPr>
          <a:xfrm>
            <a:off x="154745" y="306924"/>
            <a:ext cx="12037255" cy="593933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/>
          <p:cNvPicPr/>
          <p:nvPr/>
        </p:nvPicPr>
        <p:blipFill rotWithShape="1"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rcRect l="5554" t="13674" r="28880" b="49858"/>
          <a:stretch/>
        </p:blipFill>
        <p:spPr bwMode="auto">
          <a:xfrm>
            <a:off x="1" y="0"/>
            <a:ext cx="12192000" cy="6697014"/>
          </a:xfrm>
          <a:prstGeom prst="rect">
            <a:avLst/>
          </a:prstGeom>
          <a:ln>
            <a:noFill/>
          </a:ln>
          <a:effectLst>
            <a:glow rad="127000">
              <a:schemeClr val="accent1"/>
            </a:glo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534572" y="464234"/>
            <a:ext cx="1126822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b="1" dirty="0" smtClean="0"/>
              <a:t>Pressuposto: </a:t>
            </a:r>
          </a:p>
          <a:p>
            <a:pPr algn="just"/>
            <a:r>
              <a:rPr lang="pt-BR" sz="3600" dirty="0" smtClean="0"/>
              <a:t>A sistemática de avaliação proposta para um curso reflete, dialeticamente, a concepção de educação que o perpassa.</a:t>
            </a:r>
          </a:p>
          <a:p>
            <a:pPr algn="just"/>
            <a:endParaRPr lang="pt-BR" sz="3600" dirty="0"/>
          </a:p>
          <a:p>
            <a:pPr algn="just"/>
            <a:r>
              <a:rPr lang="pt-BR" sz="3600" b="1" dirty="0"/>
              <a:t>I</a:t>
            </a:r>
            <a:r>
              <a:rPr lang="pt-BR" sz="3600" b="1" dirty="0" smtClean="0"/>
              <a:t>ntencionalidade: </a:t>
            </a:r>
          </a:p>
          <a:p>
            <a:pPr algn="just"/>
            <a:r>
              <a:rPr lang="pt-BR" sz="3600" dirty="0" smtClean="0"/>
              <a:t>Favorecer a avaliação diagnóstica na EAD</a:t>
            </a:r>
          </a:p>
          <a:p>
            <a:pPr algn="just"/>
            <a:endParaRPr lang="pt-BR" sz="3600" dirty="0"/>
          </a:p>
          <a:p>
            <a:pPr algn="just"/>
            <a:r>
              <a:rPr lang="pt-BR" sz="3600" b="1" dirty="0" smtClean="0"/>
              <a:t>Justificativa:</a:t>
            </a:r>
          </a:p>
          <a:p>
            <a:pPr algn="just"/>
            <a:r>
              <a:rPr lang="pt-BR" sz="3600" dirty="0"/>
              <a:t>A</a:t>
            </a:r>
            <a:r>
              <a:rPr lang="pt-BR" sz="3600" dirty="0" smtClean="0"/>
              <a:t>valiação somativa tem mais força do que a diagnóstica – exames – artigo 4º do Decreto 5.622/2005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9274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" r="-1247"/>
          <a:stretch/>
        </p:blipFill>
        <p:spPr>
          <a:xfrm>
            <a:off x="154745" y="306924"/>
            <a:ext cx="12037255" cy="593933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/>
          <p:cNvPicPr/>
          <p:nvPr/>
        </p:nvPicPr>
        <p:blipFill rotWithShape="1"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rcRect l="5554" t="13674" r="28880" b="49858"/>
          <a:stretch/>
        </p:blipFill>
        <p:spPr bwMode="auto">
          <a:xfrm>
            <a:off x="-85578" y="164236"/>
            <a:ext cx="12192000" cy="6697014"/>
          </a:xfrm>
          <a:prstGeom prst="rect">
            <a:avLst/>
          </a:prstGeom>
          <a:ln>
            <a:noFill/>
          </a:ln>
          <a:effectLst>
            <a:glow rad="127000">
              <a:schemeClr val="accent1"/>
            </a:glo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838200" y="531073"/>
            <a:ext cx="10739511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b="1" dirty="0" smtClean="0"/>
              <a:t>Avaliação:</a:t>
            </a:r>
          </a:p>
          <a:p>
            <a:pPr algn="just"/>
            <a:endParaRPr lang="pt-BR" sz="3600" b="1" dirty="0" smtClean="0"/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600" b="1" dirty="0" smtClean="0"/>
              <a:t>Diagnóstica: </a:t>
            </a:r>
            <a:r>
              <a:rPr lang="pt-BR" sz="3600" dirty="0" smtClean="0"/>
              <a:t>ação-reflexão que objetiva acompanhar o processo ensino-aprendizagem com vistas a garantir seu sucesso. Identificar as dificuldades e nelas intervir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3600" dirty="0" smtClean="0"/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600" b="1" dirty="0" smtClean="0"/>
              <a:t>Somativa: </a:t>
            </a:r>
            <a:r>
              <a:rPr lang="pt-BR" sz="3600" dirty="0" smtClean="0"/>
              <a:t>pontual,</a:t>
            </a:r>
            <a:r>
              <a:rPr lang="pt-BR" sz="3600" b="1" dirty="0"/>
              <a:t> </a:t>
            </a:r>
            <a:r>
              <a:rPr lang="pt-BR" sz="3600" dirty="0" smtClean="0"/>
              <a:t>apresenta os resultados de final de processo, indica se houve ou não assimilação dos conceitos. </a:t>
            </a:r>
            <a:endParaRPr lang="pt-BR" sz="36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3845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" r="-1247"/>
          <a:stretch/>
        </p:blipFill>
        <p:spPr>
          <a:xfrm>
            <a:off x="154745" y="306924"/>
            <a:ext cx="12037255" cy="593933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/>
          <p:cNvPicPr/>
          <p:nvPr/>
        </p:nvPicPr>
        <p:blipFill rotWithShape="1"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rcRect l="5554" t="13674" r="28880" b="49858"/>
          <a:stretch/>
        </p:blipFill>
        <p:spPr bwMode="auto">
          <a:xfrm>
            <a:off x="-85578" y="164236"/>
            <a:ext cx="12192000" cy="6697014"/>
          </a:xfrm>
          <a:prstGeom prst="rect">
            <a:avLst/>
          </a:prstGeom>
          <a:ln>
            <a:noFill/>
          </a:ln>
          <a:effectLst>
            <a:glow rad="127000">
              <a:schemeClr val="accent1"/>
            </a:glo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838200" y="531073"/>
            <a:ext cx="10739511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 smtClean="0"/>
              <a:t>Os cursos Blended learning</a:t>
            </a:r>
          </a:p>
          <a:p>
            <a:endParaRPr lang="pt-BR" sz="4400" b="1" dirty="0" smtClean="0"/>
          </a:p>
          <a:p>
            <a:r>
              <a:rPr lang="pt-BR" sz="3600" dirty="0" smtClean="0"/>
              <a:t>Dissolução das fronteiras entre EAD e presencial: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dirty="0" err="1" smtClean="0"/>
              <a:t>Videoaulas</a:t>
            </a:r>
            <a:endParaRPr lang="pt-BR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dirty="0" smtClean="0"/>
              <a:t>Auto estudo orientado por rota de aprendizagem no AVA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dirty="0" smtClean="0"/>
              <a:t>Tutoria – chat, fórum, 0800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dirty="0" smtClean="0"/>
              <a:t>2 encontros presenciais semanais: ampliação do conhecimento e Atividade Prática Presencial </a:t>
            </a:r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818164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" r="-1247"/>
          <a:stretch/>
        </p:blipFill>
        <p:spPr>
          <a:xfrm>
            <a:off x="154745" y="306924"/>
            <a:ext cx="12037255" cy="593933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/>
          <p:cNvPicPr/>
          <p:nvPr/>
        </p:nvPicPr>
        <p:blipFill rotWithShape="1"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rcRect l="5554" t="13674" r="28880" b="49858"/>
          <a:stretch/>
        </p:blipFill>
        <p:spPr bwMode="auto">
          <a:xfrm>
            <a:off x="-85578" y="164236"/>
            <a:ext cx="12192000" cy="6697014"/>
          </a:xfrm>
          <a:prstGeom prst="rect">
            <a:avLst/>
          </a:prstGeom>
          <a:ln>
            <a:noFill/>
          </a:ln>
          <a:effectLst>
            <a:glow rad="127000">
              <a:schemeClr val="accent1"/>
            </a:glo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538089" y="573276"/>
            <a:ext cx="10739511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 smtClean="0"/>
              <a:t>A Atividade Prática Presencial (APP) é realizada presencialmente por </a:t>
            </a:r>
            <a:r>
              <a:rPr lang="pt-BR" sz="3600" b="1" dirty="0" smtClean="0"/>
              <a:t>professores orientadores</a:t>
            </a:r>
            <a:r>
              <a:rPr lang="pt-BR" sz="3600" dirty="0" smtClean="0"/>
              <a:t>, objetivando favorecer a </a:t>
            </a:r>
            <a:r>
              <a:rPr lang="pt-BR" sz="3600" b="1" dirty="0" smtClean="0"/>
              <a:t>relação teórico-prática</a:t>
            </a:r>
            <a:r>
              <a:rPr lang="pt-BR" sz="3600" dirty="0" smtClean="0"/>
              <a:t>, o </a:t>
            </a:r>
            <a:r>
              <a:rPr lang="pt-BR" sz="3600" b="1" dirty="0" smtClean="0"/>
              <a:t>trabalho em equipes</a:t>
            </a:r>
            <a:r>
              <a:rPr lang="pt-BR" sz="3600" dirty="0" smtClean="0"/>
              <a:t>, a </a:t>
            </a:r>
            <a:r>
              <a:rPr lang="pt-BR" sz="3600" b="1" dirty="0" smtClean="0"/>
              <a:t>contextualização</a:t>
            </a:r>
            <a:r>
              <a:rPr lang="pt-BR" sz="3600" dirty="0" smtClean="0"/>
              <a:t> e a </a:t>
            </a:r>
            <a:r>
              <a:rPr lang="pt-BR" sz="3600" b="1" dirty="0" smtClean="0"/>
              <a:t>interdisciplinaridade</a:t>
            </a:r>
            <a:r>
              <a:rPr lang="pt-BR" sz="3600" dirty="0" smtClean="0"/>
              <a:t>. Entre as atividades possíveis de realização estão: júri simulado, pesquisas de mercado, estudos de caso, elaboração de planos de ação, simulações de importação e exportação em softwares específicos, projeções financeiras, planos de negócio, entre outros.</a:t>
            </a:r>
          </a:p>
          <a:p>
            <a:endParaRPr lang="pt-BR" sz="3600" b="1" dirty="0" smtClean="0"/>
          </a:p>
          <a:p>
            <a:endParaRPr lang="pt-BR" sz="3600" b="1" dirty="0" smtClean="0"/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199371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" r="-1247"/>
          <a:stretch/>
        </p:blipFill>
        <p:spPr>
          <a:xfrm>
            <a:off x="154745" y="306924"/>
            <a:ext cx="12037255" cy="593933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/>
          <p:cNvPicPr/>
          <p:nvPr/>
        </p:nvPicPr>
        <p:blipFill rotWithShape="1"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rcRect l="5554" t="13674" r="28880" b="49858"/>
          <a:stretch/>
        </p:blipFill>
        <p:spPr bwMode="auto">
          <a:xfrm>
            <a:off x="-85578" y="164236"/>
            <a:ext cx="12192000" cy="6697014"/>
          </a:xfrm>
          <a:prstGeom prst="rect">
            <a:avLst/>
          </a:prstGeom>
          <a:ln>
            <a:noFill/>
          </a:ln>
          <a:effectLst>
            <a:glow rad="127000">
              <a:schemeClr val="accent1"/>
            </a:glo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838200" y="679214"/>
            <a:ext cx="10739511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b="1" dirty="0" smtClean="0"/>
              <a:t>A sistemática de avaliação</a:t>
            </a:r>
          </a:p>
          <a:p>
            <a:pPr algn="just"/>
            <a:endParaRPr lang="pt-BR" sz="4400" b="1" dirty="0" smtClean="0"/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600" dirty="0" smtClean="0"/>
              <a:t>Prova objetiva (</a:t>
            </a:r>
            <a:r>
              <a:rPr lang="pt-BR" sz="3600" dirty="0" smtClean="0"/>
              <a:t>avaliação somativa)</a:t>
            </a:r>
            <a:endParaRPr lang="pt-BR" sz="3600" dirty="0" smtClean="0"/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600" dirty="0" smtClean="0"/>
              <a:t>Prova discursiva (avaliação somativa)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600" dirty="0" smtClean="0"/>
              <a:t>APOL – Atividade Prática </a:t>
            </a:r>
            <a:r>
              <a:rPr lang="pt-BR" sz="3600" dirty="0" err="1" smtClean="0"/>
              <a:t>On</a:t>
            </a:r>
            <a:r>
              <a:rPr lang="pt-BR" sz="3600" dirty="0" smtClean="0"/>
              <a:t> </a:t>
            </a:r>
            <a:r>
              <a:rPr lang="pt-BR" sz="3600" dirty="0" err="1" smtClean="0"/>
              <a:t>Line</a:t>
            </a:r>
            <a:r>
              <a:rPr lang="pt-BR" sz="3600" dirty="0" smtClean="0"/>
              <a:t> (avaliação diagnóstica)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600" dirty="0" smtClean="0"/>
              <a:t>APP – Atividade Prática Presencial (avaliação diagnóstica)</a:t>
            </a:r>
          </a:p>
          <a:p>
            <a:endParaRPr lang="pt-BR" sz="3600" b="1" dirty="0" smtClean="0"/>
          </a:p>
          <a:p>
            <a:endParaRPr lang="pt-BR" sz="3600" b="1" dirty="0" smtClean="0"/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374257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" r="-1247"/>
          <a:stretch/>
        </p:blipFill>
        <p:spPr>
          <a:xfrm>
            <a:off x="154745" y="306924"/>
            <a:ext cx="12037255" cy="593933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/>
          <p:cNvPicPr/>
          <p:nvPr/>
        </p:nvPicPr>
        <p:blipFill rotWithShape="1"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rcRect l="5554" t="13674" r="28880" b="49858"/>
          <a:stretch/>
        </p:blipFill>
        <p:spPr bwMode="auto">
          <a:xfrm>
            <a:off x="-85578" y="164236"/>
            <a:ext cx="12192000" cy="6697014"/>
          </a:xfrm>
          <a:prstGeom prst="rect">
            <a:avLst/>
          </a:prstGeom>
          <a:ln>
            <a:noFill/>
          </a:ln>
          <a:effectLst>
            <a:glow rad="127000">
              <a:schemeClr val="accent1"/>
            </a:glo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838200" y="679214"/>
            <a:ext cx="10739511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b="1" dirty="0" smtClean="0"/>
              <a:t>Concluindo...</a:t>
            </a:r>
          </a:p>
          <a:p>
            <a:pPr algn="just"/>
            <a:endParaRPr lang="pt-BR" sz="4400" b="1" dirty="0" smtClean="0"/>
          </a:p>
          <a:p>
            <a:pPr algn="just"/>
            <a:r>
              <a:rPr lang="pt-BR" sz="3600" dirty="0" smtClean="0"/>
              <a:t>A APP – Atividade Prática Presencial, além de desenvolver habilidades e competências que vão al</a:t>
            </a:r>
            <a:r>
              <a:rPr lang="pt-BR" sz="3600" dirty="0" smtClean="0"/>
              <a:t>ém da mera assimilação de conceitos, favorece o acompanhamento do processo de aprendizagem e permite a alunos, professores e gestores, a regulação de suas ações.</a:t>
            </a:r>
          </a:p>
          <a:p>
            <a:pPr algn="just"/>
            <a:endParaRPr lang="pt-BR" sz="3600" dirty="0" smtClean="0"/>
          </a:p>
          <a:p>
            <a:endParaRPr lang="pt-BR" sz="3600" b="1" dirty="0" smtClean="0"/>
          </a:p>
          <a:p>
            <a:endParaRPr lang="pt-BR" sz="3600" b="1" dirty="0" smtClean="0"/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4153672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318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INGE RENATE FROSE SUHR</dc:creator>
  <cp:lastModifiedBy>INGE RENATE FROSE SUHR</cp:lastModifiedBy>
  <cp:revision>6</cp:revision>
  <dcterms:created xsi:type="dcterms:W3CDTF">2014-10-01T21:32:13Z</dcterms:created>
  <dcterms:modified xsi:type="dcterms:W3CDTF">2014-10-02T12:12:13Z</dcterms:modified>
</cp:coreProperties>
</file>