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6" r:id="rId2"/>
    <p:sldId id="268" r:id="rId3"/>
    <p:sldId id="272" r:id="rId4"/>
    <p:sldId id="269" r:id="rId5"/>
    <p:sldId id="271" r:id="rId6"/>
    <p:sldId id="283" r:id="rId7"/>
    <p:sldId id="284" r:id="rId8"/>
    <p:sldId id="285" r:id="rId9"/>
    <p:sldId id="258" r:id="rId10"/>
    <p:sldId id="286" r:id="rId11"/>
    <p:sldId id="287" r:id="rId12"/>
    <p:sldId id="288" r:id="rId13"/>
    <p:sldId id="276" r:id="rId14"/>
  </p:sldIdLst>
  <p:sldSz cx="9144000" cy="6858000" type="screen4x3"/>
  <p:notesSz cx="6797675" cy="985678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212FC-FBD0-42F7-8903-1CC16E202002}" type="datetimeFigureOut">
              <a:rPr lang="pt-BR" smtClean="0"/>
              <a:t>15/10/2014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CA0F6-4A4A-4723-8F47-C63C387055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6727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B162-7434-4EDB-A2B9-7BE29BFE7D5B}" type="datetimeFigureOut">
              <a:rPr lang="pt-BR" smtClean="0"/>
              <a:t>15/10/2014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2F96-E2AD-45E9-9088-01CC8BCAFF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B162-7434-4EDB-A2B9-7BE29BFE7D5B}" type="datetimeFigureOut">
              <a:rPr lang="pt-BR" smtClean="0"/>
              <a:t>15/10/2014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2F96-E2AD-45E9-9088-01CC8BCAFF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B162-7434-4EDB-A2B9-7BE29BFE7D5B}" type="datetimeFigureOut">
              <a:rPr lang="pt-BR" smtClean="0"/>
              <a:t>15/10/2014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2F96-E2AD-45E9-9088-01CC8BCAFF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B162-7434-4EDB-A2B9-7BE29BFE7D5B}" type="datetimeFigureOut">
              <a:rPr lang="pt-BR" smtClean="0"/>
              <a:t>15/10/2014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2F96-E2AD-45E9-9088-01CC8BCAFF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B162-7434-4EDB-A2B9-7BE29BFE7D5B}" type="datetimeFigureOut">
              <a:rPr lang="pt-BR" smtClean="0"/>
              <a:t>15/10/2014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2F96-E2AD-45E9-9088-01CC8BCAFF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B162-7434-4EDB-A2B9-7BE29BFE7D5B}" type="datetimeFigureOut">
              <a:rPr lang="pt-BR" smtClean="0"/>
              <a:t>15/10/2014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2F96-E2AD-45E9-9088-01CC8BCAFF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B162-7434-4EDB-A2B9-7BE29BFE7D5B}" type="datetimeFigureOut">
              <a:rPr lang="pt-BR" smtClean="0"/>
              <a:t>15/10/2014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2F96-E2AD-45E9-9088-01CC8BCAFF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B162-7434-4EDB-A2B9-7BE29BFE7D5B}" type="datetimeFigureOut">
              <a:rPr lang="pt-BR" smtClean="0"/>
              <a:t>15/10/2014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2F96-E2AD-45E9-9088-01CC8BCAFF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B162-7434-4EDB-A2B9-7BE29BFE7D5B}" type="datetimeFigureOut">
              <a:rPr lang="pt-BR" smtClean="0"/>
              <a:t>15/10/2014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2F96-E2AD-45E9-9088-01CC8BCAFF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B162-7434-4EDB-A2B9-7BE29BFE7D5B}" type="datetimeFigureOut">
              <a:rPr lang="pt-BR" smtClean="0"/>
              <a:t>15/10/2014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2F96-E2AD-45E9-9088-01CC8BCAFFA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B162-7434-4EDB-A2B9-7BE29BFE7D5B}" type="datetimeFigureOut">
              <a:rPr lang="pt-BR" smtClean="0"/>
              <a:t>15/10/2014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E82F96-E2AD-45E9-9088-01CC8BCAFFA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7E82F96-E2AD-45E9-9088-01CC8BCAFFA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74DB162-7434-4EDB-A2B9-7BE29BFE7D5B}" type="datetimeFigureOut">
              <a:rPr lang="pt-BR" smtClean="0"/>
              <a:t>15/10/2014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fbayma@fgv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1772816"/>
            <a:ext cx="7128792" cy="1296144"/>
          </a:xfrm>
        </p:spPr>
        <p:txBody>
          <a:bodyPr/>
          <a:lstStyle/>
          <a:p>
            <a:pPr algn="ctr"/>
            <a:r>
              <a:rPr lang="pt-BR" sz="3400" b="1" dirty="0" smtClean="0">
                <a:latin typeface="+mn-lt"/>
              </a:rPr>
              <a:t>Abandono e Conclusão de Alunos Inscritos</a:t>
            </a:r>
            <a:r>
              <a:rPr lang="pt-BR" sz="3400" b="1" dirty="0">
                <a:latin typeface="+mn-lt"/>
              </a:rPr>
              <a:t> </a:t>
            </a:r>
            <a:r>
              <a:rPr lang="pt-BR" sz="3400" b="1" dirty="0" smtClean="0">
                <a:latin typeface="+mn-lt"/>
              </a:rPr>
              <a:t>em Cursos MOOC</a:t>
            </a:r>
            <a:endParaRPr lang="pt-BR" sz="3400" dirty="0"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79912" y="3645024"/>
            <a:ext cx="3960440" cy="2592288"/>
          </a:xfrm>
        </p:spPr>
        <p:txBody>
          <a:bodyPr>
            <a:normAutofit/>
          </a:bodyPr>
          <a:lstStyle/>
          <a:p>
            <a:pPr algn="r"/>
            <a:r>
              <a:rPr lang="pt-BR" sz="1900" i="1" dirty="0" smtClean="0">
                <a:solidFill>
                  <a:schemeClr val="accent5">
                    <a:lumMod val="50000"/>
                  </a:schemeClr>
                </a:solidFill>
              </a:rPr>
              <a:t>João </a:t>
            </a:r>
            <a:r>
              <a:rPr lang="pt-BR" sz="1900" i="1" dirty="0">
                <a:solidFill>
                  <a:schemeClr val="accent5">
                    <a:lumMod val="50000"/>
                  </a:schemeClr>
                </a:solidFill>
              </a:rPr>
              <a:t>Augusto Ramos e Silva </a:t>
            </a:r>
            <a:r>
              <a:rPr lang="pt-BR" sz="1900" i="1" dirty="0" smtClean="0">
                <a:solidFill>
                  <a:schemeClr val="accent5">
                    <a:lumMod val="50000"/>
                  </a:schemeClr>
                </a:solidFill>
              </a:rPr>
              <a:t>(UEMA)</a:t>
            </a:r>
            <a:endParaRPr lang="pt-BR" sz="1900" i="1" dirty="0">
              <a:solidFill>
                <a:schemeClr val="accent5">
                  <a:lumMod val="50000"/>
                </a:schemeClr>
              </a:solidFill>
            </a:endParaRPr>
          </a:p>
          <a:p>
            <a:pPr algn="r"/>
            <a:r>
              <a:rPr lang="pt-BR" sz="1900" i="1" dirty="0">
                <a:solidFill>
                  <a:schemeClr val="accent5">
                    <a:lumMod val="50000"/>
                  </a:schemeClr>
                </a:solidFill>
              </a:rPr>
              <a:t>Ronaldo </a:t>
            </a:r>
            <a:r>
              <a:rPr lang="pt-BR" sz="1900" i="1" dirty="0" smtClean="0">
                <a:solidFill>
                  <a:schemeClr val="accent5">
                    <a:lumMod val="50000"/>
                  </a:schemeClr>
                </a:solidFill>
              </a:rPr>
              <a:t>Bernardo (FGV/CEFET)</a:t>
            </a:r>
          </a:p>
          <a:p>
            <a:pPr algn="r"/>
            <a:r>
              <a:rPr lang="pt-BR" sz="1900" i="1" dirty="0" smtClean="0">
                <a:solidFill>
                  <a:schemeClr val="accent5">
                    <a:lumMod val="50000"/>
                  </a:schemeClr>
                </a:solidFill>
              </a:rPr>
              <a:t> Fátima </a:t>
            </a:r>
            <a:r>
              <a:rPr lang="pt-BR" sz="1900" i="1" dirty="0">
                <a:solidFill>
                  <a:schemeClr val="accent5">
                    <a:lumMod val="50000"/>
                  </a:schemeClr>
                </a:solidFill>
              </a:rPr>
              <a:t>Bayma de Oliveira (FGV</a:t>
            </a:r>
            <a:r>
              <a:rPr lang="pt-BR" sz="1900" i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algn="r"/>
            <a:endParaRPr lang="pt-BR" sz="1900" i="1" dirty="0">
              <a:solidFill>
                <a:schemeClr val="accent5">
                  <a:lumMod val="50000"/>
                </a:schemeClr>
              </a:solidFill>
            </a:endParaRPr>
          </a:p>
          <a:p>
            <a:pPr algn="r"/>
            <a:endParaRPr lang="pt-BR" sz="1900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r"/>
            <a:endParaRPr lang="pt-BR" sz="1900" i="1" dirty="0">
              <a:solidFill>
                <a:schemeClr val="accent5">
                  <a:lumMod val="50000"/>
                </a:schemeClr>
              </a:solidFill>
            </a:endParaRPr>
          </a:p>
          <a:p>
            <a:pPr algn="r"/>
            <a:r>
              <a:rPr lang="pt-BR" sz="1900" i="1" dirty="0" smtClean="0">
                <a:solidFill>
                  <a:schemeClr val="accent5">
                    <a:lumMod val="50000"/>
                  </a:schemeClr>
                </a:solidFill>
              </a:rPr>
              <a:t>6 a 9 de outubro, 2014</a:t>
            </a:r>
            <a:endParaRPr lang="pt-BR" sz="19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30" name="Picture 6" descr="http://www.abed.org.br/hotsite/20-ciaed/images/logotip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37" y="5012550"/>
            <a:ext cx="5260851" cy="1738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de cantos arredondados 4"/>
          <p:cNvSpPr/>
          <p:nvPr/>
        </p:nvSpPr>
        <p:spPr>
          <a:xfrm>
            <a:off x="2411760" y="5805264"/>
            <a:ext cx="2952328" cy="105273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9917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30622"/>
            <a:ext cx="7620000" cy="778098"/>
          </a:xfrm>
        </p:spPr>
        <p:txBody>
          <a:bodyPr/>
          <a:lstStyle/>
          <a:p>
            <a:r>
              <a:rPr lang="pt-BR" sz="30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Análise dos Dados</a:t>
            </a:r>
            <a:endParaRPr lang="pt-BR" sz="30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980728"/>
            <a:ext cx="7859216" cy="5256584"/>
          </a:xfrm>
        </p:spPr>
        <p:txBody>
          <a:bodyPr>
            <a:normAutofit/>
          </a:bodyPr>
          <a:lstStyle/>
          <a:p>
            <a:r>
              <a:rPr lang="pt-BR" sz="2000" dirty="0"/>
              <a:t>Foram selecionadas duas variáveis na plataforma: o número de </a:t>
            </a:r>
            <a:r>
              <a:rPr lang="pt-BR" sz="2000" dirty="0" smtClean="0"/>
              <a:t>alunos inscritos </a:t>
            </a:r>
            <a:r>
              <a:rPr lang="pt-BR" sz="2000" dirty="0"/>
              <a:t>e o percentual de alunos concluintes dos cursos MOOC</a:t>
            </a:r>
            <a:r>
              <a:rPr lang="pt-BR" sz="2000" dirty="0" smtClean="0"/>
              <a:t>.</a:t>
            </a:r>
          </a:p>
          <a:p>
            <a:pPr marL="114300" indent="0">
              <a:buNone/>
            </a:pPr>
            <a:endParaRPr lang="pt-BR" sz="2000" dirty="0"/>
          </a:p>
          <a:p>
            <a:r>
              <a:rPr lang="pt-BR" sz="2000" dirty="0"/>
              <a:t>Para tratamento dos dados foi utilizada a página </a:t>
            </a:r>
            <a:r>
              <a:rPr lang="pt-BR" sz="2000" b="1" dirty="0"/>
              <a:t>Plot.ly</a:t>
            </a:r>
            <a:r>
              <a:rPr lang="pt-BR" sz="2000" dirty="0"/>
              <a:t>, onde foi feita </a:t>
            </a:r>
            <a:r>
              <a:rPr lang="pt-BR" sz="2000" dirty="0" smtClean="0"/>
              <a:t>a análise </a:t>
            </a:r>
            <a:r>
              <a:rPr lang="pt-BR" sz="2000" dirty="0"/>
              <a:t>de correlação entre as variáveis.</a:t>
            </a:r>
            <a:endParaRPr lang="pt-BR" sz="21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97463"/>
            <a:ext cx="7056784" cy="3691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2469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02630"/>
            <a:ext cx="7620000" cy="778098"/>
          </a:xfrm>
        </p:spPr>
        <p:txBody>
          <a:bodyPr/>
          <a:lstStyle/>
          <a:p>
            <a:r>
              <a:rPr lang="pt-BR" sz="30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Análise dos Dados</a:t>
            </a:r>
            <a:endParaRPr lang="pt-BR" sz="30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052736"/>
            <a:ext cx="7859216" cy="5256584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t-BR" sz="1950" dirty="0" smtClean="0"/>
              <a:t>Para </a:t>
            </a:r>
            <a:r>
              <a:rPr lang="pt-BR" sz="1950" dirty="0"/>
              <a:t>um número de inscritos de 15.000 alunos, o </a:t>
            </a:r>
            <a:r>
              <a:rPr lang="pt-BR" sz="1950" dirty="0" smtClean="0"/>
              <a:t>% previsto </a:t>
            </a:r>
            <a:r>
              <a:rPr lang="pt-BR" sz="1950" dirty="0"/>
              <a:t>pela </a:t>
            </a:r>
            <a:r>
              <a:rPr lang="pt-BR" sz="1950" dirty="0" smtClean="0"/>
              <a:t>curva é </a:t>
            </a:r>
            <a:r>
              <a:rPr lang="pt-BR" sz="1950" dirty="0"/>
              <a:t>de 12,75%, bem próximo do valor de 10% informado, o que corresponderia </a:t>
            </a:r>
            <a:r>
              <a:rPr lang="pt-BR" sz="1950" dirty="0" smtClean="0"/>
              <a:t>a cerca </a:t>
            </a:r>
            <a:r>
              <a:rPr lang="pt-BR" sz="1950" dirty="0"/>
              <a:t>de 1912 alunos concluintes, o que não estaria também nada distante </a:t>
            </a:r>
            <a:r>
              <a:rPr lang="pt-BR" sz="1950" dirty="0" smtClean="0"/>
              <a:t>da realidade </a:t>
            </a:r>
            <a:r>
              <a:rPr lang="pt-BR" sz="1950" dirty="0"/>
              <a:t>global dos cursos MOOC</a:t>
            </a:r>
            <a:r>
              <a:rPr lang="pt-BR" sz="1950" dirty="0" smtClean="0"/>
              <a:t>.</a:t>
            </a:r>
          </a:p>
          <a:p>
            <a:pPr marL="114300" indent="0" algn="just">
              <a:buNone/>
            </a:pPr>
            <a:endParaRPr lang="pt-BR" sz="1950" dirty="0"/>
          </a:p>
          <a:p>
            <a:pPr marL="114300" indent="0" algn="just">
              <a:buNone/>
            </a:pPr>
            <a:r>
              <a:rPr lang="pt-BR" sz="1950" dirty="0" smtClean="0"/>
              <a:t>Variáveis geradoras de evasão </a:t>
            </a:r>
            <a:r>
              <a:rPr lang="pt-BR" sz="1950" dirty="0"/>
              <a:t>e a permanência </a:t>
            </a:r>
            <a:r>
              <a:rPr lang="pt-BR" sz="1950" dirty="0" smtClean="0"/>
              <a:t>dos MOOC:</a:t>
            </a:r>
            <a:endParaRPr lang="pt-BR" sz="195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409219"/>
              </p:ext>
            </p:extLst>
          </p:nvPr>
        </p:nvGraphicFramePr>
        <p:xfrm>
          <a:off x="539552" y="3284985"/>
          <a:ext cx="7488832" cy="3104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293405">
                <a:tc>
                  <a:txBody>
                    <a:bodyPr/>
                    <a:lstStyle/>
                    <a:p>
                      <a:pPr algn="ctr"/>
                      <a:r>
                        <a:rPr lang="pt-BR" sz="1500" b="1" i="0" u="none" strike="noStrike" baseline="0" dirty="0" smtClean="0">
                          <a:latin typeface="+mn-lt"/>
                        </a:rPr>
                        <a:t>VARIÁVEIS DA EVASÃO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i="0" u="none" strike="noStrike" baseline="0" dirty="0" smtClean="0">
                          <a:latin typeface="+mn-lt"/>
                        </a:rPr>
                        <a:t>VARIÁVEIS DA PERMANÊNCIA</a:t>
                      </a:r>
                      <a:endParaRPr lang="pt-BR" sz="1500" dirty="0">
                        <a:latin typeface="+mn-lt"/>
                      </a:endParaRPr>
                    </a:p>
                  </a:txBody>
                  <a:tcPr/>
                </a:tc>
              </a:tr>
              <a:tr h="293405">
                <a:tc>
                  <a:txBody>
                    <a:bodyPr/>
                    <a:lstStyle/>
                    <a:p>
                      <a:pPr algn="ctr"/>
                      <a:r>
                        <a:rPr lang="pt-BR" sz="1500" b="0" i="0" u="none" strike="noStrike" baseline="0" dirty="0" smtClean="0">
                          <a:latin typeface="+mn-lt"/>
                        </a:rPr>
                        <a:t>Curiosidade </a:t>
                      </a:r>
                      <a:endParaRPr lang="pt-BR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0" i="0" u="none" strike="noStrike" baseline="0" dirty="0" smtClean="0">
                          <a:latin typeface="+mn-lt"/>
                        </a:rPr>
                        <a:t>Aumento da aprendizagem divergente</a:t>
                      </a:r>
                      <a:endParaRPr lang="pt-BR" sz="1500" dirty="0" smtClean="0">
                        <a:latin typeface="+mn-lt"/>
                      </a:endParaRPr>
                    </a:p>
                  </a:txBody>
                  <a:tcPr/>
                </a:tc>
              </a:tr>
              <a:tr h="293405"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+mn-lt"/>
                        </a:rPr>
                        <a:t>Interesse em apenas parte do curso</a:t>
                      </a:r>
                      <a:endParaRPr lang="pt-BR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+mn-lt"/>
                        </a:rPr>
                        <a:t>A oferta educativa em si</a:t>
                      </a:r>
                      <a:endParaRPr lang="pt-BR" sz="1500" dirty="0">
                        <a:latin typeface="+mn-lt"/>
                      </a:endParaRPr>
                    </a:p>
                  </a:txBody>
                  <a:tcPr/>
                </a:tc>
              </a:tr>
              <a:tr h="293405"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+mn-lt"/>
                        </a:rPr>
                        <a:t>Baixa motivação do estudante</a:t>
                      </a:r>
                      <a:endParaRPr lang="pt-BR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+mn-lt"/>
                        </a:rPr>
                        <a:t>Elevada motivação do estudante</a:t>
                      </a:r>
                      <a:endParaRPr lang="pt-BR" sz="1500" dirty="0">
                        <a:latin typeface="+mn-lt"/>
                      </a:endParaRPr>
                    </a:p>
                  </a:txBody>
                  <a:tcPr/>
                </a:tc>
              </a:tr>
              <a:tr h="502981">
                <a:tc>
                  <a:txBody>
                    <a:bodyPr/>
                    <a:lstStyle/>
                    <a:p>
                      <a:pPr algn="ct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Despreocupação econômica se não</a:t>
                      </a:r>
                    </a:p>
                    <a:p>
                      <a:pPr algn="ct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completar o curso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Desenvolvimento de competências criativas</a:t>
                      </a:r>
                      <a:endParaRPr lang="pt-BR" sz="1500" dirty="0" smtClean="0">
                        <a:latin typeface="+mn-lt"/>
                      </a:endParaRPr>
                    </a:p>
                    <a:p>
                      <a:pPr algn="ctr"/>
                      <a:endParaRPr lang="pt-BR" sz="1500" dirty="0">
                        <a:latin typeface="+mn-lt"/>
                      </a:endParaRPr>
                    </a:p>
                  </a:txBody>
                  <a:tcPr/>
                </a:tc>
              </a:tr>
              <a:tr h="293405">
                <a:tc>
                  <a:txBody>
                    <a:bodyPr/>
                    <a:lstStyle/>
                    <a:p>
                      <a:pPr algn="ct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Desinteresse pela metodologia e tema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Estratégia de negócio subjacente do MOOC</a:t>
                      </a:r>
                      <a:endParaRPr lang="pt-BR" sz="1500" dirty="0" smtClean="0">
                        <a:latin typeface="+mn-lt"/>
                      </a:endParaRPr>
                    </a:p>
                  </a:txBody>
                  <a:tcPr/>
                </a:tc>
              </a:tr>
              <a:tr h="502981">
                <a:tc>
                  <a:txBody>
                    <a:bodyPr/>
                    <a:lstStyle/>
                    <a:p>
                      <a:pPr algn="ct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Duração do curso e estimativa de</a:t>
                      </a:r>
                    </a:p>
                    <a:p>
                      <a:pPr algn="ct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esforço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Sentimento do estudante de estar sendo</a:t>
                      </a:r>
                    </a:p>
                    <a:p>
                      <a:pPr algn="ct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acompanhado</a:t>
                      </a:r>
                    </a:p>
                  </a:txBody>
                  <a:tcPr/>
                </a:tc>
              </a:tr>
              <a:tr h="407331">
                <a:tc>
                  <a:txBody>
                    <a:bodyPr/>
                    <a:lstStyle/>
                    <a:p>
                      <a:pPr algn="ct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Baixa interatividade do estudante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Alta interação com o estudante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2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620000" cy="778098"/>
          </a:xfrm>
        </p:spPr>
        <p:txBody>
          <a:bodyPr/>
          <a:lstStyle/>
          <a:p>
            <a:r>
              <a:rPr lang="pt-BR" sz="30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Considerações Finais</a:t>
            </a:r>
            <a:endParaRPr lang="pt-BR" sz="30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564904"/>
            <a:ext cx="7859216" cy="36004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t-BR" sz="2100" dirty="0" smtClean="0"/>
              <a:t>Embora </a:t>
            </a:r>
            <a:r>
              <a:rPr lang="pt-BR" sz="2100" dirty="0"/>
              <a:t>os </a:t>
            </a:r>
            <a:r>
              <a:rPr lang="pt-BR" sz="2100" dirty="0" smtClean="0"/>
              <a:t>números </a:t>
            </a:r>
            <a:r>
              <a:rPr lang="pt-BR" sz="2100" dirty="0"/>
              <a:t>de permanência representem um valor </a:t>
            </a:r>
            <a:r>
              <a:rPr lang="pt-BR" sz="2100" dirty="0" smtClean="0"/>
              <a:t>percentual baixo </a:t>
            </a:r>
            <a:r>
              <a:rPr lang="pt-BR" sz="2100" dirty="0"/>
              <a:t>em se comparando a cursos tradicionais da educação a distância e </a:t>
            </a:r>
            <a:r>
              <a:rPr lang="pt-BR" sz="2100" dirty="0" smtClean="0"/>
              <a:t>à educação </a:t>
            </a:r>
            <a:r>
              <a:rPr lang="pt-BR" sz="2100" dirty="0"/>
              <a:t>presencial, há de se convir que mesmo assim, isso corresponde </a:t>
            </a:r>
            <a:r>
              <a:rPr lang="pt-BR" sz="2100" dirty="0" smtClean="0"/>
              <a:t>a uma </a:t>
            </a:r>
            <a:r>
              <a:rPr lang="pt-BR" sz="2100" dirty="0"/>
              <a:t>elevada quantidade de alunos, muito maior do que a suportada por </a:t>
            </a:r>
            <a:r>
              <a:rPr lang="pt-BR" sz="2100" dirty="0" smtClean="0"/>
              <a:t>várias disciplinas </a:t>
            </a:r>
            <a:r>
              <a:rPr lang="pt-BR" sz="2100" dirty="0"/>
              <a:t>de todos os tipos de instituições.</a:t>
            </a:r>
          </a:p>
          <a:p>
            <a:pPr marL="114300" indent="0" algn="just">
              <a:buNone/>
            </a:pPr>
            <a:endParaRPr lang="pt-BR" sz="2100" dirty="0" smtClean="0"/>
          </a:p>
          <a:p>
            <a:pPr algn="just">
              <a:buFont typeface="Wingdings" pitchFamily="2" charset="2"/>
              <a:buChar char="Ø"/>
            </a:pPr>
            <a:r>
              <a:rPr lang="pt-BR" sz="2100" dirty="0" smtClean="0"/>
              <a:t> </a:t>
            </a:r>
            <a:r>
              <a:rPr lang="pt-BR" sz="2100" b="1" dirty="0" smtClean="0"/>
              <a:t>Sugestão de estudos futuros</a:t>
            </a:r>
            <a:r>
              <a:rPr lang="pt-BR" sz="2100" dirty="0" smtClean="0"/>
              <a:t>: analisar o relacionamento dos </a:t>
            </a:r>
            <a:r>
              <a:rPr lang="pt-BR" sz="2100" dirty="0"/>
              <a:t>fatores de evasão e permanência ao </a:t>
            </a:r>
            <a:r>
              <a:rPr lang="pt-BR" sz="2100" dirty="0" smtClean="0"/>
              <a:t>perfil do aluno ou relacionando-se </a:t>
            </a:r>
            <a:r>
              <a:rPr lang="pt-BR" sz="2100" dirty="0"/>
              <a:t>à natureza e às características dos cursos.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611560" y="1340768"/>
            <a:ext cx="7344816" cy="864096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14300" indent="0" algn="ctr">
              <a:buNone/>
            </a:pPr>
            <a:r>
              <a:rPr lang="pt-BR" sz="1900" i="1" dirty="0"/>
              <a:t>Os MOOC estão em uma fase inicial e ainda há um longo caminho a</a:t>
            </a:r>
          </a:p>
          <a:p>
            <a:pPr marL="114300" indent="0" algn="ctr">
              <a:buNone/>
            </a:pPr>
            <a:r>
              <a:rPr lang="pt-BR" sz="1900" i="1" dirty="0"/>
              <a:t>percorrer a consolidação de seu modelo de negócio</a:t>
            </a:r>
          </a:p>
        </p:txBody>
      </p:sp>
    </p:spTree>
    <p:extLst>
      <p:ext uri="{BB962C8B-B14F-4D97-AF65-F5344CB8AC3E}">
        <p14:creationId xmlns:p14="http://schemas.microsoft.com/office/powerpoint/2010/main" val="31482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04664"/>
            <a:ext cx="7620000" cy="4800600"/>
          </a:xfrm>
        </p:spPr>
        <p:txBody>
          <a:bodyPr/>
          <a:lstStyle/>
          <a:p>
            <a:pPr marL="114300" indent="0" algn="ctr">
              <a:buNone/>
            </a:pPr>
            <a:endParaRPr lang="pt-BR" sz="2400" dirty="0" smtClean="0"/>
          </a:p>
          <a:p>
            <a:pPr marL="114300" indent="0" algn="ctr">
              <a:buNone/>
            </a:pPr>
            <a:r>
              <a:rPr lang="pt-BR" sz="2400" dirty="0" smtClean="0"/>
              <a:t>Profa</a:t>
            </a:r>
            <a:r>
              <a:rPr lang="pt-BR" sz="2400" dirty="0"/>
              <a:t>. Dra. Fatima </a:t>
            </a:r>
            <a:r>
              <a:rPr lang="pt-BR" sz="2400" dirty="0" err="1"/>
              <a:t>Bayma</a:t>
            </a:r>
            <a:r>
              <a:rPr lang="pt-BR" sz="2400" dirty="0"/>
              <a:t> de Oliveira</a:t>
            </a:r>
          </a:p>
          <a:p>
            <a:pPr marL="114300" indent="0" algn="ctr">
              <a:buNone/>
            </a:pPr>
            <a:r>
              <a:rPr lang="pt-BR" sz="2400" dirty="0"/>
              <a:t>Fundação Getúlio </a:t>
            </a:r>
            <a:r>
              <a:rPr lang="pt-BR" sz="2400" dirty="0" smtClean="0"/>
              <a:t>Vargas</a:t>
            </a:r>
            <a:endParaRPr lang="pt-BR" sz="2400" dirty="0"/>
          </a:p>
          <a:p>
            <a:pPr marL="114300" indent="0" algn="ctr">
              <a:buNone/>
            </a:pPr>
            <a:endParaRPr lang="pt-BR" sz="2400" dirty="0" smtClean="0"/>
          </a:p>
          <a:p>
            <a:pPr marL="114300" indent="0" algn="ctr">
              <a:buNone/>
            </a:pPr>
            <a:r>
              <a:rPr lang="pt-BR" sz="2400" dirty="0" smtClean="0"/>
              <a:t>CONTACT</a:t>
            </a:r>
            <a:r>
              <a:rPr lang="pt-BR" sz="2400" dirty="0"/>
              <a:t>:</a:t>
            </a:r>
          </a:p>
          <a:p>
            <a:pPr marL="114300" indent="0" algn="ctr">
              <a:buNone/>
            </a:pPr>
            <a:r>
              <a:rPr lang="pt-BR" sz="2400" dirty="0">
                <a:hlinkClick r:id="rId2"/>
              </a:rPr>
              <a:t>fbayma@fgv.br</a:t>
            </a:r>
            <a:endParaRPr lang="pt-BR" sz="2400" dirty="0"/>
          </a:p>
          <a:p>
            <a:endParaRPr lang="pt-BR" dirty="0"/>
          </a:p>
        </p:txBody>
      </p:sp>
      <p:pic>
        <p:nvPicPr>
          <p:cNvPr id="5" name="Picture 6" descr="http://www.abed.org.br/hotsite/20-ciaed/images/logotip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37" y="5012550"/>
            <a:ext cx="5260851" cy="1738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de cantos arredondados 5"/>
          <p:cNvSpPr/>
          <p:nvPr/>
        </p:nvSpPr>
        <p:spPr>
          <a:xfrm>
            <a:off x="2411760" y="5805264"/>
            <a:ext cx="2952328" cy="105273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42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8384" y="188640"/>
            <a:ext cx="7620000" cy="778098"/>
          </a:xfrm>
        </p:spPr>
        <p:txBody>
          <a:bodyPr/>
          <a:lstStyle/>
          <a:p>
            <a:r>
              <a:rPr lang="pt-BR" sz="30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Objetivo</a:t>
            </a:r>
            <a:endParaRPr lang="pt-BR" sz="30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7560840" cy="4968552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pt-BR" sz="2000" dirty="0"/>
              <a:t>Diversos estudos apontam para uma elevada taxa de evasão nos </a:t>
            </a:r>
            <a:r>
              <a:rPr lang="pt-BR" sz="2000" dirty="0" smtClean="0"/>
              <a:t>MOOC (</a:t>
            </a:r>
            <a:r>
              <a:rPr lang="pt-BR" sz="2000" dirty="0"/>
              <a:t>75% a 95</a:t>
            </a:r>
            <a:r>
              <a:rPr lang="pt-BR" sz="2000" dirty="0" smtClean="0"/>
              <a:t>%), </a:t>
            </a:r>
            <a:r>
              <a:rPr lang="pt-BR" sz="2000" dirty="0"/>
              <a:t>o que configura um desafio aos </a:t>
            </a:r>
            <a:r>
              <a:rPr lang="pt-BR" sz="2000" dirty="0" smtClean="0"/>
              <a:t>gestores acadêmicos </a:t>
            </a:r>
            <a:r>
              <a:rPr lang="en-US" sz="2000" dirty="0" smtClean="0"/>
              <a:t>(</a:t>
            </a:r>
            <a:r>
              <a:rPr lang="en-US" sz="2000" dirty="0" err="1" smtClean="0"/>
              <a:t>Scopeo</a:t>
            </a:r>
            <a:r>
              <a:rPr lang="en-US" sz="2000" dirty="0"/>
              <a:t>, 2013; </a:t>
            </a:r>
            <a:r>
              <a:rPr lang="en-US" sz="2000" dirty="0" err="1"/>
              <a:t>Poy</a:t>
            </a:r>
            <a:r>
              <a:rPr lang="en-US" sz="2000" dirty="0"/>
              <a:t> &amp; </a:t>
            </a:r>
            <a:r>
              <a:rPr lang="en-US" sz="2000" dirty="0" smtClean="0"/>
              <a:t>Gonzales-Aguilar, </a:t>
            </a:r>
            <a:r>
              <a:rPr lang="pt-BR" sz="2000" dirty="0" smtClean="0"/>
              <a:t>2014</a:t>
            </a:r>
            <a:r>
              <a:rPr lang="pt-BR" sz="2000" dirty="0"/>
              <a:t>; Zapata-</a:t>
            </a:r>
            <a:r>
              <a:rPr lang="pt-BR" sz="2000" dirty="0" err="1"/>
              <a:t>Ros</a:t>
            </a:r>
            <a:r>
              <a:rPr lang="pt-BR" sz="2000" dirty="0"/>
              <a:t>, 2014</a:t>
            </a:r>
            <a:r>
              <a:rPr lang="pt-BR" sz="2000" dirty="0" smtClean="0"/>
              <a:t>).</a:t>
            </a:r>
          </a:p>
          <a:p>
            <a:pPr marL="114300" indent="0" algn="ctr">
              <a:buNone/>
            </a:pPr>
            <a:endParaRPr lang="pt-BR" sz="2000" dirty="0"/>
          </a:p>
          <a:p>
            <a:pPr marL="114300" indent="0" algn="ctr">
              <a:buNone/>
            </a:pPr>
            <a:r>
              <a:rPr lang="pt-BR" sz="2000" dirty="0" smtClean="0"/>
              <a:t>Tais dados podem gerar questionamentos sobre a eficácia dessa modalidade de ensino.</a:t>
            </a:r>
          </a:p>
          <a:p>
            <a:pPr marL="114300" indent="0" algn="ctr">
              <a:buNone/>
            </a:pPr>
            <a:endParaRPr lang="pt-BR" sz="2000" dirty="0" smtClean="0"/>
          </a:p>
          <a:p>
            <a:pPr marL="114300" indent="0" algn="just">
              <a:buNone/>
            </a:pPr>
            <a:endParaRPr lang="pt-BR" sz="2000" dirty="0" smtClean="0"/>
          </a:p>
          <a:p>
            <a:pPr marL="114300" indent="0" algn="just">
              <a:buNone/>
            </a:pPr>
            <a:endParaRPr lang="pt-BR" sz="2000" dirty="0" smtClean="0"/>
          </a:p>
          <a:p>
            <a:pPr marL="114300" indent="0" algn="ctr">
              <a:buNone/>
            </a:pPr>
            <a:r>
              <a:rPr lang="pt-BR" sz="2000" i="1" dirty="0" smtClean="0"/>
              <a:t>Nestes termos, o presente estudo se propôs a avaliar: </a:t>
            </a:r>
          </a:p>
          <a:p>
            <a:pPr marL="114300" indent="0" algn="ctr">
              <a:buNone/>
            </a:pPr>
            <a:endParaRPr lang="pt-BR" sz="1000" i="1" dirty="0" smtClean="0"/>
          </a:p>
          <a:p>
            <a:pPr marL="114300" indent="0" algn="ctr">
              <a:buNone/>
            </a:pPr>
            <a:r>
              <a:rPr lang="pt-BR" sz="2000" i="1" dirty="0" smtClean="0"/>
              <a:t>Quais </a:t>
            </a:r>
            <a:r>
              <a:rPr lang="pt-BR" sz="2000" i="1" dirty="0"/>
              <a:t>os principais fatores responsáveis por este </a:t>
            </a:r>
            <a:r>
              <a:rPr lang="pt-BR" sz="2000" i="1" dirty="0" smtClean="0"/>
              <a:t>novo contexto </a:t>
            </a:r>
            <a:r>
              <a:rPr lang="pt-BR" sz="2000" i="1" dirty="0"/>
              <a:t>de abandono dos alunos inscritos nos </a:t>
            </a:r>
            <a:r>
              <a:rPr lang="pt-BR" sz="2000" i="1" dirty="0" smtClean="0"/>
              <a:t>MOOC </a:t>
            </a:r>
          </a:p>
          <a:p>
            <a:pPr marL="114300" indent="0" algn="ctr">
              <a:buNone/>
            </a:pPr>
            <a:r>
              <a:rPr lang="pt-BR" sz="2000" dirty="0" smtClean="0"/>
              <a:t>(</a:t>
            </a:r>
            <a:r>
              <a:rPr lang="pt-BR" sz="2000" i="1" dirty="0" err="1"/>
              <a:t>Massive</a:t>
            </a:r>
            <a:r>
              <a:rPr lang="pt-BR" sz="2000" i="1" dirty="0"/>
              <a:t> Open Online </a:t>
            </a:r>
            <a:r>
              <a:rPr lang="pt-BR" sz="2000" i="1" dirty="0" err="1"/>
              <a:t>Course</a:t>
            </a:r>
            <a:r>
              <a:rPr lang="pt-BR" sz="2000" dirty="0" smtClean="0"/>
              <a:t>)</a:t>
            </a:r>
            <a:r>
              <a:rPr lang="pt-BR" sz="2000" i="1" dirty="0" smtClean="0"/>
              <a:t>?</a:t>
            </a:r>
            <a:endParaRPr lang="pt-BR" sz="2000" dirty="0"/>
          </a:p>
          <a:p>
            <a:pPr marL="114300" indent="0" algn="just">
              <a:buNone/>
            </a:pPr>
            <a:endParaRPr lang="pt-BR" sz="2000" dirty="0" smtClean="0"/>
          </a:p>
          <a:p>
            <a:pPr marL="114300" indent="0" algn="just">
              <a:buNone/>
            </a:pPr>
            <a:endParaRPr lang="pt-BR" sz="2000" dirty="0"/>
          </a:p>
          <a:p>
            <a:pPr marL="114300" indent="0" algn="just">
              <a:buNone/>
            </a:pPr>
            <a:endParaRPr lang="pt-BR" sz="2000" dirty="0"/>
          </a:p>
        </p:txBody>
      </p:sp>
      <p:sp>
        <p:nvSpPr>
          <p:cNvPr id="4" name="Seta para baixo 3"/>
          <p:cNvSpPr/>
          <p:nvPr/>
        </p:nvSpPr>
        <p:spPr>
          <a:xfrm>
            <a:off x="3995936" y="3573016"/>
            <a:ext cx="432048" cy="72008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910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0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Relevância da pesquisa</a:t>
            </a:r>
            <a:endParaRPr lang="pt-BR" sz="30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21296"/>
            <a:ext cx="7499176" cy="498802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O objetivo da pesquisa reside em </a:t>
            </a:r>
            <a:r>
              <a:rPr lang="pt-BR" dirty="0"/>
              <a:t>avaliar as taxas de abandono dos </a:t>
            </a:r>
            <a:r>
              <a:rPr lang="pt-BR" dirty="0" smtClean="0"/>
              <a:t>alunos inscritos </a:t>
            </a:r>
            <a:r>
              <a:rPr lang="pt-BR" dirty="0"/>
              <a:t>em cursos do tipo MOOC, buscando descrever o contexto e </a:t>
            </a:r>
            <a:r>
              <a:rPr lang="pt-BR" dirty="0" smtClean="0"/>
              <a:t>apontar as </a:t>
            </a:r>
            <a:r>
              <a:rPr lang="pt-BR" dirty="0"/>
              <a:t>principais variáveis que influenciam o fenômeno.</a:t>
            </a:r>
            <a:endParaRPr lang="pt-BR" dirty="0" smtClean="0"/>
          </a:p>
          <a:p>
            <a:pPr marL="114300" indent="0" algn="just">
              <a:lnSpc>
                <a:spcPct val="150000"/>
              </a:lnSpc>
              <a:buNone/>
            </a:pP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Por </a:t>
            </a:r>
            <a:r>
              <a:rPr lang="pt-BR" dirty="0"/>
              <a:t>ser um campo de estudo relativamente novo espera-se </a:t>
            </a:r>
            <a:r>
              <a:rPr lang="pt-BR" dirty="0" smtClean="0"/>
              <a:t>que mais </a:t>
            </a:r>
            <a:r>
              <a:rPr lang="pt-BR" dirty="0"/>
              <a:t>pesquisas acadêmicas contribuam </a:t>
            </a:r>
            <a:r>
              <a:rPr lang="pt-BR" dirty="0" smtClean="0"/>
              <a:t>com </a:t>
            </a:r>
            <a:r>
              <a:rPr lang="pt-BR" dirty="0"/>
              <a:t>questões </a:t>
            </a:r>
            <a:r>
              <a:rPr lang="pt-BR" dirty="0" smtClean="0"/>
              <a:t>como: </a:t>
            </a:r>
            <a:r>
              <a:rPr lang="pt-BR" dirty="0"/>
              <a:t>a </a:t>
            </a:r>
            <a:r>
              <a:rPr lang="pt-BR" dirty="0" smtClean="0"/>
              <a:t>compreensão dos </a:t>
            </a:r>
            <a:r>
              <a:rPr lang="pt-BR" dirty="0"/>
              <a:t>cenários </a:t>
            </a:r>
            <a:r>
              <a:rPr lang="pt-BR" dirty="0" smtClean="0"/>
              <a:t>de </a:t>
            </a:r>
            <a:r>
              <a:rPr lang="pt-BR" dirty="0"/>
              <a:t>permanência e </a:t>
            </a:r>
            <a:r>
              <a:rPr lang="pt-BR" dirty="0" smtClean="0"/>
              <a:t>de </a:t>
            </a:r>
            <a:r>
              <a:rPr lang="pt-BR" dirty="0"/>
              <a:t>evasão, assim como dos </a:t>
            </a:r>
            <a:r>
              <a:rPr lang="pt-BR" dirty="0" smtClean="0"/>
              <a:t>principais elementos </a:t>
            </a:r>
            <a:r>
              <a:rPr lang="pt-BR" dirty="0"/>
              <a:t>que influenciam </a:t>
            </a:r>
            <a:r>
              <a:rPr lang="pt-BR" dirty="0" smtClean="0"/>
              <a:t>tal dinâmica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152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8098"/>
          </a:xfrm>
        </p:spPr>
        <p:txBody>
          <a:bodyPr/>
          <a:lstStyle/>
          <a:p>
            <a:r>
              <a:rPr lang="pt-BR" sz="30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Definição de MOOC</a:t>
            </a:r>
            <a:endParaRPr lang="pt-BR" sz="30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5192" y="1196752"/>
            <a:ext cx="7715200" cy="5112568"/>
          </a:xfrm>
        </p:spPr>
        <p:txBody>
          <a:bodyPr>
            <a:normAutofit/>
          </a:bodyPr>
          <a:lstStyle/>
          <a:p>
            <a:pPr algn="just"/>
            <a:r>
              <a:rPr lang="pt-BR" b="1" i="1" dirty="0" err="1" smtClean="0"/>
              <a:t>M</a:t>
            </a:r>
            <a:r>
              <a:rPr lang="pt-BR" i="1" dirty="0" err="1" smtClean="0"/>
              <a:t>assive</a:t>
            </a:r>
            <a:r>
              <a:rPr lang="pt-BR" i="1" dirty="0" smtClean="0"/>
              <a:t>: </a:t>
            </a:r>
            <a:r>
              <a:rPr lang="pt-BR" dirty="0" smtClean="0"/>
              <a:t>quantidade </a:t>
            </a:r>
            <a:r>
              <a:rPr lang="pt-BR" dirty="0"/>
              <a:t>quase ilimitada de alunos situados em </a:t>
            </a:r>
            <a:r>
              <a:rPr lang="pt-BR" dirty="0" smtClean="0"/>
              <a:t>diferentes localidades</a:t>
            </a:r>
            <a:r>
              <a:rPr lang="pt-BR" dirty="0"/>
              <a:t>. </a:t>
            </a:r>
            <a:endParaRPr lang="pt-BR" dirty="0" smtClean="0"/>
          </a:p>
          <a:p>
            <a:pPr algn="just"/>
            <a:r>
              <a:rPr lang="pt-BR" b="1" i="1" dirty="0" smtClean="0"/>
              <a:t>O</a:t>
            </a:r>
            <a:r>
              <a:rPr lang="pt-BR" i="1" dirty="0" smtClean="0"/>
              <a:t>pen: </a:t>
            </a:r>
            <a:r>
              <a:rPr lang="pt-BR" dirty="0" smtClean="0"/>
              <a:t>facilidade </a:t>
            </a:r>
            <a:r>
              <a:rPr lang="pt-BR" dirty="0"/>
              <a:t>de inscrição e o uso de </a:t>
            </a:r>
            <a:r>
              <a:rPr lang="pt-BR" dirty="0" smtClean="0"/>
              <a:t>conteúdos.</a:t>
            </a:r>
            <a:endParaRPr lang="pt-BR" dirty="0"/>
          </a:p>
          <a:p>
            <a:pPr algn="just"/>
            <a:r>
              <a:rPr lang="pt-BR" b="1" i="1" dirty="0" smtClean="0"/>
              <a:t>O</a:t>
            </a:r>
            <a:r>
              <a:rPr lang="pt-BR" i="1" dirty="0" smtClean="0"/>
              <a:t>nline: </a:t>
            </a:r>
            <a:r>
              <a:rPr lang="pt-BR" dirty="0" smtClean="0"/>
              <a:t>acesso </a:t>
            </a:r>
            <a:r>
              <a:rPr lang="pt-BR" dirty="0"/>
              <a:t>aos ambientes virtuais </a:t>
            </a:r>
            <a:r>
              <a:rPr lang="pt-BR" dirty="0" smtClean="0"/>
              <a:t>de aprendizagem </a:t>
            </a:r>
            <a:r>
              <a:rPr lang="pt-BR" dirty="0"/>
              <a:t>situados em plataformas institucionais na Internet. </a:t>
            </a:r>
            <a:endParaRPr lang="pt-BR" dirty="0" smtClean="0"/>
          </a:p>
          <a:p>
            <a:pPr algn="just"/>
            <a:r>
              <a:rPr lang="pt-BR" b="1" i="1" dirty="0" err="1" smtClean="0"/>
              <a:t>C</a:t>
            </a:r>
            <a:r>
              <a:rPr lang="pt-BR" i="1" dirty="0" err="1" smtClean="0"/>
              <a:t>ourse</a:t>
            </a:r>
            <a:r>
              <a:rPr lang="pt-BR" dirty="0" smtClean="0"/>
              <a:t>: está relacionado à modularidade, flexibilidade</a:t>
            </a:r>
            <a:r>
              <a:rPr lang="pt-BR" dirty="0"/>
              <a:t>, avaliações, interações docentes e </a:t>
            </a:r>
            <a:r>
              <a:rPr lang="pt-BR" dirty="0" smtClean="0"/>
              <a:t>discentes, certificação. </a:t>
            </a:r>
          </a:p>
          <a:p>
            <a:pPr algn="just"/>
            <a:endParaRPr lang="pt-BR" dirty="0"/>
          </a:p>
          <a:p>
            <a:pPr marL="114300" indent="0" algn="just">
              <a:buNone/>
            </a:pP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ois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tipos principais de MOOC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marL="114300" indent="0" algn="just">
              <a:buNone/>
            </a:pPr>
            <a:endParaRPr lang="pt-BR" sz="1500" u="sng" dirty="0"/>
          </a:p>
          <a:p>
            <a:pPr algn="just"/>
            <a:r>
              <a:rPr lang="pt-BR" b="1" dirty="0" err="1" smtClean="0"/>
              <a:t>x</a:t>
            </a:r>
            <a:r>
              <a:rPr lang="pt-BR" dirty="0" err="1" smtClean="0"/>
              <a:t>MOOC</a:t>
            </a:r>
            <a:r>
              <a:rPr lang="pt-BR" dirty="0" smtClean="0"/>
              <a:t>: a </a:t>
            </a:r>
            <a:r>
              <a:rPr lang="pt-BR" dirty="0"/>
              <a:t>grande maioria dos cursos, com foco no conteúdo e </a:t>
            </a:r>
            <a:r>
              <a:rPr lang="pt-BR" dirty="0" smtClean="0"/>
              <a:t>na escalabilidade.</a:t>
            </a:r>
          </a:p>
          <a:p>
            <a:pPr algn="just"/>
            <a:r>
              <a:rPr lang="pt-BR" b="1" dirty="0" err="1" smtClean="0"/>
              <a:t>c</a:t>
            </a:r>
            <a:r>
              <a:rPr lang="pt-BR" dirty="0" err="1" smtClean="0"/>
              <a:t>MOOC</a:t>
            </a:r>
            <a:r>
              <a:rPr lang="pt-BR" dirty="0" smtClean="0"/>
              <a:t>:  base </a:t>
            </a:r>
            <a:r>
              <a:rPr lang="pt-BR" dirty="0"/>
              <a:t>colaborativa e fundamentado </a:t>
            </a:r>
            <a:r>
              <a:rPr lang="pt-BR" dirty="0" smtClean="0"/>
              <a:t>no </a:t>
            </a:r>
            <a:r>
              <a:rPr lang="pt-BR" dirty="0" err="1" smtClean="0"/>
              <a:t>conectivismo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23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8098"/>
          </a:xfrm>
        </p:spPr>
        <p:txBody>
          <a:bodyPr/>
          <a:lstStyle/>
          <a:p>
            <a:r>
              <a:rPr lang="pt-BR" sz="30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Referencial Teórico</a:t>
            </a:r>
            <a:endParaRPr lang="pt-BR" sz="30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24744"/>
            <a:ext cx="7859216" cy="1872208"/>
          </a:xfrm>
        </p:spPr>
        <p:txBody>
          <a:bodyPr>
            <a:noAutofit/>
          </a:bodyPr>
          <a:lstStyle/>
          <a:p>
            <a:pPr marL="114300" indent="0" algn="ctr">
              <a:lnSpc>
                <a:spcPct val="150000"/>
              </a:lnSpc>
              <a:buNone/>
            </a:pPr>
            <a:r>
              <a:rPr lang="pt-BR" sz="2000" dirty="0" smtClean="0"/>
              <a:t>Os </a:t>
            </a:r>
            <a:r>
              <a:rPr lang="pt-BR" sz="2000" dirty="0"/>
              <a:t>MOOC possuem </a:t>
            </a:r>
            <a:r>
              <a:rPr lang="pt-BR" sz="2000" dirty="0" smtClean="0"/>
              <a:t>como principais </a:t>
            </a:r>
            <a:r>
              <a:rPr lang="pt-BR" sz="2000" dirty="0"/>
              <a:t>características: serem entregues totalmente online, </a:t>
            </a:r>
            <a:r>
              <a:rPr lang="pt-BR" sz="2000" dirty="0" smtClean="0"/>
              <a:t>disponibilizar participação </a:t>
            </a:r>
            <a:r>
              <a:rPr lang="pt-BR" sz="2000" dirty="0"/>
              <a:t>gratuita, ter requisitos não formais de </a:t>
            </a:r>
            <a:r>
              <a:rPr lang="pt-BR" sz="2000" dirty="0" smtClean="0"/>
              <a:t>admissão </a:t>
            </a:r>
            <a:r>
              <a:rPr lang="pt-BR" sz="2000" dirty="0"/>
              <a:t>e </a:t>
            </a:r>
            <a:r>
              <a:rPr lang="pt-BR" sz="2000" dirty="0" smtClean="0"/>
              <a:t>serem altamente </a:t>
            </a:r>
            <a:r>
              <a:rPr lang="pt-BR" sz="2000" dirty="0"/>
              <a:t>escaláveis, sendo projetados para milhares de usuários.</a:t>
            </a:r>
            <a:endParaRPr lang="en-US" sz="2000" dirty="0" smtClean="0"/>
          </a:p>
          <a:p>
            <a:endParaRPr lang="pt-BR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787075"/>
              </p:ext>
            </p:extLst>
          </p:nvPr>
        </p:nvGraphicFramePr>
        <p:xfrm>
          <a:off x="683568" y="3356990"/>
          <a:ext cx="7200800" cy="2952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3600400"/>
              </a:tblGrid>
              <a:tr h="405113"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/>
                        <a:t>OPORTUNIDADES</a:t>
                      </a:r>
                      <a:endParaRPr lang="pt-B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/>
                        <a:t>DESAFIOS</a:t>
                      </a:r>
                      <a:endParaRPr lang="pt-BR" sz="1700" dirty="0"/>
                    </a:p>
                  </a:txBody>
                  <a:tcPr/>
                </a:tc>
              </a:tr>
              <a:tr h="405113"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/>
                        <a:t>Democratizar</a:t>
                      </a:r>
                      <a:r>
                        <a:rPr lang="pt-BR" sz="1700" baseline="0" dirty="0" smtClean="0"/>
                        <a:t> a educação</a:t>
                      </a:r>
                      <a:endParaRPr lang="pt-B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/>
                        <a:t>Ausência</a:t>
                      </a:r>
                      <a:r>
                        <a:rPr lang="pt-BR" sz="1700" baseline="0" dirty="0" smtClean="0"/>
                        <a:t> de modelos e receitas</a:t>
                      </a:r>
                      <a:endParaRPr lang="pt-BR" sz="1700" dirty="0"/>
                    </a:p>
                  </a:txBody>
                  <a:tcPr/>
                </a:tc>
              </a:tr>
              <a:tr h="405113"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/>
                        <a:t>Foco no aprendizado personalizado</a:t>
                      </a:r>
                      <a:endParaRPr lang="pt-B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/>
                        <a:t>Taxas de conclusão</a:t>
                      </a:r>
                      <a:endParaRPr lang="pt-BR" sz="1700" dirty="0"/>
                    </a:p>
                  </a:txBody>
                  <a:tcPr/>
                </a:tc>
              </a:tr>
              <a:tr h="665939"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/>
                        <a:t>Aprendizagem direcionada,</a:t>
                      </a:r>
                      <a:r>
                        <a:rPr lang="pt-BR" sz="1700" baseline="0" dirty="0" smtClean="0"/>
                        <a:t> colaborativa e social</a:t>
                      </a:r>
                      <a:endParaRPr lang="pt-B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/>
                        <a:t>Um</a:t>
                      </a:r>
                      <a:r>
                        <a:rPr lang="pt-BR" sz="1700" baseline="0" dirty="0" smtClean="0"/>
                        <a:t> único modelo não servir para todo os estudantes</a:t>
                      </a:r>
                      <a:endParaRPr lang="pt-BR" sz="1700" dirty="0"/>
                    </a:p>
                  </a:txBody>
                  <a:tcPr/>
                </a:tc>
              </a:tr>
              <a:tr h="665939">
                <a:tc>
                  <a:txBody>
                    <a:bodyPr/>
                    <a:lstStyle/>
                    <a:p>
                      <a:pPr algn="ctr"/>
                      <a:r>
                        <a:rPr lang="pt-BR" sz="17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Conveniência, flexibilidade, acessibilidade</a:t>
                      </a:r>
                      <a:endParaRPr lang="pt-B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Questões relacionadas aos créditos e às certificações</a:t>
                      </a:r>
                      <a:endParaRPr lang="pt-BR" sz="1700" dirty="0"/>
                    </a:p>
                  </a:txBody>
                  <a:tcPr/>
                </a:tc>
              </a:tr>
              <a:tr h="405113">
                <a:tc>
                  <a:txBody>
                    <a:bodyPr/>
                    <a:lstStyle/>
                    <a:p>
                      <a:pPr algn="ctr"/>
                      <a:r>
                        <a:rPr lang="pt-BR" sz="17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Experiência antes do compromisso</a:t>
                      </a:r>
                      <a:endParaRPr lang="pt-B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Questões de acreditação</a:t>
                      </a:r>
                      <a:endParaRPr lang="pt-BR" sz="17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27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8384" y="346646"/>
            <a:ext cx="7620000" cy="778098"/>
          </a:xfrm>
        </p:spPr>
        <p:txBody>
          <a:bodyPr/>
          <a:lstStyle/>
          <a:p>
            <a:r>
              <a:rPr lang="pt-BR" sz="30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Referencial Teórico</a:t>
            </a:r>
            <a:endParaRPr lang="pt-BR" sz="30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1176" y="1196752"/>
            <a:ext cx="7859216" cy="5328592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dirty="0" smtClean="0"/>
              <a:t>SE POR UM LADO:</a:t>
            </a:r>
          </a:p>
          <a:p>
            <a:pPr marL="114300" indent="0" algn="just">
              <a:buNone/>
            </a:pPr>
            <a:endParaRPr lang="pt-BR" dirty="0" smtClean="0"/>
          </a:p>
          <a:p>
            <a:pPr marL="114300" indent="0" algn="just">
              <a:buNone/>
            </a:pPr>
            <a:r>
              <a:rPr lang="pt-BR" dirty="0" smtClean="0"/>
              <a:t>O </a:t>
            </a:r>
            <a:r>
              <a:rPr lang="pt-BR" dirty="0"/>
              <a:t>fato de ser </a:t>
            </a:r>
            <a:r>
              <a:rPr lang="pt-BR" dirty="0" smtClean="0"/>
              <a:t>de longo alcance e </a:t>
            </a:r>
            <a:r>
              <a:rPr lang="pt-BR" dirty="0"/>
              <a:t>gratuito </a:t>
            </a:r>
            <a:r>
              <a:rPr lang="pt-BR" dirty="0" smtClean="0"/>
              <a:t>confere </a:t>
            </a:r>
            <a:r>
              <a:rPr lang="pt-BR" dirty="0"/>
              <a:t>aos </a:t>
            </a:r>
            <a:r>
              <a:rPr lang="pt-BR" dirty="0" smtClean="0"/>
              <a:t>MOOC uma </a:t>
            </a:r>
            <a:r>
              <a:rPr lang="pt-BR" dirty="0"/>
              <a:t>nova proposta de democratização de acesso e um poder relevante </a:t>
            </a:r>
            <a:r>
              <a:rPr lang="pt-BR" dirty="0" smtClean="0"/>
              <a:t>na formação </a:t>
            </a:r>
            <a:r>
              <a:rPr lang="pt-BR" dirty="0"/>
              <a:t>e na difusão do conhecimento. </a:t>
            </a:r>
            <a:endParaRPr lang="pt-BR" dirty="0" smtClean="0"/>
          </a:p>
          <a:p>
            <a:pPr marL="114300" indent="0" algn="just">
              <a:buNone/>
            </a:pPr>
            <a:endParaRPr lang="pt-BR" dirty="0"/>
          </a:p>
          <a:p>
            <a:pPr marL="114300" indent="0" algn="ctr">
              <a:buNone/>
            </a:pPr>
            <a:r>
              <a:rPr lang="pt-BR" dirty="0" smtClean="0"/>
              <a:t>POR OUTRO:</a:t>
            </a:r>
          </a:p>
          <a:p>
            <a:pPr marL="114300" indent="0" algn="just">
              <a:buNone/>
            </a:pPr>
            <a:endParaRPr lang="pt-BR" dirty="0" smtClean="0"/>
          </a:p>
          <a:p>
            <a:pPr marL="114300" indent="0" algn="just">
              <a:buNone/>
            </a:pPr>
            <a:r>
              <a:rPr lang="pt-BR" dirty="0" smtClean="0"/>
              <a:t>Entretanto, </a:t>
            </a:r>
            <a:r>
              <a:rPr lang="pt-BR" dirty="0"/>
              <a:t>essa facilidade de </a:t>
            </a:r>
            <a:r>
              <a:rPr lang="pt-BR" dirty="0" smtClean="0"/>
              <a:t>tomada de </a:t>
            </a:r>
            <a:r>
              <a:rPr lang="pt-BR" dirty="0"/>
              <a:t>decisão para a inscrição, a participação em um ambiente onde predomina </a:t>
            </a:r>
            <a:r>
              <a:rPr lang="pt-BR" dirty="0" smtClean="0"/>
              <a:t>a cultura </a:t>
            </a:r>
            <a:r>
              <a:rPr lang="pt-BR" dirty="0"/>
              <a:t>anglo-saxônica e a não obrigatoriedade de requisitos, formam </a:t>
            </a:r>
            <a:r>
              <a:rPr lang="pt-BR" dirty="0" smtClean="0"/>
              <a:t>um contexto </a:t>
            </a:r>
            <a:r>
              <a:rPr lang="pt-BR" dirty="0"/>
              <a:t>que favorece </a:t>
            </a:r>
            <a:r>
              <a:rPr lang="pt-BR" dirty="0" smtClean="0"/>
              <a:t>a </a:t>
            </a:r>
            <a:r>
              <a:rPr lang="pt-BR" dirty="0"/>
              <a:t>falta de compromissos e </a:t>
            </a:r>
            <a:r>
              <a:rPr lang="pt-BR" dirty="0" smtClean="0"/>
              <a:t>o abandono </a:t>
            </a:r>
            <a:r>
              <a:rPr lang="pt-BR" dirty="0"/>
              <a:t>(</a:t>
            </a:r>
            <a:r>
              <a:rPr lang="pt-BR" dirty="0" smtClean="0"/>
              <a:t>Cano, Meneses </a:t>
            </a:r>
            <a:r>
              <a:rPr lang="pt-BR" dirty="0"/>
              <a:t>&amp; Sánchez-Serrano, 2013).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3059832" y="1124744"/>
            <a:ext cx="2304256" cy="576064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3131840" y="3356992"/>
            <a:ext cx="2304256" cy="576064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740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8384" y="332656"/>
            <a:ext cx="7620000" cy="778098"/>
          </a:xfrm>
        </p:spPr>
        <p:txBody>
          <a:bodyPr/>
          <a:lstStyle/>
          <a:p>
            <a:r>
              <a:rPr lang="pt-BR" sz="30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Referencial Teórico</a:t>
            </a:r>
            <a:endParaRPr lang="pt-BR" sz="30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1176" y="1196752"/>
            <a:ext cx="7859216" cy="5328592"/>
          </a:xfrm>
        </p:spPr>
        <p:txBody>
          <a:bodyPr>
            <a:normAutofit fontScale="92500" lnSpcReduction="20000"/>
          </a:bodyPr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pt-BR" dirty="0"/>
              <a:t>C</a:t>
            </a:r>
            <a:r>
              <a:rPr lang="pt-BR" dirty="0" smtClean="0"/>
              <a:t>inco </a:t>
            </a:r>
            <a:r>
              <a:rPr lang="pt-BR" dirty="0"/>
              <a:t>tipos </a:t>
            </a:r>
            <a:r>
              <a:rPr lang="pt-BR" dirty="0" smtClean="0"/>
              <a:t>de comportamento dos estudantes no MOOC:</a:t>
            </a:r>
          </a:p>
          <a:p>
            <a:pPr marL="114300" indent="0" algn="just">
              <a:lnSpc>
                <a:spcPct val="150000"/>
              </a:lnSpc>
              <a:buNone/>
            </a:pPr>
            <a:endParaRPr lang="pt-BR" sz="1100" dirty="0" smtClean="0"/>
          </a:p>
          <a:p>
            <a:pPr algn="just">
              <a:lnSpc>
                <a:spcPct val="150000"/>
              </a:lnSpc>
            </a:pPr>
            <a:r>
              <a:rPr lang="pt-BR" b="1" dirty="0" smtClean="0"/>
              <a:t>Inscritos</a:t>
            </a:r>
            <a:r>
              <a:rPr lang="pt-BR" dirty="0" smtClean="0"/>
              <a:t>: </a:t>
            </a:r>
            <a:r>
              <a:rPr lang="pt-BR" dirty="0"/>
              <a:t>são a maioria dos alunos, que se inscrevem </a:t>
            </a:r>
            <a:r>
              <a:rPr lang="pt-BR" dirty="0" smtClean="0"/>
              <a:t>no curso</a:t>
            </a:r>
            <a:r>
              <a:rPr lang="pt-BR" dirty="0"/>
              <a:t>, mas só entram no curso depois que ele acaba;</a:t>
            </a:r>
          </a:p>
          <a:p>
            <a:pPr algn="just">
              <a:lnSpc>
                <a:spcPct val="150000"/>
              </a:lnSpc>
            </a:pPr>
            <a:r>
              <a:rPr lang="pt-BR" b="1" dirty="0" smtClean="0"/>
              <a:t>Observadores</a:t>
            </a:r>
            <a:r>
              <a:rPr lang="pt-BR" dirty="0"/>
              <a:t>: são os alunos que acessam os conteúdos, </a:t>
            </a:r>
            <a:r>
              <a:rPr lang="pt-BR" dirty="0" smtClean="0"/>
              <a:t>participam das </a:t>
            </a:r>
            <a:r>
              <a:rPr lang="pt-BR" dirty="0"/>
              <a:t>discussões, mas não participam da avaliação;</a:t>
            </a:r>
          </a:p>
          <a:p>
            <a:pPr algn="just">
              <a:lnSpc>
                <a:spcPct val="150000"/>
              </a:lnSpc>
            </a:pPr>
            <a:r>
              <a:rPr lang="pt-BR" b="1" dirty="0" smtClean="0"/>
              <a:t>Visitantes</a:t>
            </a:r>
            <a:r>
              <a:rPr lang="pt-BR" dirty="0" smtClean="0"/>
              <a:t>: </a:t>
            </a:r>
            <a:r>
              <a:rPr lang="pt-BR" dirty="0"/>
              <a:t>estes alunos realizam algumas atividades </a:t>
            </a:r>
            <a:r>
              <a:rPr lang="pt-BR" dirty="0" smtClean="0"/>
              <a:t>dos temas </a:t>
            </a:r>
            <a:r>
              <a:rPr lang="pt-BR" dirty="0"/>
              <a:t>que lhes interessam, mas não concluem o curso;</a:t>
            </a:r>
          </a:p>
          <a:p>
            <a:pPr algn="just">
              <a:lnSpc>
                <a:spcPct val="150000"/>
              </a:lnSpc>
            </a:pPr>
            <a:r>
              <a:rPr lang="pt-BR" b="1" dirty="0" smtClean="0"/>
              <a:t>Participantes </a:t>
            </a:r>
            <a:r>
              <a:rPr lang="pt-BR" b="1" dirty="0"/>
              <a:t>passivos</a:t>
            </a:r>
            <a:r>
              <a:rPr lang="pt-BR" dirty="0"/>
              <a:t>: parte dos alunos que apesar de usufruírem </a:t>
            </a:r>
            <a:r>
              <a:rPr lang="pt-BR" dirty="0" smtClean="0"/>
              <a:t>dos conteúdos</a:t>
            </a:r>
            <a:r>
              <a:rPr lang="pt-BR" dirty="0"/>
              <a:t>, não participam das atividades;</a:t>
            </a:r>
          </a:p>
          <a:p>
            <a:pPr algn="just">
              <a:lnSpc>
                <a:spcPct val="150000"/>
              </a:lnSpc>
            </a:pPr>
            <a:r>
              <a:rPr lang="pt-BR" b="1" dirty="0" smtClean="0"/>
              <a:t>Participantes </a:t>
            </a:r>
            <a:r>
              <a:rPr lang="pt-BR" b="1" dirty="0"/>
              <a:t>ativos</a:t>
            </a:r>
            <a:r>
              <a:rPr lang="pt-BR" dirty="0"/>
              <a:t>: são os alunos que de fato realizam todas </a:t>
            </a:r>
            <a:r>
              <a:rPr lang="pt-BR" dirty="0" smtClean="0"/>
              <a:t>as atividades </a:t>
            </a:r>
            <a:r>
              <a:rPr lang="pt-BR" dirty="0"/>
              <a:t>e avaliações propostas pelo curso.</a:t>
            </a:r>
          </a:p>
        </p:txBody>
      </p:sp>
    </p:spTree>
    <p:extLst>
      <p:ext uri="{BB962C8B-B14F-4D97-AF65-F5344CB8AC3E}">
        <p14:creationId xmlns:p14="http://schemas.microsoft.com/office/powerpoint/2010/main" val="205909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8384" y="332656"/>
            <a:ext cx="7620000" cy="778098"/>
          </a:xfrm>
        </p:spPr>
        <p:txBody>
          <a:bodyPr/>
          <a:lstStyle/>
          <a:p>
            <a:r>
              <a:rPr lang="pt-BR" sz="30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Referencial Teórico</a:t>
            </a:r>
            <a:endParaRPr lang="pt-BR" sz="30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1176" y="1196752"/>
            <a:ext cx="7859216" cy="5328592"/>
          </a:xfrm>
        </p:spPr>
        <p:txBody>
          <a:bodyPr>
            <a:noAutofit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pt-BR" sz="2100" dirty="0"/>
              <a:t>Cano, Meneses y Sánchez-Serrano (2013) </a:t>
            </a:r>
            <a:r>
              <a:rPr lang="pt-BR" sz="2100" dirty="0" smtClean="0"/>
              <a:t>sugerem as seguintes razões </a:t>
            </a:r>
            <a:r>
              <a:rPr lang="pt-BR" sz="2100" dirty="0"/>
              <a:t>para o abandono: </a:t>
            </a:r>
            <a:endParaRPr lang="pt-BR" sz="2100" dirty="0" smtClean="0"/>
          </a:p>
          <a:p>
            <a:pPr marL="114300" indent="0">
              <a:lnSpc>
                <a:spcPct val="150000"/>
              </a:lnSpc>
              <a:buNone/>
            </a:pPr>
            <a:endParaRPr lang="pt-BR" sz="1000" dirty="0" smtClean="0"/>
          </a:p>
          <a:p>
            <a:pPr>
              <a:lnSpc>
                <a:spcPct val="150000"/>
              </a:lnSpc>
            </a:pPr>
            <a:r>
              <a:rPr lang="pt-BR" sz="2100" dirty="0" smtClean="0"/>
              <a:t>Ausência de tempo</a:t>
            </a:r>
            <a:r>
              <a:rPr lang="pt-BR" sz="2100" dirty="0"/>
              <a:t>, </a:t>
            </a:r>
            <a:endParaRPr lang="pt-BR" sz="2100" dirty="0" smtClean="0"/>
          </a:p>
          <a:p>
            <a:pPr>
              <a:lnSpc>
                <a:spcPct val="150000"/>
              </a:lnSpc>
            </a:pPr>
            <a:r>
              <a:rPr lang="pt-BR" sz="2100" dirty="0" smtClean="0"/>
              <a:t>Dificuldade de aprendizagem, </a:t>
            </a:r>
          </a:p>
          <a:p>
            <a:pPr>
              <a:lnSpc>
                <a:spcPct val="150000"/>
              </a:lnSpc>
            </a:pPr>
            <a:r>
              <a:rPr lang="pt-BR" sz="2100" dirty="0"/>
              <a:t>A</a:t>
            </a:r>
            <a:r>
              <a:rPr lang="pt-BR" sz="2100" dirty="0" smtClean="0"/>
              <a:t>valiam </a:t>
            </a:r>
            <a:r>
              <a:rPr lang="pt-BR" sz="2100" dirty="0"/>
              <a:t>o cursos como demasiado básico, </a:t>
            </a:r>
            <a:endParaRPr lang="pt-BR" sz="2100" dirty="0" smtClean="0"/>
          </a:p>
          <a:p>
            <a:pPr>
              <a:lnSpc>
                <a:spcPct val="150000"/>
              </a:lnSpc>
            </a:pPr>
            <a:r>
              <a:rPr lang="pt-BR" sz="2100" dirty="0" smtClean="0"/>
              <a:t>Ambiente de </a:t>
            </a:r>
            <a:r>
              <a:rPr lang="pt-BR" sz="2100" dirty="0"/>
              <a:t>aprendizagem pobre ou confuso, </a:t>
            </a:r>
            <a:endParaRPr lang="pt-BR" sz="2100" dirty="0" smtClean="0"/>
          </a:p>
          <a:p>
            <a:pPr>
              <a:lnSpc>
                <a:spcPct val="150000"/>
              </a:lnSpc>
            </a:pPr>
            <a:r>
              <a:rPr lang="pt-BR" sz="2100" dirty="0"/>
              <a:t>F</a:t>
            </a:r>
            <a:r>
              <a:rPr lang="pt-BR" sz="2100" dirty="0" smtClean="0"/>
              <a:t>alta </a:t>
            </a:r>
            <a:r>
              <a:rPr lang="pt-BR" sz="2100" dirty="0"/>
              <a:t>de feedback do professor e dos colegas, </a:t>
            </a:r>
            <a:endParaRPr lang="pt-BR" sz="2100" dirty="0" smtClean="0"/>
          </a:p>
          <a:p>
            <a:pPr>
              <a:lnSpc>
                <a:spcPct val="150000"/>
              </a:lnSpc>
            </a:pPr>
            <a:r>
              <a:rPr lang="pt-BR" sz="2100" dirty="0"/>
              <a:t>C</a:t>
            </a:r>
            <a:r>
              <a:rPr lang="pt-BR" sz="2100" dirty="0" smtClean="0"/>
              <a:t>ustos embutidos inesperados,</a:t>
            </a:r>
          </a:p>
          <a:p>
            <a:pPr>
              <a:lnSpc>
                <a:spcPct val="150000"/>
              </a:lnSpc>
            </a:pPr>
            <a:r>
              <a:rPr lang="pt-BR" sz="2100" dirty="0" smtClean="0"/>
              <a:t>Estar </a:t>
            </a:r>
            <a:r>
              <a:rPr lang="pt-BR" sz="2100" dirty="0"/>
              <a:t>participando em mais de um curso e custos da certificação.</a:t>
            </a:r>
          </a:p>
        </p:txBody>
      </p:sp>
    </p:spTree>
    <p:extLst>
      <p:ext uri="{BB962C8B-B14F-4D97-AF65-F5344CB8AC3E}">
        <p14:creationId xmlns:p14="http://schemas.microsoft.com/office/powerpoint/2010/main" val="333859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620000" cy="778098"/>
          </a:xfrm>
        </p:spPr>
        <p:txBody>
          <a:bodyPr/>
          <a:lstStyle/>
          <a:p>
            <a:r>
              <a:rPr lang="pt-BR" sz="3000" dirty="0" smtClean="0">
                <a:latin typeface="+mn-lt"/>
              </a:rPr>
              <a:t>Metodologia: Pesquisa Quantitativa e Qualitativa</a:t>
            </a:r>
            <a:endParaRPr lang="pt-BR" sz="3000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96752"/>
            <a:ext cx="7859216" cy="525658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u="sng" dirty="0" smtClean="0"/>
              <a:t>Pesquisa quantitativa</a:t>
            </a:r>
            <a:r>
              <a:rPr lang="pt-BR" dirty="0" smtClean="0"/>
              <a:t>: atribuir valores </a:t>
            </a:r>
            <a:r>
              <a:rPr lang="pt-BR" dirty="0"/>
              <a:t>representativos de determinada </a:t>
            </a:r>
            <a:r>
              <a:rPr lang="pt-BR" dirty="0" smtClean="0"/>
              <a:t>realidade.</a:t>
            </a:r>
          </a:p>
          <a:p>
            <a:pPr algn="just"/>
            <a:r>
              <a:rPr lang="pt-BR" u="sng" dirty="0" smtClean="0"/>
              <a:t>Pesquisa </a:t>
            </a:r>
            <a:r>
              <a:rPr lang="pt-BR" u="sng" dirty="0"/>
              <a:t>qualitativa</a:t>
            </a:r>
            <a:r>
              <a:rPr lang="pt-BR" dirty="0" smtClean="0"/>
              <a:t>: visa compreender </a:t>
            </a:r>
            <a:r>
              <a:rPr lang="pt-BR" dirty="0"/>
              <a:t>a existência da ocorrência desses </a:t>
            </a:r>
            <a:r>
              <a:rPr lang="pt-BR" dirty="0" smtClean="0"/>
              <a:t>valores</a:t>
            </a:r>
          </a:p>
          <a:p>
            <a:pPr algn="just"/>
            <a:endParaRPr lang="pt-BR" dirty="0"/>
          </a:p>
          <a:p>
            <a:pPr marL="114300" indent="0" algn="just">
              <a:buNone/>
            </a:pPr>
            <a:r>
              <a:rPr lang="pt-BR" b="1" dirty="0" smtClean="0"/>
              <a:t>Amostra</a:t>
            </a:r>
            <a:r>
              <a:rPr lang="pt-BR" dirty="0" smtClean="0"/>
              <a:t>: 170 cursos MOOC, configurando </a:t>
            </a:r>
            <a:r>
              <a:rPr lang="pt-BR" dirty="0"/>
              <a:t>uma coleta de dados secundários, relacionados </a:t>
            </a:r>
            <a:r>
              <a:rPr lang="pt-BR" dirty="0" smtClean="0"/>
              <a:t>na </a:t>
            </a:r>
            <a:r>
              <a:rPr lang="nb-NO" dirty="0" smtClean="0"/>
              <a:t>plataforma </a:t>
            </a:r>
            <a:r>
              <a:rPr lang="nb-NO" dirty="0"/>
              <a:t>do site da </a:t>
            </a:r>
            <a:r>
              <a:rPr lang="nb-NO" dirty="0" smtClean="0"/>
              <a:t>Jordan (2014).</a:t>
            </a:r>
          </a:p>
          <a:p>
            <a:pPr algn="just"/>
            <a:endParaRPr lang="nb-NO" dirty="0" smtClean="0"/>
          </a:p>
          <a:p>
            <a:pPr marL="114300" indent="0" algn="just">
              <a:buNone/>
            </a:pPr>
            <a:r>
              <a:rPr lang="pt-BR" dirty="0" smtClean="0"/>
              <a:t>Esta </a:t>
            </a:r>
            <a:r>
              <a:rPr lang="pt-BR" dirty="0"/>
              <a:t>plataforma foi construída para permitir a visualização de </a:t>
            </a:r>
            <a:r>
              <a:rPr lang="pt-BR" dirty="0" smtClean="0"/>
              <a:t>dados sobre </a:t>
            </a:r>
            <a:r>
              <a:rPr lang="pt-BR" dirty="0"/>
              <a:t>os cursos MOOC e atualmente mantem dados de 170 </a:t>
            </a:r>
            <a:r>
              <a:rPr lang="pt-BR" dirty="0" smtClean="0"/>
              <a:t>cursos, que podem ser filtrados por universidade</a:t>
            </a:r>
            <a:r>
              <a:rPr lang="pt-BR" dirty="0"/>
              <a:t>, </a:t>
            </a:r>
            <a:r>
              <a:rPr lang="pt-BR" dirty="0" smtClean="0"/>
              <a:t>plataforma</a:t>
            </a:r>
            <a:r>
              <a:rPr lang="pt-BR" dirty="0"/>
              <a:t>, </a:t>
            </a:r>
            <a:r>
              <a:rPr lang="pt-BR" dirty="0" smtClean="0"/>
              <a:t>critério de </a:t>
            </a:r>
            <a:r>
              <a:rPr lang="pt-BR" dirty="0"/>
              <a:t>conclusão e tipo de avaliação</a:t>
            </a:r>
            <a:r>
              <a:rPr lang="pt-BR" dirty="0" smtClean="0"/>
              <a:t>.</a:t>
            </a:r>
          </a:p>
          <a:p>
            <a:pPr marL="114300" indent="0" algn="just">
              <a:buNone/>
            </a:pPr>
            <a:endParaRPr lang="pt-BR" dirty="0" smtClean="0"/>
          </a:p>
          <a:p>
            <a:pPr marL="114300" indent="0" algn="just">
              <a:buNone/>
            </a:pPr>
            <a:r>
              <a:rPr lang="pt-BR" dirty="0"/>
              <a:t>O conjunto de dados foi simulados através do aplicativo online </a:t>
            </a:r>
            <a:r>
              <a:rPr lang="pt-BR" b="1" dirty="0" smtClean="0"/>
              <a:t>Plot.ly </a:t>
            </a:r>
            <a:r>
              <a:rPr lang="pt-BR" dirty="0" smtClean="0"/>
              <a:t>para </a:t>
            </a:r>
            <a:r>
              <a:rPr lang="pt-BR" dirty="0"/>
              <a:t>os 170 cursos, buscando-se a melhor adequação dos pares de </a:t>
            </a:r>
            <a:r>
              <a:rPr lang="pt-BR" dirty="0" smtClean="0"/>
              <a:t>dados (número </a:t>
            </a:r>
            <a:r>
              <a:rPr lang="pt-BR" dirty="0"/>
              <a:t>de alunos inscritos x percentagem de alunos concluintes).</a:t>
            </a:r>
          </a:p>
          <a:p>
            <a:pPr marL="114300" indent="0" algn="just">
              <a:buNone/>
            </a:pP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351483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1077</Words>
  <Application>Microsoft Office PowerPoint</Application>
  <PresentationFormat>Apresentação na tela (4:3)</PresentationFormat>
  <Paragraphs>122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Adjacência</vt:lpstr>
      <vt:lpstr>Abandono e Conclusão de Alunos Inscritos em Cursos MOOC</vt:lpstr>
      <vt:lpstr>Objetivo</vt:lpstr>
      <vt:lpstr>Relevância da pesquisa</vt:lpstr>
      <vt:lpstr>Definição de MOOC</vt:lpstr>
      <vt:lpstr>Referencial Teórico</vt:lpstr>
      <vt:lpstr>Referencial Teórico</vt:lpstr>
      <vt:lpstr>Referencial Teórico</vt:lpstr>
      <vt:lpstr>Referencial Teórico</vt:lpstr>
      <vt:lpstr>Metodologia: Pesquisa Quantitativa e Qualitativa</vt:lpstr>
      <vt:lpstr>Análise dos Dados</vt:lpstr>
      <vt:lpstr>Análise dos Dados</vt:lpstr>
      <vt:lpstr>Considerações Finais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 Labor Performed by Brazilian Military Personnel in  United Nations Peacekeeping Missions</dc:title>
  <dc:creator>SMC-Gerência Corporativa de Contratos/Análise 2</dc:creator>
  <cp:lastModifiedBy>Cliente-01</cp:lastModifiedBy>
  <cp:revision>111</cp:revision>
  <cp:lastPrinted>2014-10-03T22:10:40Z</cp:lastPrinted>
  <dcterms:created xsi:type="dcterms:W3CDTF">2014-06-04T12:52:13Z</dcterms:created>
  <dcterms:modified xsi:type="dcterms:W3CDTF">2014-10-15T12:11:49Z</dcterms:modified>
</cp:coreProperties>
</file>