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5" r:id="rId3"/>
    <p:sldId id="261" r:id="rId4"/>
    <p:sldId id="260" r:id="rId5"/>
    <p:sldId id="267" r:id="rId6"/>
    <p:sldId id="268" r:id="rId7"/>
    <p:sldId id="259" r:id="rId8"/>
    <p:sldId id="262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735"/>
    <a:srgbClr val="6CA62C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533DA-269E-4703-B4C0-C4D2BA7C57BD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E9BE-4646-4018-A3A9-606E266613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71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a visão de processo, a figura</a:t>
            </a:r>
            <a:r>
              <a:rPr lang="pt-BR" baseline="0" dirty="0" smtClean="0"/>
              <a:t> apresenta uma adaptação do </a:t>
            </a:r>
            <a:r>
              <a:rPr lang="pt-BR" dirty="0" smtClean="0"/>
              <a:t>modelo genérico para construção de projetos em EAD </a:t>
            </a:r>
            <a:r>
              <a:rPr lang="pt-BR" baseline="0" dirty="0" smtClean="0"/>
              <a:t>on-line, proposto na minha dissertação de Mestrado. </a:t>
            </a:r>
            <a:r>
              <a:rPr lang="pt-BR" dirty="0" smtClean="0"/>
              <a:t> A figura</a:t>
            </a:r>
            <a:r>
              <a:rPr lang="pt-BR" baseline="0" dirty="0" smtClean="0"/>
              <a:t> destaca o lugar da MAAI nesse modelo. Denota o fluxo dos processos e a etapa de avaliação. Na visão do modelo fica nítido que a gestão pedagógica é baseada em processos; que ela pressupõe as etapas, as entradas com componentes e recursos, saídas com estratégias e novos recursos. Os processos e saídas vão sendo constituídos por meio de entradas, processos e saídas. O processo de avaliação proposto, ao retroalimentar todas as etapas anteriores, revela a sua importância formativa para todo o sistema.  A figura também mostra que na etapa de planejamento são estabelecidos os indicadores de desempenho que irão servir para avaliar os resultados do projeto na etapa de serviços. A etapa de serviços tem como entrada os indicadores de desempenho, e como saída  .... A pesquisa de autoavaliação institucional com informações para compor as recomendações de ajustes ao novo ciclo de oferta do projeto pedagógico. Desse modo a figura demonstra como a MAAI nasceu integrada às etapas de desenvolvimento de projetos em EAD.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06269-4F6D-4AA6-B198-ED22875F702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361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9C416-FFF9-46C1-937E-134433EE2FF8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5895132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6" descr="http://www.abed.org.br/hotsite/20-ciaed/images/logotip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03222"/>
            <a:ext cx="2760241" cy="8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25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10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5895132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6" descr="http://www.abed.org.br/hotsite/20-ciaed/images/logotip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03222"/>
            <a:ext cx="2760241" cy="8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2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5895132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6" descr="http://www.abed.org.br/hotsite/20-ciaed/images/logotip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03222"/>
            <a:ext cx="2760241" cy="8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5895132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6" descr="http://www.abed.org.br/hotsite/20-ciaed/images/logotip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03222"/>
            <a:ext cx="2760241" cy="8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5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52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74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06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52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EF07-AF0E-4A05-882A-3061331BA177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2724-B4DE-498C-B857-C00F8E0D951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5895132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6" descr="http://www.abed.org.br/hotsite/20-ciaed/images/logotip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03222"/>
            <a:ext cx="2760241" cy="8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es.usp.br/teses/disponiveis/48/48134/tde-12062012-15161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72325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BR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Mesa Redonda: </a:t>
            </a:r>
            <a:br>
              <a:rPr lang="pt-BR" b="1" dirty="0" smtClean="0">
                <a:ln/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Possibilidades de personalização da aprendizagem em escala</a:t>
            </a:r>
            <a:r>
              <a:rPr lang="pt-BR" b="1" dirty="0" smtClean="0">
                <a:ln/>
                <a:solidFill>
                  <a:schemeClr val="accent3"/>
                </a:solidFill>
              </a:rPr>
              <a:t/>
            </a:r>
            <a:br>
              <a:rPr lang="pt-BR" b="1" dirty="0" smtClean="0">
                <a:ln/>
                <a:solidFill>
                  <a:schemeClr val="accent3"/>
                </a:solidFill>
              </a:rPr>
            </a:br>
            <a:r>
              <a:rPr lang="pt-BR" sz="2200" b="1" dirty="0" smtClean="0">
                <a:ln/>
                <a:solidFill>
                  <a:schemeClr val="accent3"/>
                </a:solidFill>
              </a:rPr>
              <a:t>MR 50 - 13h30 às 15h30</a:t>
            </a:r>
            <a:endParaRPr lang="pt-BR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Dênia Falcão de Bittencourt, Dra.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Consultora educacional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467544" y="404663"/>
            <a:ext cx="8352928" cy="140204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O que significa inovar na EAD?</a:t>
            </a:r>
            <a:endParaRPr lang="pt-BR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467544" y="1484784"/>
            <a:ext cx="5256584" cy="45217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 novos modos de levar o aluno a aprender?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Criar novas estratégias de avaliação e aprendizagem?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Criar novas situações de aprendizagem?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diversas mídias?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tecnologias móveis?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endParaRPr lang="pt-BR" sz="2800" dirty="0"/>
          </a:p>
        </p:txBody>
      </p:sp>
      <p:pic>
        <p:nvPicPr>
          <p:cNvPr id="4" name="Picture 4" descr="Criativo ilustração cérebro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BE1D3"/>
              </a:clrFrom>
              <a:clrTo>
                <a:srgbClr val="DBE1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4000" y="1412776"/>
            <a:ext cx="33778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BR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Planejamento</a:t>
            </a:r>
            <a:endParaRPr lang="pt-BR" sz="54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72201" cy="39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66" y="5301208"/>
            <a:ext cx="9133834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pt-BR" sz="900" dirty="0" smtClean="0">
                <a:solidFill>
                  <a:schemeClr val="tx1"/>
                </a:solidFill>
              </a:rPr>
              <a:t>Fonte: BITTENCOURT</a:t>
            </a:r>
            <a:r>
              <a:rPr lang="pt-BR" sz="900" dirty="0">
                <a:solidFill>
                  <a:schemeClr val="tx1"/>
                </a:solidFill>
              </a:rPr>
              <a:t>, Dênia Falcão de. Construir e contribuir. A metodologia da autoavaliação institucional na gestão pedagógica em educação a distância. 2012. Tese (Doutorado em Educação) - Faculdade de Educação, Universidade de São Paulo, São Paulo, 2012. Disponível em: &lt;</a:t>
            </a:r>
            <a:r>
              <a:rPr lang="pt-BR" sz="900" dirty="0">
                <a:solidFill>
                  <a:schemeClr val="tx1"/>
                </a:solidFill>
                <a:hlinkClick r:id="rId3"/>
              </a:rPr>
              <a:t>http://www.teses.usp.br/teses/disponiveis/48/48134/tde-12062012-151617/</a:t>
            </a:r>
            <a:r>
              <a:rPr lang="pt-BR" sz="900" dirty="0">
                <a:solidFill>
                  <a:schemeClr val="tx1"/>
                </a:solidFill>
              </a:rPr>
              <a:t>&gt;. </a:t>
            </a:r>
            <a:endParaRPr lang="pt-BR" sz="900" dirty="0">
              <a:solidFill>
                <a:schemeClr val="tx1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670" y="116632"/>
            <a:ext cx="655780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0166" y="332656"/>
            <a:ext cx="2520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Modelo </a:t>
            </a:r>
          </a:p>
          <a:p>
            <a:r>
              <a:rPr lang="pt-BR" sz="240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Bittencourt</a:t>
            </a:r>
          </a:p>
          <a:p>
            <a:r>
              <a:rPr lang="pt-BR" sz="240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(1998, 2012)</a:t>
            </a:r>
          </a:p>
          <a:p>
            <a:endParaRPr lang="pt-BR" sz="2000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72006" y="1412776"/>
            <a:ext cx="8604449" cy="4148137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mudanças significativas que têm ocorrido na educação, particularmente nas concepções pedagógicas, </a:t>
            </a:r>
            <a:br>
              <a:rPr lang="pt-BR" sz="40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BR" sz="40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estão de certo modo ligadas às transformações que acontecem nos meios de comunicação.</a:t>
            </a:r>
            <a:endParaRPr lang="pt-BR" sz="3600" b="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pt-BR" sz="4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724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pt-BR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Tecnologia e educação</a:t>
            </a:r>
          </a:p>
        </p:txBody>
      </p:sp>
    </p:spTree>
    <p:extLst>
      <p:ext uri="{BB962C8B-B14F-4D97-AF65-F5344CB8AC3E}">
        <p14:creationId xmlns:p14="http://schemas.microsoft.com/office/powerpoint/2010/main" val="5601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1484784"/>
            <a:ext cx="7812856" cy="3450696"/>
          </a:xfrm>
        </p:spPr>
        <p:txBody>
          <a:bodyPr>
            <a:noAutofit/>
          </a:bodyPr>
          <a:lstStyle/>
          <a:p>
            <a:pPr lvl="0"/>
            <a:r>
              <a:rPr lang="pt-BR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</a:t>
            </a:r>
            <a:r>
              <a:rPr lang="pt-BR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massas; alunos com necessidades diversas, distribuição geográfica</a:t>
            </a:r>
            <a:r>
              <a:rPr lang="pt-BR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28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pt-BR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inovadoras de obter informação, interagir, acompanhar a aprendizagem de forma personalizada, </a:t>
            </a:r>
            <a:r>
              <a:rPr lang="pt-BR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  <a:endParaRPr lang="pt-BR" sz="28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pt-BR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</a:t>
            </a:r>
            <a:r>
              <a:rPr lang="pt-BR" sz="28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ambientes serem flexíveis, valorizar mobilidade, permitir interação individual e automática, identificar desenvolvimento de competências....</a:t>
            </a:r>
          </a:p>
          <a:p>
            <a:endParaRPr lang="pt-BR" sz="3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0"/>
            <a:ext cx="7992888" cy="140204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BR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Quais são os desafios?</a:t>
            </a:r>
            <a:endParaRPr lang="pt-BR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427168" cy="1143000"/>
          </a:xfrm>
          <a:noFill/>
        </p:spPr>
        <p:txBody>
          <a:bodyPr anchor="ctr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pt-BR" sz="3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Possibilidades tecnológicas do AVA (D2L)</a:t>
            </a:r>
            <a:endParaRPr lang="pt-BR" sz="32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31640" y="944217"/>
            <a:ext cx="7416824" cy="49685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 rot="16200000">
            <a:off x="6598205" y="3419019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</a:rPr>
              <a:t>Fonte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: http://flatworldbusiness.wordpress.com/flat-education/previously/web-1-0-vs-web-2-0-vs-web-3-0-a-bird-eye-on-the-definition/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24743"/>
            <a:ext cx="1656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distribuição 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informação, </a:t>
            </a:r>
            <a:endParaRPr lang="pt-BR" sz="16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autoria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socialização</a:t>
            </a:r>
          </a:p>
        </p:txBody>
      </p:sp>
    </p:spTree>
    <p:extLst>
      <p:ext uri="{BB962C8B-B14F-4D97-AF65-F5344CB8AC3E}">
        <p14:creationId xmlns:p14="http://schemas.microsoft.com/office/powerpoint/2010/main" val="42908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pt-BR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Metas</a:t>
            </a:r>
            <a:endParaRPr lang="pt-BR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" indent="-256032">
              <a:lnSpc>
                <a:spcPct val="120000"/>
              </a:lnSpc>
              <a:buFont typeface="Wingdings 3"/>
              <a:buChar char=""/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Ajudar o estudante a alcançar os objetivos propostos no curso e na disciplina</a:t>
            </a:r>
          </a:p>
          <a:p>
            <a:pPr marL="365760" indent="-256032">
              <a:lnSpc>
                <a:spcPct val="120000"/>
              </a:lnSpc>
              <a:buFont typeface="Wingdings 3"/>
              <a:buChar char=""/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Proporcionar as condições para </a:t>
            </a: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 processo de ensino e  </a:t>
            </a: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aprendizagem  </a:t>
            </a:r>
          </a:p>
          <a:p>
            <a:pPr marL="365760" indent="-256032">
              <a:lnSpc>
                <a:spcPct val="120000"/>
              </a:lnSpc>
              <a:buFont typeface="Wingdings 3"/>
              <a:buChar char=""/>
              <a:defRPr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Auto regulação:  </a:t>
            </a: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orientações de estudo, conteúdo, avaliação.</a:t>
            </a:r>
          </a:p>
          <a:p>
            <a:pPr marL="365760" indent="-256032">
              <a:lnSpc>
                <a:spcPct val="120000"/>
              </a:lnSpc>
              <a:buFont typeface="Wingdings 3"/>
              <a:buChar char=""/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Desenvolver habilidades e competências definidas no projeto do curso</a:t>
            </a: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</a:t>
            </a:r>
          </a:p>
          <a:p>
            <a:pPr marL="365760" indent="-256032">
              <a:lnSpc>
                <a:spcPct val="120000"/>
              </a:lnSpc>
              <a:buFont typeface="Wingdings 3"/>
              <a:buChar char=""/>
              <a:defRPr/>
            </a:pP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Oferecer sustentabilidade ao projeto do curso.</a:t>
            </a:r>
            <a:endParaRPr lang="pt-B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59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561071"/>
            <a:ext cx="8099474" cy="1368152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Obrigada</a:t>
            </a:r>
            <a:r>
              <a:rPr kumimoji="0" lang="es-ES" sz="4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pela </a:t>
            </a:r>
            <a:r>
              <a:rPr kumimoji="0" lang="es-ES" sz="4800" b="1" i="0" u="none" strike="noStrike" kern="1200" normalizeH="0" baseline="0" noProof="0" dirty="0" err="1" smtClean="0">
                <a:ln/>
                <a:solidFill>
                  <a:schemeClr val="accent3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atenção</a:t>
            </a:r>
            <a:r>
              <a:rPr kumimoji="0" lang="es-ES" sz="4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600" b="1" dirty="0" smtClean="0">
              <a:ln/>
              <a:solidFill>
                <a:schemeClr val="accent3"/>
              </a:solidFill>
              <a:latin typeface="Calibri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 smtClean="0">
                <a:ln/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Contato</a:t>
            </a:r>
            <a:r>
              <a:rPr lang="es-ES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:</a:t>
            </a:r>
            <a:endParaRPr kumimoji="0" lang="pt-BR" sz="3600" b="1" i="0" u="none" strike="noStrike" kern="1200" normalizeH="0" baseline="0" noProof="0" dirty="0">
              <a:ln/>
              <a:solidFill>
                <a:schemeClr val="accent3">
                  <a:lumMod val="50000"/>
                </a:schemeClr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22818" r="37307" b="24008"/>
          <a:stretch/>
        </p:blipFill>
        <p:spPr bwMode="auto">
          <a:xfrm rot="21024778">
            <a:off x="2232121" y="2102622"/>
            <a:ext cx="4856109" cy="26028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473</Words>
  <Application>Microsoft Office PowerPoint</Application>
  <PresentationFormat>Apresentação na tela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Mesa Redonda:  Possibilidades de personalização da aprendizagem em escala MR 50 - 13h30 às 15h30</vt:lpstr>
      <vt:lpstr>Apresentação do PowerPoint</vt:lpstr>
      <vt:lpstr>Planejamento</vt:lpstr>
      <vt:lpstr>Apresentação do PowerPoint</vt:lpstr>
      <vt:lpstr>Tecnologia e educação</vt:lpstr>
      <vt:lpstr>Quais são os desafios?</vt:lpstr>
      <vt:lpstr>Possibilidades tecnológicas do AVA (D2L)</vt:lpstr>
      <vt:lpstr>Metas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Denia-sony</dc:creator>
  <cp:lastModifiedBy>Denia</cp:lastModifiedBy>
  <cp:revision>12</cp:revision>
  <dcterms:created xsi:type="dcterms:W3CDTF">2014-10-07T11:25:37Z</dcterms:created>
  <dcterms:modified xsi:type="dcterms:W3CDTF">2014-10-29T02:48:47Z</dcterms:modified>
</cp:coreProperties>
</file>