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63" r:id="rId2"/>
    <p:sldId id="276" r:id="rId3"/>
    <p:sldId id="287" r:id="rId4"/>
    <p:sldId id="277" r:id="rId5"/>
    <p:sldId id="286" r:id="rId6"/>
    <p:sldId id="280" r:id="rId7"/>
    <p:sldId id="281" r:id="rId8"/>
    <p:sldId id="282" r:id="rId9"/>
    <p:sldId id="283" r:id="rId10"/>
    <p:sldId id="284" r:id="rId11"/>
    <p:sldId id="285" r:id="rId12"/>
    <p:sldId id="295" r:id="rId13"/>
    <p:sldId id="288" r:id="rId14"/>
    <p:sldId id="264" r:id="rId15"/>
    <p:sldId id="275" r:id="rId16"/>
    <p:sldId id="265" r:id="rId17"/>
    <p:sldId id="273" r:id="rId18"/>
    <p:sldId id="266" r:id="rId19"/>
    <p:sldId id="267" r:id="rId20"/>
    <p:sldId id="268" r:id="rId21"/>
    <p:sldId id="269" r:id="rId22"/>
    <p:sldId id="270" r:id="rId23"/>
    <p:sldId id="272" r:id="rId24"/>
    <p:sldId id="289" r:id="rId25"/>
    <p:sldId id="290" r:id="rId26"/>
    <p:sldId id="291" r:id="rId27"/>
    <p:sldId id="292" r:id="rId28"/>
    <p:sldId id="293" r:id="rId29"/>
    <p:sldId id="294" r:id="rId30"/>
    <p:sldId id="296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83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B4F28-0D55-45D7-BADE-A78C9ADCF925}" type="datetimeFigureOut">
              <a:rPr lang="pt-BR" smtClean="0"/>
              <a:t>16/10/2014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3B6AC-5CCA-4899-A93E-D39D2CC083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8618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C8A1-5469-4E0E-8A09-D67916354489}" type="datetimeFigureOut">
              <a:rPr lang="pt-BR" smtClean="0"/>
              <a:t>16/10/2014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76A9-CE8F-45B9-A24C-732EB4F58D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06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E31F-63E1-4C43-8BB1-600A1822AFF0}" type="datetimeFigureOut">
              <a:rPr lang="pt-BR" smtClean="0"/>
              <a:t>16/10/2014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2CA9-F94E-450F-A223-95940F7AA8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523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E31F-63E1-4C43-8BB1-600A1822AFF0}" type="datetimeFigureOut">
              <a:rPr lang="pt-BR" smtClean="0"/>
              <a:t>16/10/2014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2CA9-F94E-450F-A223-95940F7AA8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427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E31F-63E1-4C43-8BB1-600A1822AFF0}" type="datetimeFigureOut">
              <a:rPr lang="pt-BR" smtClean="0"/>
              <a:t>16/10/2014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2CA9-F94E-450F-A223-95940F7AA8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799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C8A1-5469-4E0E-8A09-D67916354489}" type="datetimeFigureOut">
              <a:rPr lang="pt-BR" smtClean="0"/>
              <a:t>16/10/2014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76A9-CE8F-45B9-A24C-732EB4F58D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877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E31F-63E1-4C43-8BB1-600A1822AFF0}" type="datetimeFigureOut">
              <a:rPr lang="pt-BR" smtClean="0"/>
              <a:t>16/10/2014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2CA9-F94E-450F-A223-95940F7AA8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76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E31F-63E1-4C43-8BB1-600A1822AFF0}" type="datetimeFigureOut">
              <a:rPr lang="pt-BR" smtClean="0"/>
              <a:t>16/10/2014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2CA9-F94E-450F-A223-95940F7AA8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846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E31F-63E1-4C43-8BB1-600A1822AFF0}" type="datetimeFigureOut">
              <a:rPr lang="pt-BR" smtClean="0"/>
              <a:t>16/10/2014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2CA9-F94E-450F-A223-95940F7AA8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38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E31F-63E1-4C43-8BB1-600A1822AFF0}" type="datetimeFigureOut">
              <a:rPr lang="pt-BR" smtClean="0"/>
              <a:t>16/10/2014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2CA9-F94E-450F-A223-95940F7AA8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8099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E31F-63E1-4C43-8BB1-600A1822AFF0}" type="datetimeFigureOut">
              <a:rPr lang="pt-BR" smtClean="0"/>
              <a:t>16/10/2014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2CA9-F94E-450F-A223-95940F7AA8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168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C8A1-5469-4E0E-8A09-D67916354489}" type="datetimeFigureOut">
              <a:rPr lang="pt-BR" smtClean="0"/>
              <a:t>16/10/2014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76A9-CE8F-45B9-A24C-732EB4F58D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20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ângulo isósceles 11"/>
          <p:cNvSpPr/>
          <p:nvPr/>
        </p:nvSpPr>
        <p:spPr>
          <a:xfrm rot="18924995">
            <a:off x="-830111" y="-394321"/>
            <a:ext cx="1874038" cy="1174309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004680"/>
                </a:solidFill>
              </a:ln>
              <a:solidFill>
                <a:srgbClr val="004680"/>
              </a:solidFill>
            </a:endParaRPr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8E31F-63E1-4C43-8BB1-600A1822AFF0}" type="datetimeFigureOut">
              <a:rPr lang="pt-BR" smtClean="0"/>
              <a:t>16/10/2014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B2CA9-F94E-450F-A223-95940F7AA86C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2" descr="C:\Users\Mislene\Desktop\layout_set_logo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267165"/>
            <a:ext cx="1728192" cy="51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Mislene\Desktop\log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08816"/>
            <a:ext cx="2448272" cy="90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Mislene\Desktop\logotipo2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204" y="5583246"/>
            <a:ext cx="1731888" cy="112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riângulo isósceles 10"/>
          <p:cNvSpPr/>
          <p:nvPr/>
        </p:nvSpPr>
        <p:spPr>
          <a:xfrm rot="18924995">
            <a:off x="-649490" y="-406420"/>
            <a:ext cx="1619672" cy="1080120"/>
          </a:xfrm>
          <a:prstGeom prst="triangle">
            <a:avLst/>
          </a:prstGeom>
          <a:solidFill>
            <a:srgbClr val="004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004680"/>
                </a:solidFill>
              </a:ln>
              <a:solidFill>
                <a:srgbClr val="0046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468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255574"/>
            <a:ext cx="7772400" cy="17281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pt-BR" dirty="0" smtClean="0"/>
              <a:t>Mediação Pedagógica</a:t>
            </a:r>
            <a:br>
              <a:rPr lang="pt-BR" dirty="0" smtClean="0"/>
            </a:br>
            <a:r>
              <a:rPr lang="pt-BR" dirty="0" smtClean="0"/>
              <a:t> e </a:t>
            </a:r>
            <a:br>
              <a:rPr lang="pt-BR" dirty="0" smtClean="0"/>
            </a:br>
            <a:r>
              <a:rPr lang="pt-BR" dirty="0" smtClean="0"/>
              <a:t>Tecnológica das TDICS na EAD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2720033"/>
            <a:ext cx="4067944" cy="792088"/>
          </a:xfrm>
        </p:spPr>
        <p:txBody>
          <a:bodyPr>
            <a:normAutofit fontScale="77500" lnSpcReduction="20000"/>
          </a:bodyPr>
          <a:lstStyle/>
          <a:p>
            <a:r>
              <a:rPr lang="pt-BR" sz="2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Adriene</a:t>
            </a:r>
            <a:r>
              <a:rPr lang="pt-BR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2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Sttéfane</a:t>
            </a:r>
            <a:r>
              <a:rPr lang="pt-BR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UNIPAM</a:t>
            </a:r>
          </a:p>
          <a:p>
            <a:r>
              <a:rPr lang="pt-BR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pedagogicoead@unipam.edu.br</a:t>
            </a:r>
            <a:br>
              <a:rPr lang="pt-BR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pt-BR" sz="2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66936" y="4245760"/>
            <a:ext cx="2934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Mislene </a:t>
            </a:r>
            <a:r>
              <a:rPr lang="pt-BR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Dalida</a:t>
            </a:r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pt-B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UNIPAM</a:t>
            </a:r>
          </a:p>
          <a:p>
            <a:pPr algn="ctr"/>
            <a:r>
              <a:rPr lang="pt-B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mislene@unipam.edu.br</a:t>
            </a:r>
            <a:endParaRPr lang="pt-B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801443" y="2720033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Flávio </a:t>
            </a:r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Daniel – </a:t>
            </a:r>
            <a:r>
              <a:rPr lang="pt-B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UNIPAM</a:t>
            </a:r>
          </a:p>
          <a:p>
            <a:pPr algn="ctr"/>
            <a:r>
              <a:rPr lang="pt-B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flaviodbm@unipam.edu.br</a:t>
            </a:r>
            <a:endParaRPr lang="pt-B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713320" y="4245759"/>
            <a:ext cx="3402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Flávio Carvalho – UNIPAM</a:t>
            </a:r>
          </a:p>
          <a:p>
            <a:pPr algn="ctr"/>
            <a:r>
              <a:rPr lang="pt-B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flavioscarvalho@unipam.edu.br</a:t>
            </a:r>
            <a:endParaRPr lang="pt-B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21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348880"/>
            <a:ext cx="8229600" cy="125273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pt-BR" dirty="0"/>
              <a:t>Formação Continuada dos docentes é esta a solução?</a:t>
            </a: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216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pt-BR" dirty="0"/>
              <a:t>Segundo </a:t>
            </a:r>
            <a:r>
              <a:rPr lang="pt-BR" dirty="0" err="1"/>
              <a:t>Vigneron</a:t>
            </a:r>
            <a:r>
              <a:rPr lang="pt-BR" dirty="0"/>
              <a:t> e Oliveira (2005, p. 138):</a:t>
            </a:r>
          </a:p>
          <a:p>
            <a:pPr marL="0" indent="0">
              <a:buNone/>
            </a:pPr>
            <a:r>
              <a:rPr lang="pt-BR" dirty="0"/>
              <a:t>É preciso utilizar as novas tecnologias como espaço de produção de conhecimento e não apenas formar consumidores de informação.  É necessário alterar a ordem de uma escola de consumo de novas e de velhas tecnologias para uma escola de construtores de conhecimento, de sujeitos autônomos e criadores de significados.  É imprescindível formar cidadãos protagonistas e não simplesmente consumidores de obras do outro. Ensinar por meio das tecnologias e estabelecer outros caminhos para relações estabelecidas na escola possibilitam a transformação do aluno em produtor do conhecimento e de cultura.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567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MORAN, José Manuel. </a:t>
            </a:r>
            <a:r>
              <a:rPr lang="pt-BR" b="1" i="1" dirty="0"/>
              <a:t>A educação que desejamos novos desafios e </a:t>
            </a:r>
            <a:r>
              <a:rPr lang="pt-BR" b="1" i="1" dirty="0" smtClean="0"/>
              <a:t>como</a:t>
            </a:r>
            <a:r>
              <a:rPr lang="pt-BR" dirty="0"/>
              <a:t> </a:t>
            </a:r>
            <a:r>
              <a:rPr lang="pt-BR" b="1" i="1" dirty="0" smtClean="0"/>
              <a:t>chegar </a:t>
            </a:r>
            <a:r>
              <a:rPr lang="pt-BR" b="1" i="1" dirty="0"/>
              <a:t>lá</a:t>
            </a:r>
            <a:r>
              <a:rPr lang="pt-BR" dirty="0"/>
              <a:t>. Campinas: Papirus, 2007.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r>
              <a:rPr lang="pt-BR" dirty="0"/>
              <a:t>LEVY, Pierre. </a:t>
            </a:r>
            <a:r>
              <a:rPr lang="pt-BR" b="1" dirty="0"/>
              <a:t>Cibercultura</a:t>
            </a:r>
            <a:r>
              <a:rPr lang="pt-BR" dirty="0"/>
              <a:t>. São Paulo: Ed. 34, 1999;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CARVALHO.F.P.S</a:t>
            </a:r>
            <a:r>
              <a:rPr lang="pt-BR" dirty="0"/>
              <a:t>. </a:t>
            </a:r>
            <a:r>
              <a:rPr lang="pt-BR" b="1" dirty="0"/>
              <a:t>Ensino e Aprendizagem de conteúdos de Geometria Espacial em um Ambiente Dinâmico e Interativo</a:t>
            </a:r>
            <a:r>
              <a:rPr lang="pt-BR" dirty="0"/>
              <a:t>,2011. 142f. Dissertação (Mestrado em Educação em Ciências e Matemática). Universidade Federal de Goiás – UFG, 2011. </a:t>
            </a:r>
          </a:p>
          <a:p>
            <a:r>
              <a:rPr lang="pt-BR" dirty="0"/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833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Mediação Tecnológica </a:t>
            </a:r>
            <a:endParaRPr lang="pt-BR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2538028" y="2996952"/>
            <a:ext cx="4067944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Mislene Dalila – UNIPAM</a:t>
            </a:r>
          </a:p>
          <a:p>
            <a:pPr marL="0" indent="0" algn="ctr">
              <a:buNone/>
            </a:pPr>
            <a:r>
              <a:rPr lang="pt-BR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mislene@unipam.edu.br</a:t>
            </a:r>
            <a:br>
              <a:rPr lang="pt-BR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pt-BR" sz="2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39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TICs</a:t>
            </a:r>
            <a:r>
              <a:rPr lang="pt-BR" dirty="0" smtClean="0"/>
              <a:t> e </a:t>
            </a:r>
            <a:r>
              <a:rPr lang="pt-BR" dirty="0" err="1" smtClean="0"/>
              <a:t>TDICs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 smtClean="0"/>
              <a:t>TIC - Tecnologias </a:t>
            </a:r>
            <a:r>
              <a:rPr lang="pt-BR" dirty="0"/>
              <a:t>de Informação e </a:t>
            </a:r>
            <a:r>
              <a:rPr lang="pt-BR" dirty="0" smtClean="0"/>
              <a:t>Comunicação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 smtClean="0"/>
              <a:t>Tecnologias digitais de informação e </a:t>
            </a:r>
            <a:r>
              <a:rPr lang="pt-BR" dirty="0" smtClean="0"/>
              <a:t>comunicação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32" y="3587077"/>
            <a:ext cx="355526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87077"/>
            <a:ext cx="2920305" cy="237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56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Web 2.0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Trabalho Coletivo;</a:t>
            </a:r>
          </a:p>
          <a:p>
            <a:r>
              <a:rPr lang="pt-BR" sz="2400" dirty="0" smtClean="0"/>
              <a:t>Compartilhado;</a:t>
            </a:r>
          </a:p>
          <a:p>
            <a:r>
              <a:rPr lang="pt-BR" sz="2400" dirty="0" smtClean="0"/>
              <a:t>Dinâmico;</a:t>
            </a:r>
          </a:p>
          <a:p>
            <a:r>
              <a:rPr lang="pt-BR" sz="2400" dirty="0" smtClean="0"/>
              <a:t>Interação;</a:t>
            </a:r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 descr="http://1.bp.blogspot.com/-bOZmtAAJ640/UOxjZzl0BwI/AAAAAAAABAo/lL7kGScflqY/s1600/espectad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373553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ushjogos.com.br/site/images/materias/2014-04-25/matri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38" y="3913987"/>
            <a:ext cx="3672408" cy="229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ta para a direita 3"/>
          <p:cNvSpPr/>
          <p:nvPr/>
        </p:nvSpPr>
        <p:spPr>
          <a:xfrm>
            <a:off x="4477306" y="5013175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735004" y="6089743"/>
            <a:ext cx="123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Espectador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785042" y="6208774"/>
            <a:ext cx="146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Participante</a:t>
            </a:r>
            <a:endParaRPr lang="pt-BR" dirty="0"/>
          </a:p>
        </p:txBody>
      </p:sp>
      <p:pic>
        <p:nvPicPr>
          <p:cNvPr id="6" name="Picture 2" descr="C:\Users\Mislene\Desktop\webolution-lasagna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91"/>
          <a:stretch/>
        </p:blipFill>
        <p:spPr bwMode="auto">
          <a:xfrm>
            <a:off x="4765338" y="1225181"/>
            <a:ext cx="4048491" cy="25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18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 O AVA enquanto instrumento de Mediação </a:t>
            </a:r>
            <a:r>
              <a:rPr lang="pt-BR" dirty="0" smtClean="0"/>
              <a:t>Tecnológica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O professor </a:t>
            </a:r>
            <a:r>
              <a:rPr lang="pt-BR" i="1" dirty="0" smtClean="0"/>
              <a:t>on-line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Docente é a principal rede de conexão da informação com o aluno;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Papel de facilitador do conhecimento;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Direciona o aluno para o ensino e aprendizagem;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Alguns professores não conhecem as ferramentas da </a:t>
            </a:r>
            <a:r>
              <a:rPr lang="pt-BR" i="1" dirty="0" smtClean="0"/>
              <a:t>web</a:t>
            </a:r>
            <a:r>
              <a:rPr lang="pt-BR" dirty="0" smtClean="0"/>
              <a:t> 2.0.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872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Experiência: Ambiente Virtual de Aprendizagem (AVA) - UNIPAM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1"/>
            <a:ext cx="7992888" cy="389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05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Ferramentas de mediação síncrona e assíncrona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err="1" smtClean="0"/>
              <a:t>Facebook</a:t>
            </a:r>
            <a:r>
              <a:rPr lang="pt-BR" dirty="0" smtClean="0"/>
              <a:t> </a:t>
            </a:r>
          </a:p>
          <a:p>
            <a:r>
              <a:rPr lang="pt-BR" dirty="0" err="1" smtClean="0"/>
              <a:t>YouTube</a:t>
            </a:r>
            <a:r>
              <a:rPr lang="pt-BR" dirty="0" smtClean="0"/>
              <a:t> </a:t>
            </a:r>
          </a:p>
          <a:p>
            <a:r>
              <a:rPr lang="pt-BR" dirty="0" smtClean="0"/>
              <a:t>Chat</a:t>
            </a:r>
          </a:p>
          <a:p>
            <a:r>
              <a:rPr lang="pt-BR" dirty="0" smtClean="0"/>
              <a:t>Mensagens Instantâneas</a:t>
            </a:r>
          </a:p>
          <a:p>
            <a:r>
              <a:rPr lang="pt-BR" dirty="0" smtClean="0"/>
              <a:t>Blog </a:t>
            </a:r>
          </a:p>
          <a:p>
            <a:r>
              <a:rPr lang="pt-BR" dirty="0" smtClean="0"/>
              <a:t>Fórum</a:t>
            </a:r>
          </a:p>
          <a:p>
            <a:r>
              <a:rPr lang="pt-BR" dirty="0" smtClean="0"/>
              <a:t>Wiki</a:t>
            </a:r>
          </a:p>
          <a:p>
            <a:r>
              <a:rPr lang="pt-BR" dirty="0" smtClean="0"/>
              <a:t>Vídeo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/>
              <a:t>Google Drive</a:t>
            </a:r>
          </a:p>
          <a:p>
            <a:pPr lvl="1">
              <a:lnSpc>
                <a:spcPct val="150000"/>
              </a:lnSpc>
            </a:pPr>
            <a:r>
              <a:rPr lang="pt-BR" dirty="0"/>
              <a:t>Trabalho coletivo;</a:t>
            </a:r>
          </a:p>
          <a:p>
            <a:pPr lvl="1">
              <a:lnSpc>
                <a:spcPct val="150000"/>
              </a:lnSpc>
            </a:pPr>
            <a:r>
              <a:rPr lang="pt-BR" dirty="0"/>
              <a:t>Compartilhado;</a:t>
            </a:r>
          </a:p>
          <a:p>
            <a:pPr lvl="1">
              <a:lnSpc>
                <a:spcPct val="150000"/>
              </a:lnSpc>
            </a:pPr>
            <a:r>
              <a:rPr lang="pt-BR" dirty="0"/>
              <a:t>Recursos.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Google </a:t>
            </a:r>
            <a:r>
              <a:rPr lang="pt-BR" sz="2400" dirty="0" err="1" smtClean="0"/>
              <a:t>Hangout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583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Lévy</a:t>
            </a:r>
            <a:r>
              <a:rPr lang="pt-BR" dirty="0"/>
              <a:t> </a:t>
            </a:r>
            <a:r>
              <a:rPr lang="pt-BR" dirty="0" smtClean="0"/>
              <a:t>2000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/>
              <a:t>O professor torna-se um animador da inteligência coletiva dos grupos, seu trabalho é focado no acompanhamento e na gestão do aprendizado, na troca de saberes, na mediação das relações e no âmbito de enfoque do conteúdo.  (</a:t>
            </a:r>
            <a:r>
              <a:rPr lang="pt-BR" sz="2400" dirty="0" smtClean="0"/>
              <a:t>LÉVY,2000</a:t>
            </a:r>
            <a:r>
              <a:rPr lang="pt-BR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7559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/>
          <a:lstStyle/>
          <a:p>
            <a:r>
              <a:rPr lang="pt-BR" dirty="0"/>
              <a:t>Mediação Pedagógica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2620380" y="3140968"/>
            <a:ext cx="4067944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Adriene</a:t>
            </a:r>
            <a:r>
              <a:rPr lang="pt-BR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2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Sttéfane</a:t>
            </a:r>
            <a:r>
              <a:rPr lang="pt-BR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UNIPAM</a:t>
            </a:r>
          </a:p>
          <a:p>
            <a:pPr marL="0" indent="0" algn="ctr">
              <a:buNone/>
            </a:pPr>
            <a:r>
              <a:rPr lang="pt-BR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pedagogicoead@unipam.edu.br</a:t>
            </a:r>
            <a:br>
              <a:rPr lang="pt-BR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pt-BR" sz="2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79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TORI (2010)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Tori</a:t>
            </a:r>
            <a:r>
              <a:rPr lang="pt-BR" dirty="0" smtClean="0"/>
              <a:t> (2010), lembra que as aplicações da </a:t>
            </a:r>
            <a:r>
              <a:rPr lang="pt-BR" i="1" dirty="0" smtClean="0"/>
              <a:t>web </a:t>
            </a:r>
            <a:r>
              <a:rPr lang="pt-BR" dirty="0" smtClean="0"/>
              <a:t>2.0 vêm se difundindo com muita agilidade, designando novos costumes. Os estudantes já estão usufruindo dessa tecnologia cotidianamente.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076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Paradigma tecnológico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A mediação tecnológica não pode eliminar ou querer se colocar no lugar da mediação humana?</a:t>
            </a:r>
          </a:p>
          <a:p>
            <a:r>
              <a:rPr lang="pt-BR" smtClean="0"/>
              <a:t>Desenvolvimento de um blog para amparar professores que não tem conhecimento destas ferramentas.</a:t>
            </a:r>
          </a:p>
          <a:p>
            <a:endParaRPr lang="pt-BR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439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Surgiu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8" t="7884" r="19568" b="18475"/>
          <a:stretch/>
        </p:blipFill>
        <p:spPr bwMode="auto">
          <a:xfrm>
            <a:off x="1979712" y="2114182"/>
            <a:ext cx="5909665" cy="391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1" t="3846" r="70408" b="92308"/>
          <a:stretch/>
        </p:blipFill>
        <p:spPr bwMode="auto">
          <a:xfrm>
            <a:off x="899592" y="1745147"/>
            <a:ext cx="4968552" cy="46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30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LÉVY, Pierre. </a:t>
            </a:r>
            <a:r>
              <a:rPr lang="pt-BR" b="1" dirty="0" err="1" smtClean="0"/>
              <a:t>Cibercultura</a:t>
            </a:r>
            <a:r>
              <a:rPr lang="pt-BR" dirty="0" smtClean="0"/>
              <a:t>. São Paulo: Ed. 34, 2000. </a:t>
            </a:r>
          </a:p>
          <a:p>
            <a:r>
              <a:rPr lang="pt-BR" dirty="0" smtClean="0"/>
              <a:t>TORI, Romero. </a:t>
            </a:r>
            <a:r>
              <a:rPr lang="pt-BR" b="1" dirty="0" smtClean="0"/>
              <a:t>Educação sem distância: </a:t>
            </a:r>
            <a:r>
              <a:rPr lang="pt-BR" dirty="0" smtClean="0"/>
              <a:t>As tecnologias Interativas na redução de distância em ensino e aprendizagem. São Paulo: Ed. Senac, 2010. 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925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556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Implementação da Mediação Tecnológica e Pedagógica numa base de ensino presencial: uma percepção vivencial numa IES privada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2555776" y="4005064"/>
            <a:ext cx="4067944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Flávio Daniel – UNIPAM</a:t>
            </a:r>
          </a:p>
          <a:p>
            <a:pPr marL="0" indent="0" algn="ctr">
              <a:buNone/>
            </a:pPr>
            <a:r>
              <a:rPr lang="pt-BR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flaviodbm@unipam.edu.br</a:t>
            </a:r>
            <a:br>
              <a:rPr lang="pt-BR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pt-BR" sz="2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37444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O Professor </a:t>
            </a:r>
            <a:r>
              <a:rPr lang="en-US" dirty="0" smtClean="0"/>
              <a:t>protagonista</a:t>
            </a:r>
          </a:p>
          <a:p>
            <a:endParaRPr lang="en-US" dirty="0"/>
          </a:p>
          <a:p>
            <a:pPr marL="0" indent="0">
              <a:buNone/>
            </a:pPr>
            <a:r>
              <a:rPr lang="pt-BR" dirty="0" smtClean="0"/>
              <a:t>“... </a:t>
            </a:r>
            <a:r>
              <a:rPr lang="pt-BR" dirty="0"/>
              <a:t>o monopólio do saber e do privilégio da transmissão do conhecimento está perdendo os seus poderes para a coletividade presente na Internet, no mundo virtual.” (LÉVY, 2000)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559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dirty="0" err="1"/>
              <a:t>Tecnologia</a:t>
            </a:r>
            <a:r>
              <a:rPr lang="en-US" dirty="0"/>
              <a:t> da </a:t>
            </a:r>
            <a:r>
              <a:rPr lang="en-US" dirty="0" err="1"/>
              <a:t>Informação</a:t>
            </a:r>
            <a:r>
              <a:rPr lang="en-US" dirty="0"/>
              <a:t> </a:t>
            </a:r>
            <a:r>
              <a:rPr lang="en-US" dirty="0" smtClean="0"/>
              <a:t>– TI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A percepção dos responsáveis pela TI de que os sistemas operacionais e as suas interfaces devem ser desenvolvidos para os objetivos pedagógicos de aprendizagem (intuitivos, aprendizagem adaptativa, estimulantes – objetos de aprendizagem).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“…</a:t>
            </a:r>
            <a:r>
              <a:rPr lang="en-US" dirty="0" err="1"/>
              <a:t>tecnologia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resultado</a:t>
            </a:r>
            <a:r>
              <a:rPr lang="en-US" dirty="0"/>
              <a:t> da </a:t>
            </a:r>
            <a:r>
              <a:rPr lang="en-US" dirty="0" err="1"/>
              <a:t>aprendizagem</a:t>
            </a:r>
            <a:r>
              <a:rPr lang="en-US" dirty="0"/>
              <a:t> e </a:t>
            </a:r>
            <a:r>
              <a:rPr lang="en-US" dirty="0" err="1"/>
              <a:t>não</a:t>
            </a:r>
            <a:r>
              <a:rPr lang="en-US" dirty="0"/>
              <a:t> a </a:t>
            </a:r>
            <a:r>
              <a:rPr lang="en-US" dirty="0" err="1"/>
              <a:t>tecnologia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ela</a:t>
            </a:r>
            <a:r>
              <a:rPr lang="en-US" dirty="0"/>
              <a:t> </a:t>
            </a:r>
            <a:r>
              <a:rPr lang="en-US" dirty="0" err="1"/>
              <a:t>mesma</a:t>
            </a:r>
            <a:r>
              <a:rPr lang="en-US" dirty="0"/>
              <a:t>…” </a:t>
            </a:r>
            <a:r>
              <a:rPr lang="pt-BR" dirty="0"/>
              <a:t>Dr. Gerald A. </a:t>
            </a:r>
            <a:r>
              <a:rPr lang="pt-BR" dirty="0" err="1"/>
              <a:t>Knezek</a:t>
            </a:r>
            <a:r>
              <a:rPr lang="pt-BR" dirty="0"/>
              <a:t>  e Dra. Nancy WY Law (2014)</a:t>
            </a:r>
            <a:endParaRPr lang="en-US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958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pt-BR" dirty="0"/>
              <a:t>Aluno , tecnologia e a sala de aula: estímulo para que os alunos utilizem a tecnologia/internet como instrumental para o ensino aprendizagem.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“…a </a:t>
            </a:r>
            <a:r>
              <a:rPr lang="en-US" dirty="0" err="1"/>
              <a:t>i</a:t>
            </a:r>
            <a:r>
              <a:rPr lang="pt-BR" dirty="0" err="1"/>
              <a:t>nternet</a:t>
            </a:r>
            <a:r>
              <a:rPr lang="pt-BR" dirty="0"/>
              <a:t> é utilizada, pela maior parte das pessoas, somente como um instrumento de transmissão e não como uma metodologia de construção de conhecimento e uma cultura de vida.” </a:t>
            </a:r>
            <a:r>
              <a:rPr lang="pt-BR" sz="2400" dirty="0"/>
              <a:t>Dr. Gerald A. </a:t>
            </a:r>
            <a:r>
              <a:rPr lang="pt-BR" sz="2400" dirty="0" err="1"/>
              <a:t>Knezek</a:t>
            </a:r>
            <a:r>
              <a:rPr lang="pt-BR" sz="2400" dirty="0"/>
              <a:t>  e Dra. Nancy WY Law (2014)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023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Polos</a:t>
            </a:r>
            <a:r>
              <a:rPr lang="en-US" dirty="0"/>
              <a:t> de </a:t>
            </a:r>
            <a:r>
              <a:rPr lang="en-US" dirty="0" err="1"/>
              <a:t>Apoio</a:t>
            </a:r>
            <a:r>
              <a:rPr lang="en-US" dirty="0"/>
              <a:t> </a:t>
            </a:r>
            <a:r>
              <a:rPr lang="en-US" dirty="0" err="1"/>
              <a:t>Presencial</a:t>
            </a:r>
            <a:endParaRPr lang="pt-BR" dirty="0"/>
          </a:p>
          <a:p>
            <a:r>
              <a:rPr lang="pt-BR" dirty="0"/>
              <a:t>Dificuldade de introjeção da filosofia e da cultura da IES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569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Tecnologia</a:t>
            </a:r>
            <a:r>
              <a:rPr lang="en-US" dirty="0"/>
              <a:t> vs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Humano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O mundo virtual, a máquina e a técnica substituindo o  ser humano?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Foco</a:t>
            </a:r>
            <a:r>
              <a:rPr lang="en-US" dirty="0"/>
              <a:t> </a:t>
            </a:r>
            <a:r>
              <a:rPr lang="en-US" dirty="0" err="1"/>
              <a:t>parece</a:t>
            </a:r>
            <a:r>
              <a:rPr lang="en-US" dirty="0"/>
              <a:t> </a:t>
            </a:r>
            <a:r>
              <a:rPr lang="en-US" dirty="0" err="1"/>
              <a:t>estar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tecnologia</a:t>
            </a:r>
            <a:r>
              <a:rPr lang="en-US" dirty="0"/>
              <a:t>, no </a:t>
            </a:r>
            <a:r>
              <a:rPr lang="en-US" dirty="0" err="1"/>
              <a:t>entanto</a:t>
            </a:r>
            <a:r>
              <a:rPr lang="en-US" dirty="0"/>
              <a:t>, </a:t>
            </a:r>
            <a:r>
              <a:rPr lang="en-US" dirty="0" err="1"/>
              <a:t>nosso</a:t>
            </a:r>
            <a:r>
              <a:rPr lang="en-US" dirty="0"/>
              <a:t> </a:t>
            </a:r>
            <a:r>
              <a:rPr lang="en-US" dirty="0" err="1"/>
              <a:t>maior</a:t>
            </a:r>
            <a:r>
              <a:rPr lang="en-US" dirty="0"/>
              <a:t> </a:t>
            </a:r>
            <a:r>
              <a:rPr lang="en-US" dirty="0" err="1"/>
              <a:t>desafio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pessoas</a:t>
            </a:r>
            <a:r>
              <a:rPr lang="en-US" dirty="0"/>
              <a:t>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059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pt-BR" dirty="0"/>
              <a:t>De acordo com Moran (2007, p.144):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Por mediação pedagógica entendemos por atitude, o comportamento do professor que se coloca como um facilitador, incentivador, ou motivador da aprendizagem, que se apresenta com a disposição de ser uma ponte entre o aprendiz e sua aprendizagem – não uma ponte estática, mas uma ponte “rolante”, que ativamente colabora para que o aprendiz chegue a seus resultados.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653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LÉVY, Pierre. </a:t>
            </a:r>
            <a:r>
              <a:rPr lang="pt-BR" b="1" dirty="0"/>
              <a:t>Cibercultura</a:t>
            </a:r>
            <a:r>
              <a:rPr lang="pt-BR" dirty="0"/>
              <a:t>. São Paulo: Ed. 34, 2000.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13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lvl="0"/>
            <a:r>
              <a:rPr lang="pt-BR" dirty="0"/>
              <a:t>Seria o professor capaz de fazer uso eficiente das </a:t>
            </a:r>
            <a:r>
              <a:rPr lang="pt-BR" dirty="0" err="1"/>
              <a:t>TDICs</a:t>
            </a:r>
            <a:r>
              <a:rPr lang="pt-BR" dirty="0"/>
              <a:t> ofertando ao discente uma aprendizagem significativa?</a:t>
            </a:r>
          </a:p>
          <a:p>
            <a:pPr lvl="0"/>
            <a:r>
              <a:rPr lang="pt-BR" dirty="0"/>
              <a:t>Há hoje na prática docente, a mediação pedagógica e tecnológica no uso das </a:t>
            </a:r>
            <a:r>
              <a:rPr lang="pt-BR" dirty="0" err="1"/>
              <a:t>TDICs</a:t>
            </a:r>
            <a:r>
              <a:rPr lang="pt-BR" dirty="0"/>
              <a:t>, ou há somente a reprodução de práticas pedagógicas tradicionais via novas ferramentas?</a:t>
            </a:r>
          </a:p>
          <a:p>
            <a:pPr lvl="0"/>
            <a:r>
              <a:rPr lang="pt-BR" dirty="0"/>
              <a:t>Qual a capacidade de mediação pedagógica e tecnologia do docente frente aos novos desafios propostos pela expansão do ensino de </a:t>
            </a:r>
            <a:r>
              <a:rPr lang="pt-BR" dirty="0" err="1"/>
              <a:t>EaD</a:t>
            </a:r>
            <a:r>
              <a:rPr lang="pt-BR" dirty="0"/>
              <a:t> e o uso intenso da das </a:t>
            </a:r>
            <a:r>
              <a:rPr lang="pt-BR" dirty="0" err="1"/>
              <a:t>TDICs</a:t>
            </a:r>
            <a:r>
              <a:rPr lang="pt-BR" dirty="0"/>
              <a:t> nessa modalidade de ensino?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14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980729"/>
            <a:ext cx="8229600" cy="42484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Levy (1999), acredita que a </a:t>
            </a:r>
            <a:r>
              <a:rPr lang="pt-BR" dirty="0" err="1"/>
              <a:t>EaD</a:t>
            </a:r>
            <a:r>
              <a:rPr lang="pt-BR" dirty="0"/>
              <a:t>, por meio de técnicas e ferramentas de ensino tais como as hipermídias e a </a:t>
            </a:r>
            <a:r>
              <a:rPr lang="pt-BR" dirty="0" err="1"/>
              <a:t>cibercultura</a:t>
            </a:r>
            <a:r>
              <a:rPr lang="pt-BR" dirty="0"/>
              <a:t>, proporciona um novo espaço de interatividade entre discentes e docentes, inaugurando um novo processo de ensino, favorecendo a aprendizagem coletiva e  individual, por meio de redes de conhecimentos e comunidade virtuais.</a:t>
            </a:r>
          </a:p>
        </p:txBody>
      </p:sp>
    </p:spTree>
    <p:extLst>
      <p:ext uri="{BB962C8B-B14F-4D97-AF65-F5344CB8AC3E}">
        <p14:creationId xmlns:p14="http://schemas.microsoft.com/office/powerpoint/2010/main" val="401592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9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Nesse sentido, Levy (1999, p.32) salienta que “as tecnologias digitais surgiram, então, como a infraestrutura do ciberespaço de comunicação, de sociabilidade, de organização e de transação, mas também novo mercado da informação e do conhecimento”.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440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5931421" cy="455756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Formação Docente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9610" y="1417638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/>
              <a:t>Segundo Carvalho (2011, p. 57):</a:t>
            </a:r>
          </a:p>
          <a:p>
            <a:pPr marL="0" indent="0" algn="ctr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[...  ] a interação é criada através das relações entre as pessoas nesse ambiente, proporcionando transformações significativas na construção do conhecimento de forma conjunta. A interação entre o professor e o aluno, deve ser observada como um momento convergente, buscando através do trabalho colaborativo, a construção do conhecimento científico.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205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Aluno X professor Y?</a:t>
            </a:r>
            <a:br>
              <a:rPr lang="pt-BR" dirty="0"/>
            </a:br>
            <a:endParaRPr lang="pt-B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396" y="1453527"/>
            <a:ext cx="4893208" cy="39604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39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</Template>
  <TotalTime>203</TotalTime>
  <Words>995</Words>
  <Application>Microsoft Office PowerPoint</Application>
  <PresentationFormat>Apresentação na tela (4:3)</PresentationFormat>
  <Paragraphs>104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modelo</vt:lpstr>
      <vt:lpstr>Mediação Pedagógica  e  Tecnológica das TDICS na EAD</vt:lpstr>
      <vt:lpstr>Mediação Pedagógica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Formação Docente </vt:lpstr>
      <vt:lpstr>Aluno X professor Y? </vt:lpstr>
      <vt:lpstr>Apresentação do PowerPoint</vt:lpstr>
      <vt:lpstr>Apresentação do PowerPoint</vt:lpstr>
      <vt:lpstr>Referências</vt:lpstr>
      <vt:lpstr>Mediação Tecnológica </vt:lpstr>
      <vt:lpstr>TICs e TDICs</vt:lpstr>
      <vt:lpstr>Web 2.0</vt:lpstr>
      <vt:lpstr> O AVA enquanto instrumento de Mediação Tecnológica</vt:lpstr>
      <vt:lpstr>Experiência: Ambiente Virtual de Aprendizagem (AVA) - UNIPAM</vt:lpstr>
      <vt:lpstr>Ferramentas de mediação síncrona e assíncrona</vt:lpstr>
      <vt:lpstr>Lévy 2000</vt:lpstr>
      <vt:lpstr>TORI (2010)</vt:lpstr>
      <vt:lpstr>Paradigma tecnológico</vt:lpstr>
      <vt:lpstr>Surgiu</vt:lpstr>
      <vt:lpstr>Referências</vt:lpstr>
      <vt:lpstr>Implementação da Mediação Tecnológica e Pedagógica numa base de ensino presencial: uma percepção vivencial numa IES privada</vt:lpstr>
      <vt:lpstr>Apresentação do PowerPoint</vt:lpstr>
      <vt:lpstr>Apresentação do PowerPoint</vt:lpstr>
      <vt:lpstr>Apresentação do PowerPoint</vt:lpstr>
      <vt:lpstr>Apresentação do PowerPoint</vt:lpstr>
      <vt:lpstr>Tecnologia vs Ser Humano</vt:lpstr>
      <vt:lpstr>Referências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Mislene</dc:creator>
  <cp:lastModifiedBy>mis.lila@hotmail.com</cp:lastModifiedBy>
  <cp:revision>35</cp:revision>
  <dcterms:created xsi:type="dcterms:W3CDTF">2014-08-27T23:43:08Z</dcterms:created>
  <dcterms:modified xsi:type="dcterms:W3CDTF">2014-10-16T18:38:12Z</dcterms:modified>
</cp:coreProperties>
</file>