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88" r:id="rId2"/>
    <p:sldId id="424" r:id="rId3"/>
    <p:sldId id="472" r:id="rId4"/>
    <p:sldId id="474" r:id="rId5"/>
    <p:sldId id="476" r:id="rId6"/>
    <p:sldId id="478" r:id="rId7"/>
    <p:sldId id="477" r:id="rId8"/>
    <p:sldId id="479" r:id="rId9"/>
    <p:sldId id="469" r:id="rId10"/>
    <p:sldId id="396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3366CC"/>
    <a:srgbClr val="0066CC"/>
    <a:srgbClr val="5FC4E3"/>
    <a:srgbClr val="0099CC"/>
    <a:srgbClr val="43CEFF"/>
    <a:srgbClr val="19C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2054" autoAdjust="0"/>
  </p:normalViewPr>
  <p:slideViewPr>
    <p:cSldViewPr>
      <p:cViewPr>
        <p:scale>
          <a:sx n="47" d="100"/>
          <a:sy n="47" d="100"/>
        </p:scale>
        <p:origin x="-130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3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5DA8FF-0F62-4DB8-B558-EA4E48B8882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60950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DA8FF-0F62-4DB8-B558-EA4E48B8882E}" type="slidenum">
              <a:rPr lang="pt-BR" smtClean="0"/>
              <a:pPr>
                <a:defRPr/>
              </a:pPr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09022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DA8FF-0F62-4DB8-B558-EA4E48B8882E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76574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DA8FF-0F62-4DB8-B558-EA4E48B8882E}" type="slidenum">
              <a:rPr lang="pt-BR" smtClean="0"/>
              <a:pPr>
                <a:defRPr/>
              </a:pPr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0429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aluno enxerga o tutor como professor?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DA8FF-0F62-4DB8-B558-EA4E48B8882E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Preocupação com a venda</a:t>
            </a:r>
          </a:p>
          <a:p>
            <a:r>
              <a:rPr lang="pt-BR" dirty="0" smtClean="0"/>
              <a:t>Interesses financeiros</a:t>
            </a:r>
            <a:r>
              <a:rPr lang="pt-BR" baseline="0" dirty="0" smtClean="0"/>
              <a:t> x interesses pedagógicos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DA8FF-0F62-4DB8-B558-EA4E48B8882E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5DA8FF-0F62-4DB8-B558-EA4E48B8882E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0513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3" descr="abertur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36513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0" y="6624638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1588" cy="4114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9788" y="1676400"/>
            <a:ext cx="3811587" cy="1981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9788" y="3810000"/>
            <a:ext cx="3811587" cy="1981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0873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67944" y="2420888"/>
            <a:ext cx="4390256" cy="1179562"/>
          </a:xfrm>
          <a:effectLst/>
        </p:spPr>
        <p:txBody>
          <a:bodyPr/>
          <a:lstStyle>
            <a:lvl1pPr algn="r">
              <a:defRPr sz="3200" b="1" smtClean="0">
                <a:solidFill>
                  <a:srgbClr val="003366"/>
                </a:solidFill>
                <a:effectLst/>
                <a:latin typeface="Calibri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3428999"/>
            <a:ext cx="3960118" cy="28797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endParaRPr lang="pt-BR" dirty="0"/>
          </a:p>
        </p:txBody>
      </p:sp>
      <p:pic>
        <p:nvPicPr>
          <p:cNvPr id="34817" name="Picture 1" descr="J:\fgvonline\Ensino Distancia\Recursos\Inovações\CLIENTES\FGV ONLINE\_ID_APRESENTAÇÃO_2011\modulo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0047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00478" cy="509587"/>
          </a:xfrm>
        </p:spPr>
        <p:txBody>
          <a:bodyPr/>
          <a:lstStyle>
            <a:lvl1pPr>
              <a:defRPr>
                <a:effectLst/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173860" cy="5328592"/>
          </a:xfrm>
        </p:spPr>
        <p:txBody>
          <a:bodyPr anchor="ctr"/>
          <a:lstStyle>
            <a:lvl1pPr>
              <a:defRPr sz="2000">
                <a:latin typeface="Calibri" pitchFamily="34" charset="0"/>
              </a:defRPr>
            </a:lvl1pPr>
            <a:lvl2pPr>
              <a:defRPr sz="18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9788" y="1124744"/>
            <a:ext cx="4242692" cy="5328592"/>
          </a:xfrm>
        </p:spPr>
        <p:txBody>
          <a:bodyPr anchor="ctr"/>
          <a:lstStyle>
            <a:lvl1pPr>
              <a:defRPr sz="2000">
                <a:latin typeface="Calibri" pitchFamily="34" charset="0"/>
              </a:defRPr>
            </a:lvl1pPr>
            <a:lvl2pPr>
              <a:defRPr sz="18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08738" cy="509587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23100" y="908720"/>
            <a:ext cx="2120900" cy="5103812"/>
          </a:xfrm>
        </p:spPr>
        <p:txBody>
          <a:bodyPr vert="eaVert"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3568" y="908720"/>
            <a:ext cx="6215063" cy="51038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496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04813"/>
            <a:ext cx="6408738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3366">
                <a:alpha val="70000"/>
              </a:srgb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0" y="6624638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946900" y="6624638"/>
            <a:ext cx="194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pt-BR" sz="1000" b="1" dirty="0">
                <a:solidFill>
                  <a:srgbClr val="274F77"/>
                </a:solidFill>
                <a:latin typeface="Arial" pitchFamily="34" charset="0"/>
                <a:cs typeface="Arial" pitchFamily="34" charset="0"/>
              </a:rPr>
              <a:t>www.fgv.br/fgvonline</a:t>
            </a:r>
          </a:p>
        </p:txBody>
      </p:sp>
      <p:pic>
        <p:nvPicPr>
          <p:cNvPr id="1031" name="Picture 10" descr="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12088" y="188913"/>
            <a:ext cx="11064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J:\fgvonline\Ensino Distancia\Recursos\Inovações\CLIENTES\FGV ONLINE\_ID_APRESENTAÇÃO_2011\interna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0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ransition/>
  <p:timing>
    <p:tnLst>
      <p:par>
        <p:cTn id="1" dur="indefinite" restart="never" nodeType="tmRoot"/>
      </p:par>
    </p:tnLst>
  </p:timing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6pPr>
      <a:lvl7pPr marL="9144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7pPr>
      <a:lvl8pPr marL="13716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8pPr>
      <a:lvl9pPr marL="1828800" algn="r" defTabSz="762000" rtl="0" fontAlgn="base">
        <a:spcBef>
          <a:spcPct val="0"/>
        </a:spcBef>
        <a:spcAft>
          <a:spcPct val="0"/>
        </a:spcAft>
        <a:defRPr sz="2400" b="1">
          <a:solidFill>
            <a:srgbClr val="00007E"/>
          </a:solidFill>
          <a:latin typeface="Arial" charset="0"/>
          <a:cs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>
          <a:solidFill>
            <a:srgbClr val="003366"/>
          </a:solidFill>
          <a:latin typeface="Trebuchet MS" pitchFamily="34" charset="0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600">
          <a:solidFill>
            <a:srgbClr val="003366"/>
          </a:solidFill>
          <a:latin typeface="Trebuchet MS" pitchFamily="34" charset="0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400">
          <a:solidFill>
            <a:srgbClr val="003366"/>
          </a:solidFill>
          <a:latin typeface="Trebuchet MS" pitchFamily="34" charset="0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100000"/>
        <a:buFont typeface="Wingdings" pitchFamily="2" charset="2"/>
        <a:buChar char="§"/>
        <a:defRPr sz="1400">
          <a:solidFill>
            <a:srgbClr val="003366"/>
          </a:solidFill>
          <a:latin typeface="Trebuchet MS" pitchFamily="34" charset="0"/>
          <a:cs typeface="+mn-cs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lr>
          <a:srgbClr val="000099"/>
        </a:buClr>
        <a:buSzPct val="100000"/>
        <a:buChar char="•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seoane@fgv.b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83968" y="3188568"/>
            <a:ext cx="4392488" cy="225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  <a:defRPr/>
            </a:pP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Programa de Educação a Distância</a:t>
            </a:r>
            <a:r>
              <a:rPr kumimoji="0" lang="pt-BR" sz="2200" b="0" i="0" u="none" strike="noStrike" kern="0" cap="none" spc="0" normalizeH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pt-B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 Fundação Getulio Vargas</a:t>
            </a:r>
          </a:p>
          <a:p>
            <a:pPr marL="342900" marR="0" lvl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  <a:defRPr/>
            </a:pPr>
            <a:endParaRPr lang="pt-BR" sz="2200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marR="0" lvl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  <a:defRPr/>
            </a:pPr>
            <a:endParaRPr lang="pt-BR" sz="2200" kern="0" dirty="0" smtClean="0">
              <a:solidFill>
                <a:srgbClr val="003366"/>
              </a:solidFill>
              <a:latin typeface="Calibri" pitchFamily="34" charset="0"/>
              <a:cs typeface="+mn-cs"/>
            </a:endParaRPr>
          </a:p>
          <a:p>
            <a:pPr marL="342900" marR="0" lvl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Profa. Rebecca Villagrán Seoane</a:t>
            </a:r>
          </a:p>
          <a:p>
            <a:pPr marL="342900" marR="0" lvl="0" indent="-342900" algn="r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00000"/>
              <a:tabLst/>
              <a:defRPr/>
            </a:pPr>
            <a:r>
              <a:rPr lang="pt-BR" sz="2200" kern="0" dirty="0" smtClean="0">
                <a:solidFill>
                  <a:srgbClr val="003366"/>
                </a:solidFill>
                <a:latin typeface="Calibri" pitchFamily="34" charset="0"/>
                <a:cs typeface="+mn-cs"/>
              </a:rPr>
              <a:t>Coordenadora de Tutoria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582344" y="2276872"/>
            <a:ext cx="30941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FGV ONLINE</a:t>
            </a:r>
            <a:endParaRPr kumimoji="0" lang="pt-BR" sz="4000" b="1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7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661248"/>
            <a:ext cx="1655762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4294967295"/>
          </p:nvPr>
        </p:nvSpPr>
        <p:spPr>
          <a:xfrm>
            <a:off x="395536" y="3140968"/>
            <a:ext cx="8496300" cy="3239764"/>
          </a:xfrm>
        </p:spPr>
        <p:txBody>
          <a:bodyPr anchor="b"/>
          <a:lstStyle/>
          <a:p>
            <a:pPr algn="r">
              <a:buNone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Obrigada!</a:t>
            </a:r>
          </a:p>
          <a:p>
            <a:pPr algn="r">
              <a:buNone/>
            </a:pPr>
            <a:endParaRPr lang="pt-BR" dirty="0" smtClean="0"/>
          </a:p>
          <a:p>
            <a:pPr algn="r">
              <a:buNone/>
            </a:pPr>
            <a:r>
              <a:rPr lang="pt-BR" sz="2400" b="1" dirty="0" smtClean="0"/>
              <a:t>Profa. Rebecca Villagrán Seoane</a:t>
            </a:r>
          </a:p>
          <a:p>
            <a:pPr algn="r">
              <a:buNone/>
            </a:pPr>
            <a:r>
              <a:rPr lang="pt-BR" sz="2400" dirty="0" smtClean="0"/>
              <a:t>Coordenadora de Tutoria</a:t>
            </a:r>
          </a:p>
          <a:p>
            <a:pPr algn="r">
              <a:buNone/>
            </a:pPr>
            <a:r>
              <a:rPr lang="pt-BR" sz="2400" dirty="0" smtClean="0">
                <a:hlinkClick r:id="rId3"/>
              </a:rPr>
              <a:t>rebecca.seoane@fgv.br</a:t>
            </a:r>
            <a:r>
              <a:rPr lang="pt-BR" sz="2400" dirty="0" smtClean="0"/>
              <a:t> </a:t>
            </a:r>
          </a:p>
          <a:p>
            <a:pPr algn="r">
              <a:buNone/>
            </a:pPr>
            <a:endParaRPr lang="pt-BR" sz="1600" dirty="0" smtClean="0"/>
          </a:p>
          <a:p>
            <a:pPr algn="r">
              <a:buNone/>
            </a:pPr>
            <a:endParaRPr lang="pt-BR" sz="1600" dirty="0" smtClean="0"/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8188" y="980728"/>
            <a:ext cx="8136260" cy="2448619"/>
          </a:xfrm>
        </p:spPr>
        <p:txBody>
          <a:bodyPr/>
          <a:lstStyle/>
          <a:p>
            <a:pPr marL="0" indent="0">
              <a:buNone/>
            </a:pPr>
            <a:r>
              <a:rPr lang="pt-BR" sz="2800" dirty="0" smtClean="0"/>
              <a:t>Apresentar algumas particularidades da EaD, em </a:t>
            </a:r>
            <a:r>
              <a:rPr lang="pt-BR" sz="2800" dirty="0" smtClean="0"/>
              <a:t>particular, </a:t>
            </a:r>
            <a:r>
              <a:rPr lang="pt-BR" sz="2800" dirty="0" smtClean="0"/>
              <a:t>o processo de </a:t>
            </a:r>
            <a:r>
              <a:rPr lang="pt-BR" sz="2800" dirty="0" smtClean="0"/>
              <a:t>Tutoria.</a:t>
            </a:r>
            <a:endParaRPr lang="pt-BR" sz="28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000" dirty="0" smtClean="0"/>
              <a:t>objetivo</a:t>
            </a:r>
            <a:endParaRPr lang="pt-BR" sz="3000" dirty="0"/>
          </a:p>
        </p:txBody>
      </p:sp>
      <p:pic>
        <p:nvPicPr>
          <p:cNvPr id="7" name="Imagem 6" descr="slide2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8112" y="4116288"/>
            <a:ext cx="8172400" cy="1905000"/>
          </a:xfrm>
          <a:prstGeom prst="rect">
            <a:avLst/>
          </a:prstGeom>
        </p:spPr>
      </p:pic>
      <p:pic>
        <p:nvPicPr>
          <p:cNvPr id="8" name="Imagem 7" descr="shutterstock_1091669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2249" y="3634476"/>
            <a:ext cx="3176703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7200900" cy="509587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latin typeface="Trebuchet MS" pitchFamily="34" charset="0"/>
              </a:rPr>
              <a:t>algumas premissas</a:t>
            </a:r>
            <a:endParaRPr lang="pt-BR" dirty="0" smtClean="0">
              <a:latin typeface="Trebuchet MS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95536" y="4725144"/>
            <a:ext cx="8352928" cy="1481257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</a:ln>
        </p:spPr>
        <p:txBody>
          <a:bodyPr wrap="square" anchor="ctr" anchorCtr="1">
            <a:spAutoFit/>
          </a:bodyPr>
          <a:lstStyle/>
          <a:p>
            <a:pPr lvl="0" algn="ctr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defRPr/>
            </a:pPr>
            <a:r>
              <a:rPr lang="pt-BR" sz="2700" b="1" kern="0" dirty="0">
                <a:solidFill>
                  <a:schemeClr val="bg1"/>
                </a:solidFill>
                <a:latin typeface="Calibri" pitchFamily="34" charset="0"/>
              </a:rPr>
              <a:t>A formação do professor que atua com a EaD deve ser </a:t>
            </a:r>
            <a:r>
              <a:rPr lang="pt-BR" sz="2700" b="1" kern="0" dirty="0" smtClean="0">
                <a:solidFill>
                  <a:schemeClr val="bg1"/>
                </a:solidFill>
                <a:latin typeface="Calibri" pitchFamily="34" charset="0"/>
              </a:rPr>
              <a:t>especializada e de acordo com a atuação do Tutor na instituição.</a:t>
            </a:r>
            <a:endParaRPr lang="pt-BR" sz="27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95536" y="1052736"/>
            <a:ext cx="8352928" cy="1021556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</a:ln>
        </p:spPr>
        <p:txBody>
          <a:bodyPr wrap="square" anchor="ctr" anchorCtr="1">
            <a:spAutoFit/>
          </a:bodyPr>
          <a:lstStyle/>
          <a:p>
            <a:pPr algn="ctr"/>
            <a:r>
              <a:rPr lang="pt-BR" sz="2700" b="1" dirty="0" smtClean="0">
                <a:solidFill>
                  <a:schemeClr val="bg1"/>
                </a:solidFill>
                <a:latin typeface="Calibri" pitchFamily="34" charset="0"/>
                <a:cs typeface="+mn-cs"/>
                <a:sym typeface="Wingdings" pitchFamily="2" charset="2"/>
              </a:rPr>
              <a:t>Um bom professor presencial não é, necessariamente, um bom Tutor. 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95536" y="2479452"/>
            <a:ext cx="8352928" cy="1021556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</a:ln>
        </p:spPr>
        <p:txBody>
          <a:bodyPr wrap="square" anchor="ctr" anchorCtr="1">
            <a:spAutoFit/>
          </a:bodyPr>
          <a:lstStyle/>
          <a:p>
            <a:pPr lvl="0" algn="ctr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defRPr/>
            </a:pPr>
            <a:r>
              <a:rPr lang="pt-BR" sz="2700" b="1" kern="0" dirty="0" smtClean="0">
                <a:solidFill>
                  <a:schemeClr val="bg1"/>
                </a:solidFill>
                <a:latin typeface="Calibri" pitchFamily="34" charset="0"/>
              </a:rPr>
              <a:t>O </a:t>
            </a:r>
            <a:r>
              <a:rPr lang="pt-BR" sz="2700" b="1" kern="0" dirty="0">
                <a:solidFill>
                  <a:schemeClr val="bg1"/>
                </a:solidFill>
                <a:latin typeface="Calibri" pitchFamily="34" charset="0"/>
              </a:rPr>
              <a:t>mercado ainda não é capaz de oferecer Tutores prontos.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95536" y="3802866"/>
            <a:ext cx="8352928" cy="561856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</a:ln>
        </p:spPr>
        <p:txBody>
          <a:bodyPr wrap="square" anchor="ctr" anchorCtr="1">
            <a:spAutoFit/>
          </a:bodyPr>
          <a:lstStyle/>
          <a:p>
            <a:pPr lvl="0" algn="ctr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defRPr/>
            </a:pPr>
            <a:r>
              <a:rPr lang="pt-BR" sz="2700" b="1" kern="0" dirty="0" smtClean="0">
                <a:solidFill>
                  <a:schemeClr val="bg1"/>
                </a:solidFill>
                <a:latin typeface="Calibri" pitchFamily="34" charset="0"/>
              </a:rPr>
              <a:t>Instituições preveem diferentes funções para o Tutor.</a:t>
            </a:r>
            <a:endParaRPr lang="pt-BR" sz="27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6" name="Imagem 4" descr="slide2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914590">
            <a:off x="2207504" y="4126654"/>
            <a:ext cx="110293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95536" y="1484784"/>
            <a:ext cx="8352928" cy="1123712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</a:ln>
        </p:spPr>
        <p:txBody>
          <a:bodyPr wrap="square" anchor="ctr" anchorCtr="1">
            <a:spAutoFit/>
          </a:bodyPr>
          <a:lstStyle/>
          <a:p>
            <a:pPr lvl="0" algn="ctr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defRPr/>
            </a:pPr>
            <a:r>
              <a:rPr lang="pt-BR" sz="2900" b="1" kern="0" dirty="0" smtClean="0">
                <a:solidFill>
                  <a:schemeClr val="bg1"/>
                </a:solidFill>
                <a:latin typeface="Calibri" pitchFamily="34" charset="0"/>
              </a:rPr>
              <a:t>A responsabilidade do sucesso de uma turma EaD: mais do que 50% na Tutoria.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7200900" cy="509587"/>
          </a:xfrm>
        </p:spPr>
        <p:txBody>
          <a:bodyPr/>
          <a:lstStyle/>
          <a:p>
            <a:pPr lvl="0">
              <a:defRPr/>
            </a:pPr>
            <a:r>
              <a:rPr lang="pt-BR" dirty="0" smtClean="0"/>
              <a:t>atuação  do Tutor</a:t>
            </a:r>
            <a:endParaRPr lang="pt-BR" dirty="0">
              <a:latin typeface="Trebuchet MS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619672" y="3384968"/>
            <a:ext cx="5832648" cy="783193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buNone/>
            </a:pPr>
            <a:r>
              <a:rPr lang="pt-BR" sz="4000" b="1" dirty="0" smtClean="0">
                <a:solidFill>
                  <a:srgbClr val="003366"/>
                </a:solidFill>
              </a:rPr>
              <a:t>momento da verdade</a:t>
            </a:r>
            <a:endParaRPr lang="pt-BR" sz="4000" b="1" dirty="0" smtClean="0">
              <a:solidFill>
                <a:srgbClr val="003366"/>
              </a:solidFill>
            </a:endParaRPr>
          </a:p>
        </p:txBody>
      </p:sp>
      <p:pic>
        <p:nvPicPr>
          <p:cNvPr id="7" name="Imagem 4" descr="slide2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914590">
            <a:off x="2207504" y="4126654"/>
            <a:ext cx="110293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de cantos arredondados 7"/>
          <p:cNvSpPr/>
          <p:nvPr/>
        </p:nvSpPr>
        <p:spPr>
          <a:xfrm>
            <a:off x="395536" y="5060673"/>
            <a:ext cx="8352928" cy="595908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</a:ln>
        </p:spPr>
        <p:txBody>
          <a:bodyPr wrap="square" anchor="ctr" anchorCtr="1">
            <a:spAutoFit/>
          </a:bodyPr>
          <a:lstStyle/>
          <a:p>
            <a:pPr lvl="0" algn="ctr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defRPr/>
            </a:pPr>
            <a:r>
              <a:rPr lang="pt-BR" sz="2900" b="1" kern="0" dirty="0" smtClean="0">
                <a:solidFill>
                  <a:schemeClr val="bg1"/>
                </a:solidFill>
                <a:latin typeface="Calibri" pitchFamily="34" charset="0"/>
              </a:rPr>
              <a:t>Um bom Tutor pode evitar a evasão.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475656" y="3103717"/>
            <a:ext cx="6192687" cy="1981467"/>
          </a:xfrm>
        </p:spPr>
        <p:txBody>
          <a:bodyPr/>
          <a:lstStyle/>
          <a:p>
            <a:pPr algn="ctr">
              <a:buNone/>
            </a:pPr>
            <a:r>
              <a:rPr lang="pt-BR" sz="4000" b="1" dirty="0" smtClean="0"/>
              <a:t>É possível comparar o esforço e a responsabilidade?</a:t>
            </a:r>
            <a:endParaRPr lang="pt-BR" sz="40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atuação  do Tutor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4716016" y="1700808"/>
            <a:ext cx="3960440" cy="646986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buNone/>
            </a:pPr>
            <a:r>
              <a:rPr lang="pt-BR" sz="3200" b="1" dirty="0" smtClean="0">
                <a:solidFill>
                  <a:srgbClr val="003366"/>
                </a:solidFill>
              </a:rPr>
              <a:t>papel </a:t>
            </a:r>
            <a:r>
              <a:rPr lang="pt-BR" sz="3200" b="1" dirty="0" smtClean="0">
                <a:solidFill>
                  <a:srgbClr val="003366"/>
                </a:solidFill>
              </a:rPr>
              <a:t>do Tutor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395536" y="1700808"/>
            <a:ext cx="4032448" cy="646986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buNone/>
            </a:pPr>
            <a:r>
              <a:rPr lang="pt-BR" sz="3200" b="1" dirty="0" smtClean="0">
                <a:solidFill>
                  <a:srgbClr val="003366"/>
                </a:solidFill>
              </a:rPr>
              <a:t>papel do </a:t>
            </a:r>
            <a:r>
              <a:rPr lang="pt-BR" sz="3200" b="1" dirty="0" smtClean="0">
                <a:solidFill>
                  <a:srgbClr val="003366"/>
                </a:solidFill>
              </a:rPr>
              <a:t>Professor</a:t>
            </a:r>
            <a:endParaRPr lang="pt-BR" sz="3200" b="1" dirty="0" smtClean="0">
              <a:solidFill>
                <a:srgbClr val="003366"/>
              </a:solidFill>
            </a:endParaRPr>
          </a:p>
        </p:txBody>
      </p:sp>
      <p:pic>
        <p:nvPicPr>
          <p:cNvPr id="8" name="Imagem 4" descr="slide2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914590">
            <a:off x="2207504" y="4126654"/>
            <a:ext cx="110293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atuação  do Tutor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95536" y="1772816"/>
            <a:ext cx="4032448" cy="646986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buNone/>
            </a:pPr>
            <a:r>
              <a:rPr lang="pt-BR" sz="3200" b="1" dirty="0" smtClean="0">
                <a:solidFill>
                  <a:srgbClr val="003366"/>
                </a:solidFill>
              </a:rPr>
              <a:t>controle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4716016" y="1772816"/>
            <a:ext cx="4032448" cy="646986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buNone/>
            </a:pPr>
            <a:r>
              <a:rPr lang="pt-BR" sz="3200" b="1" dirty="0" smtClean="0">
                <a:solidFill>
                  <a:srgbClr val="003366"/>
                </a:solidFill>
              </a:rPr>
              <a:t>autonomia</a:t>
            </a:r>
          </a:p>
        </p:txBody>
      </p:sp>
      <p:sp>
        <p:nvSpPr>
          <p:cNvPr id="9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2814598"/>
            <a:ext cx="8496944" cy="2989580"/>
          </a:xfrm>
        </p:spPr>
        <p:txBody>
          <a:bodyPr/>
          <a:lstStyle/>
          <a:p>
            <a:pPr algn="ctr">
              <a:buNone/>
            </a:pPr>
            <a:r>
              <a:rPr lang="pt-BR" sz="3200" b="1" dirty="0" smtClean="0"/>
              <a:t>É possível controlar dando autonomia. </a:t>
            </a:r>
          </a:p>
          <a:p>
            <a:pPr algn="ctr">
              <a:buNone/>
            </a:pPr>
            <a:r>
              <a:rPr lang="pt-BR" sz="3200" b="1" dirty="0" smtClean="0"/>
              <a:t>Para isso, é necessário confiar no processo seletivo e de formação.</a:t>
            </a:r>
            <a:endParaRPr lang="pt-BR" sz="3200" b="1" dirty="0"/>
          </a:p>
        </p:txBody>
      </p:sp>
      <p:pic>
        <p:nvPicPr>
          <p:cNvPr id="11" name="Imagem 4" descr="slide2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914590">
            <a:off x="2207504" y="4126654"/>
            <a:ext cx="110293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850" y="1124744"/>
            <a:ext cx="8496300" cy="5040312"/>
          </a:xfrm>
        </p:spPr>
        <p:txBody>
          <a:bodyPr/>
          <a:lstStyle/>
          <a:p>
            <a:pPr algn="ctr">
              <a:buNone/>
            </a:pPr>
            <a:r>
              <a:rPr lang="pt-BR" sz="3200" dirty="0" smtClean="0"/>
              <a:t>seleção e formação </a:t>
            </a:r>
            <a:r>
              <a:rPr lang="pt-BR" sz="3200" dirty="0" smtClean="0"/>
              <a:t>: </a:t>
            </a:r>
          </a:p>
          <a:p>
            <a:pPr algn="ctr">
              <a:buNone/>
            </a:pPr>
            <a:r>
              <a:rPr lang="pt-BR" sz="3200" b="1" dirty="0" smtClean="0"/>
              <a:t>harmonia</a:t>
            </a:r>
            <a:endParaRPr lang="pt-BR" sz="3200" b="1" dirty="0" smtClean="0"/>
          </a:p>
          <a:p>
            <a:pPr algn="ctr">
              <a:buNone/>
            </a:pPr>
            <a:endParaRPr lang="pt-BR" sz="3200" dirty="0" smtClean="0"/>
          </a:p>
          <a:p>
            <a:pPr algn="ctr">
              <a:buNone/>
            </a:pPr>
            <a:r>
              <a:rPr lang="pt-BR" sz="3200" dirty="0" smtClean="0"/>
              <a:t>acompanhamento e avaliação : </a:t>
            </a:r>
          </a:p>
          <a:p>
            <a:pPr algn="ctr">
              <a:buNone/>
            </a:pPr>
            <a:r>
              <a:rPr lang="pt-BR" sz="3200" b="1" dirty="0" smtClean="0"/>
              <a:t>conformidade</a:t>
            </a:r>
          </a:p>
          <a:p>
            <a:pPr algn="ctr">
              <a:buNone/>
            </a:pPr>
            <a:endParaRPr lang="pt-BR" sz="3200" b="1" dirty="0" smtClean="0"/>
          </a:p>
          <a:p>
            <a:pPr algn="ctr">
              <a:buNone/>
            </a:pPr>
            <a:r>
              <a:rPr lang="pt-BR" sz="3200" dirty="0" smtClean="0"/>
              <a:t>conteúdo</a:t>
            </a:r>
            <a:r>
              <a:rPr lang="pt-BR" sz="3200" dirty="0" smtClean="0"/>
              <a:t>, ferramenta, </a:t>
            </a:r>
            <a:r>
              <a:rPr lang="pt-BR" sz="3200" dirty="0" smtClean="0"/>
              <a:t>metodologia, pessoal</a:t>
            </a:r>
            <a:endParaRPr lang="pt-BR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seleção , formação, acompanhamento e avaliação</a:t>
            </a:r>
            <a:endParaRPr lang="pt-BR" dirty="0"/>
          </a:p>
        </p:txBody>
      </p:sp>
      <p:pic>
        <p:nvPicPr>
          <p:cNvPr id="4" name="Imagem 4" descr="slide2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914590">
            <a:off x="2207504" y="4126654"/>
            <a:ext cx="110293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95536" y="1268760"/>
            <a:ext cx="4032448" cy="1089660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buNone/>
            </a:pPr>
            <a:r>
              <a:rPr lang="pt-BR" sz="2900" b="1" dirty="0" smtClean="0">
                <a:solidFill>
                  <a:srgbClr val="003366"/>
                </a:solidFill>
              </a:rPr>
              <a:t>o</a:t>
            </a:r>
            <a:r>
              <a:rPr lang="pt-BR" sz="2900" b="1" dirty="0" smtClean="0">
                <a:solidFill>
                  <a:srgbClr val="003366"/>
                </a:solidFill>
              </a:rPr>
              <a:t>peracionalização</a:t>
            </a:r>
          </a:p>
          <a:p>
            <a:pPr algn="ctr"/>
            <a:r>
              <a:rPr lang="pt-BR" sz="2900" i="1" dirty="0" smtClean="0">
                <a:solidFill>
                  <a:srgbClr val="003366"/>
                </a:solidFill>
              </a:rPr>
              <a:t>gourmet</a:t>
            </a:r>
            <a:r>
              <a:rPr lang="pt-BR" sz="2900" dirty="0" smtClean="0">
                <a:solidFill>
                  <a:srgbClr val="003366"/>
                </a:solidFill>
              </a:rPr>
              <a:t> x </a:t>
            </a:r>
            <a:r>
              <a:rPr lang="pt-BR" sz="2900" i="1" dirty="0" err="1" smtClean="0">
                <a:solidFill>
                  <a:srgbClr val="003366"/>
                </a:solidFill>
              </a:rPr>
              <a:t>fast</a:t>
            </a:r>
            <a:r>
              <a:rPr lang="pt-BR" sz="2900" dirty="0" smtClean="0">
                <a:solidFill>
                  <a:srgbClr val="003366"/>
                </a:solidFill>
              </a:rPr>
              <a:t> </a:t>
            </a:r>
            <a:r>
              <a:rPr lang="pt-BR" sz="2900" i="1" dirty="0" err="1" smtClean="0">
                <a:solidFill>
                  <a:srgbClr val="003366"/>
                </a:solidFill>
              </a:rPr>
              <a:t>food</a:t>
            </a:r>
            <a:endParaRPr lang="pt-BR" sz="2900" i="1" dirty="0" smtClean="0">
              <a:solidFill>
                <a:srgbClr val="003366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4716016" y="2646452"/>
            <a:ext cx="4032448" cy="818452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3200" b="1" dirty="0" smtClean="0">
                <a:solidFill>
                  <a:srgbClr val="003366"/>
                </a:solidFill>
              </a:rPr>
              <a:t>aluno x cliente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467544" y="3942596"/>
            <a:ext cx="4032448" cy="818452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3200" b="1" dirty="0" smtClean="0">
                <a:solidFill>
                  <a:srgbClr val="003366"/>
                </a:solidFill>
              </a:rPr>
              <a:t>perfil do aluno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4868416" y="5022716"/>
            <a:ext cx="4032448" cy="818452"/>
          </a:xfrm>
          <a:prstGeom prst="round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anchor="ctr" anchorCtr="1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3200" b="1" dirty="0" smtClean="0">
                <a:solidFill>
                  <a:srgbClr val="003366"/>
                </a:solidFill>
              </a:rPr>
              <a:t>o</a:t>
            </a:r>
            <a:r>
              <a:rPr lang="pt-BR" sz="3200" b="1" dirty="0" smtClean="0">
                <a:solidFill>
                  <a:srgbClr val="003366"/>
                </a:solidFill>
              </a:rPr>
              <a:t>bjetivos do curso</a:t>
            </a:r>
          </a:p>
        </p:txBody>
      </p:sp>
    </p:spTree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4" descr="slide25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362257">
            <a:off x="-1546261" y="3664434"/>
            <a:ext cx="1102938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7200900" cy="509587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latin typeface="Trebuchet MS" pitchFamily="34" charset="0"/>
              </a:rPr>
              <a:t>o sucesso do processo de Tutoria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395536" y="1989604"/>
            <a:ext cx="8352928" cy="1583412"/>
          </a:xfrm>
          <a:prstGeom prst="roundRect">
            <a:avLst/>
          </a:prstGeom>
          <a:solidFill>
            <a:srgbClr val="003366"/>
          </a:solidFill>
          <a:ln>
            <a:solidFill>
              <a:schemeClr val="bg1"/>
            </a:solidFill>
          </a:ln>
        </p:spPr>
        <p:txBody>
          <a:bodyPr wrap="square" anchor="ctr" anchorCtr="1">
            <a:spAutoFit/>
          </a:bodyPr>
          <a:lstStyle/>
          <a:p>
            <a:pPr lvl="0" algn="ctr" defTabSz="762000" eaLnBrk="0" hangingPunct="0">
              <a:spcBef>
                <a:spcPct val="20000"/>
              </a:spcBef>
              <a:buClr>
                <a:srgbClr val="FFCC66"/>
              </a:buClr>
              <a:buSzPct val="100000"/>
              <a:defRPr/>
            </a:pPr>
            <a:r>
              <a:rPr lang="pt-BR" sz="2900" b="1" kern="0" dirty="0" smtClean="0">
                <a:solidFill>
                  <a:schemeClr val="bg1"/>
                </a:solidFill>
                <a:latin typeface="Calibri" pitchFamily="34" charset="0"/>
              </a:rPr>
              <a:t>O Tutor influencia diretamente no processo de aprendizagem, logo, ele precisa se portar e ser visto como docente.</a:t>
            </a:r>
            <a:endParaRPr lang="pt-BR" sz="2900" b="1" kern="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quete de 3½ (A:)">
  <a:themeElements>
    <a:clrScheme name="Personalizada 2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003399"/>
      </a:hlink>
      <a:folHlink>
        <a:srgbClr val="033AC0"/>
      </a:folHlink>
    </a:clrScheme>
    <a:fontScheme name="Disquete de 3½ (A: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366"/>
        </a:solidFill>
        <a:ln>
          <a:solidFill>
            <a:schemeClr val="bg1"/>
          </a:solidFill>
        </a:ln>
      </a:spPr>
      <a:bodyPr anchor="ctr" anchorCtr="1">
        <a:spAutoFit/>
      </a:bodyPr>
      <a:lstStyle>
        <a:defPPr algn="ctr">
          <a:defRPr sz="2400" dirty="0" smtClean="0">
            <a:solidFill>
              <a:schemeClr val="bg1"/>
            </a:solidFill>
            <a:latin typeface="Calibri" pitchFamily="34" charset="0"/>
            <a:cs typeface="+mn-cs"/>
            <a:sym typeface="Wingdings" pitchFamily="2" charset="2"/>
          </a:defRPr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r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CC66"/>
          </a:buClr>
          <a:buSzPct val="100000"/>
          <a:tabLst/>
          <a:defRPr kumimoji="0" b="0" i="0" u="none" strike="noStrike" kern="0" cap="none" spc="0" normalizeH="0" baseline="0" noProof="0" dirty="0" smtClean="0">
            <a:ln>
              <a:noFill/>
            </a:ln>
            <a:solidFill>
              <a:srgbClr val="003366"/>
            </a:solidFill>
            <a:effectLst/>
            <a:uLnTx/>
            <a:uFillTx/>
            <a:latin typeface="Calibri" pitchFamily="34" charset="0"/>
            <a:ea typeface="+mn-ea"/>
            <a:cs typeface="+mn-cs"/>
          </a:defRPr>
        </a:defPPr>
      </a:lstStyle>
    </a:txDef>
  </a:objectDefaults>
  <a:extraClrSchemeLst>
    <a:extraClrScheme>
      <a:clrScheme name="Disquete de 3½ (A: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quete de 3½ (A: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quete de 3½ (A:)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009D00"/>
        </a:accent6>
        <a:hlink>
          <a:srgbClr val="003399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</TotalTime>
  <Words>264</Words>
  <Application>Microsoft Office PowerPoint</Application>
  <PresentationFormat>Apresentação na tela (4:3)</PresentationFormat>
  <Paragraphs>57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Disquete de 3½ (A:)</vt:lpstr>
      <vt:lpstr>Slide 1</vt:lpstr>
      <vt:lpstr>objetivo</vt:lpstr>
      <vt:lpstr>algumas premissas</vt:lpstr>
      <vt:lpstr>atuação  do Tutor</vt:lpstr>
      <vt:lpstr>atuação  do Tutor</vt:lpstr>
      <vt:lpstr>atuação  do Tutor</vt:lpstr>
      <vt:lpstr>seleção , formação, acompanhamento e avaliação</vt:lpstr>
      <vt:lpstr>problemas</vt:lpstr>
      <vt:lpstr>o sucesso do processo de Tutoria</vt:lpstr>
      <vt:lpstr>Slide 10</vt:lpstr>
    </vt:vector>
  </TitlesOfParts>
  <Company>FGV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Elisabeth</dc:creator>
  <cp:lastModifiedBy>Rebecca Seoane</cp:lastModifiedBy>
  <cp:revision>252</cp:revision>
  <dcterms:created xsi:type="dcterms:W3CDTF">2009-05-01T00:08:38Z</dcterms:created>
  <dcterms:modified xsi:type="dcterms:W3CDTF">2014-10-07T13:30:40Z</dcterms:modified>
</cp:coreProperties>
</file>