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5" r:id="rId2"/>
    <p:sldId id="268" r:id="rId3"/>
    <p:sldId id="269" r:id="rId4"/>
    <p:sldId id="270" r:id="rId5"/>
    <p:sldId id="277" r:id="rId6"/>
    <p:sldId id="271" r:id="rId7"/>
    <p:sldId id="278" r:id="rId8"/>
    <p:sldId id="279" r:id="rId9"/>
    <p:sldId id="280" r:id="rId10"/>
    <p:sldId id="281" r:id="rId11"/>
    <p:sldId id="272" r:id="rId12"/>
    <p:sldId id="283" r:id="rId13"/>
    <p:sldId id="284" r:id="rId14"/>
    <p:sldId id="285" r:id="rId15"/>
    <p:sldId id="282" r:id="rId16"/>
    <p:sldId id="276" r:id="rId17"/>
  </p:sldIdLst>
  <p:sldSz cx="9144000" cy="6858000" type="screen4x3"/>
  <p:notesSz cx="6794500" cy="9921875"/>
  <p:custDataLst>
    <p:tags r:id="rId20"/>
  </p:custDataLst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99FF"/>
    <a:srgbClr val="33CC33"/>
    <a:srgbClr val="FFFF99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1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64"/>
    </p:cViewPr>
  </p:sorterViewPr>
  <p:notesViewPr>
    <p:cSldViewPr>
      <p:cViewPr varScale="1">
        <p:scale>
          <a:sx n="62" d="100"/>
          <a:sy n="62" d="100"/>
        </p:scale>
        <p:origin x="-3330" y="-84"/>
      </p:cViewPr>
      <p:guideLst>
        <p:guide orient="horz" pos="3125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__em%20processo\_eTec\Pesquisa%20eTec%20mai11\Estat%20resumo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__em%20processo\_em%20preparo\Pesquisa%20eTec%20mai11\Estat%20resum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__em%20processo\_em%20preparo\Quest%20eTec\Estat%20resum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pt-BR"/>
            </a:pPr>
            <a:r>
              <a:rPr lang="pt-BR"/>
              <a:t>Graf 2 - Papéis desempenhados</a:t>
            </a:r>
            <a:r>
              <a:rPr lang="pt-BR" baseline="0"/>
              <a:t> em cursos EaD</a:t>
            </a:r>
            <a:endParaRPr lang="pt-BR"/>
          </a:p>
        </c:rich>
      </c:tx>
      <c:layout>
        <c:manualLayout>
          <c:xMode val="edge"/>
          <c:yMode val="edge"/>
          <c:x val="0.14055555555555591"/>
          <c:y val="2.7491408934707914E-2"/>
        </c:manualLayout>
      </c:layout>
    </c:title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pt-BR"/>
                </a:pPr>
                <a:endParaRPr lang="pt-BR"/>
              </a:p>
            </c:txPr>
            <c:showVal val="1"/>
          </c:dLbls>
          <c:cat>
            <c:strRef>
              <c:f>Resultados!$B$9:$B$17</c:f>
              <c:strCache>
                <c:ptCount val="9"/>
                <c:pt idx="0">
                  <c:v>Outro</c:v>
                </c:pt>
                <c:pt idx="1">
                  <c:v>Coordenador geral</c:v>
                </c:pt>
                <c:pt idx="2">
                  <c:v>Coordenador de curso</c:v>
                </c:pt>
                <c:pt idx="3">
                  <c:v>Outra atividade de coordenação</c:v>
                </c:pt>
                <c:pt idx="4">
                  <c:v>Tutor a distancia</c:v>
                </c:pt>
                <c:pt idx="5">
                  <c:v>Tutor presencial</c:v>
                </c:pt>
                <c:pt idx="6">
                  <c:v>Professor autor</c:v>
                </c:pt>
                <c:pt idx="7">
                  <c:v>Professor formador</c:v>
                </c:pt>
                <c:pt idx="8">
                  <c:v>Aluno</c:v>
                </c:pt>
              </c:strCache>
            </c:strRef>
          </c:cat>
          <c:val>
            <c:numRef>
              <c:f>Resultados!$C$9:$C$17</c:f>
              <c:numCache>
                <c:formatCode>0%</c:formatCode>
                <c:ptCount val="9"/>
                <c:pt idx="0">
                  <c:v>0.14000000000000001</c:v>
                </c:pt>
                <c:pt idx="1">
                  <c:v>0.12000000000000002</c:v>
                </c:pt>
                <c:pt idx="2">
                  <c:v>0.45</c:v>
                </c:pt>
                <c:pt idx="3">
                  <c:v>0.45</c:v>
                </c:pt>
                <c:pt idx="4">
                  <c:v>0.3500000000000002</c:v>
                </c:pt>
                <c:pt idx="5">
                  <c:v>0.17</c:v>
                </c:pt>
                <c:pt idx="6">
                  <c:v>0.34000000000000008</c:v>
                </c:pt>
                <c:pt idx="7">
                  <c:v>0.27</c:v>
                </c:pt>
                <c:pt idx="8">
                  <c:v>0.47000000000000008</c:v>
                </c:pt>
              </c:numCache>
            </c:numRef>
          </c:val>
        </c:ser>
        <c:axId val="77447168"/>
        <c:axId val="77448704"/>
      </c:barChart>
      <c:catAx>
        <c:axId val="7744716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pt-BR"/>
            </a:pPr>
            <a:endParaRPr lang="pt-BR"/>
          </a:p>
        </c:txPr>
        <c:crossAx val="77448704"/>
        <c:crosses val="autoZero"/>
        <c:auto val="1"/>
        <c:lblAlgn val="ctr"/>
        <c:lblOffset val="100"/>
      </c:catAx>
      <c:valAx>
        <c:axId val="77448704"/>
        <c:scaling>
          <c:orientation val="minMax"/>
        </c:scaling>
        <c:axPos val="b"/>
        <c:majorGridlines/>
        <c:numFmt formatCode="0%" sourceLinked="1"/>
        <c:tickLblPos val="none"/>
        <c:txPr>
          <a:bodyPr/>
          <a:lstStyle/>
          <a:p>
            <a:pPr>
              <a:defRPr lang="pt-BR"/>
            </a:pPr>
            <a:endParaRPr lang="pt-BR"/>
          </a:p>
        </c:txPr>
        <c:crossAx val="77447168"/>
        <c:crosses val="autoZero"/>
        <c:crossBetween val="between"/>
      </c:valAx>
    </c:plotArea>
    <c:plotVisOnly val="1"/>
    <c:dispBlanksAs val="gap"/>
  </c:chart>
  <c:spPr>
    <a:noFill/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roundedCorners val="1"/>
  <c:chart>
    <c:title>
      <c:tx>
        <c:rich>
          <a:bodyPr/>
          <a:lstStyle/>
          <a:p>
            <a:pPr>
              <a:defRPr lang="pt-BR"/>
            </a:pPr>
            <a:r>
              <a:rPr lang="en-US" sz="1600" baseline="0" dirty="0"/>
              <a:t>Graf 3 - </a:t>
            </a:r>
            <a:r>
              <a:rPr lang="en-US" sz="1600" baseline="0" dirty="0" err="1"/>
              <a:t>Experiência</a:t>
            </a:r>
            <a:r>
              <a:rPr lang="en-US" sz="1600" baseline="0" dirty="0"/>
              <a:t> </a:t>
            </a:r>
            <a:r>
              <a:rPr lang="en-US" sz="1600" baseline="0" dirty="0" err="1"/>
              <a:t>em</a:t>
            </a:r>
            <a:r>
              <a:rPr lang="en-US" sz="1600" baseline="0" dirty="0"/>
              <a:t> EaD</a:t>
            </a:r>
          </a:p>
        </c:rich>
      </c:tx>
      <c:layout>
        <c:manualLayout>
          <c:xMode val="edge"/>
          <c:yMode val="edge"/>
          <c:x val="0.22051873012676124"/>
          <c:y val="1.8762690670303773E-2"/>
        </c:manualLayout>
      </c:layout>
      <c:overlay val="1"/>
    </c:title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rgbClr val="00B0F0"/>
            </a:solidFill>
          </c:spPr>
          <c:invertIfNegative val="1"/>
          <c:dLbls>
            <c:dLbl>
              <c:idx val="0"/>
              <c:layout>
                <c:manualLayout>
                  <c:x val="0"/>
                  <c:y val="-2.2515228804364528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Menos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de 1 </a:t>
                    </a:r>
                    <a:r>
                      <a:rPr lang="en-US" dirty="0" err="1"/>
                      <a:t>ano</a:t>
                    </a:r>
                    <a:r>
                      <a:rPr lang="en-US" dirty="0"/>
                      <a:t>; 8%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Entre </a:t>
                    </a:r>
                    <a:r>
                      <a:rPr lang="en-US" dirty="0"/>
                      <a:t>1 e 2 </a:t>
                    </a:r>
                    <a:r>
                      <a:rPr lang="en-US" dirty="0" err="1"/>
                      <a:t>anos</a:t>
                    </a:r>
                    <a:r>
                      <a:rPr lang="en-US" dirty="0"/>
                      <a:t>; 25%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1.3888822915251503E-2"/>
                  <c:y val="-1.9962320971428716E-3"/>
                </c:manualLayout>
              </c:layout>
              <c:tx>
                <c:rich>
                  <a:bodyPr/>
                  <a:lstStyle/>
                  <a:p>
                    <a:r>
                      <a:rPr dirty="0" smtClean="0"/>
                      <a:t>Entre 2 </a:t>
                    </a:r>
                    <a:r>
                      <a:rPr dirty="0"/>
                      <a:t>e 3 </a:t>
                    </a:r>
                    <a:r>
                      <a:rPr dirty="0" err="1"/>
                      <a:t>anos</a:t>
                    </a:r>
                    <a:r>
                      <a:rPr dirty="0"/>
                      <a:t>; 29%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smtClean="0"/>
                      <a:t>Entre </a:t>
                    </a:r>
                    <a:r>
                      <a:rPr dirty="0"/>
                      <a:t>3 e 4 </a:t>
                    </a:r>
                    <a:r>
                      <a:rPr dirty="0" err="1"/>
                      <a:t>anos</a:t>
                    </a:r>
                    <a:r>
                      <a:rPr dirty="0"/>
                      <a:t>; 14%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smtClean="0"/>
                      <a:t>Mais </a:t>
                    </a:r>
                    <a:r>
                      <a:rPr dirty="0"/>
                      <a:t>de 4 </a:t>
                    </a:r>
                    <a:r>
                      <a:rPr dirty="0" err="1"/>
                      <a:t>anos</a:t>
                    </a:r>
                    <a:r>
                      <a:rPr dirty="0"/>
                      <a:t>; 24%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txPr>
              <a:bodyPr/>
              <a:lstStyle/>
              <a:p>
                <a:pPr>
                  <a:defRPr lang="pt-BR"/>
                </a:pPr>
                <a:endParaRPr lang="pt-BR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</c:dLbls>
          <c:cat>
            <c:strRef>
              <c:f>Resultados!$B$19:$B$23</c:f>
              <c:strCache>
                <c:ptCount val="5"/>
                <c:pt idx="0">
                  <c:v>Menos de 1 ano</c:v>
                </c:pt>
                <c:pt idx="1">
                  <c:v>Entre 1 e 2 anos</c:v>
                </c:pt>
                <c:pt idx="2">
                  <c:v>Entre 2 e 3 anos</c:v>
                </c:pt>
                <c:pt idx="3">
                  <c:v>Entre 3 e 4 anos</c:v>
                </c:pt>
                <c:pt idx="4">
                  <c:v>Mais de 4 anos</c:v>
                </c:pt>
              </c:strCache>
            </c:strRef>
          </c:cat>
          <c:val>
            <c:numRef>
              <c:f>Resultados!$C$19:$C$23</c:f>
              <c:numCache>
                <c:formatCode>0%</c:formatCode>
                <c:ptCount val="5"/>
                <c:pt idx="0">
                  <c:v>7.0000000000000021E-2</c:v>
                </c:pt>
                <c:pt idx="1">
                  <c:v>0.2400000000000001</c:v>
                </c:pt>
                <c:pt idx="2">
                  <c:v>0.2900000000000002</c:v>
                </c:pt>
                <c:pt idx="3">
                  <c:v>0.14000000000000001</c:v>
                </c:pt>
                <c:pt idx="4">
                  <c:v>0.2400000000000001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</c:dLbls>
        <c:gapWidth val="75"/>
        <c:overlap val="-25"/>
        <c:axId val="78095872"/>
        <c:axId val="78097408"/>
      </c:barChart>
      <c:catAx>
        <c:axId val="78095872"/>
        <c:scaling>
          <c:orientation val="minMax"/>
        </c:scaling>
        <c:delete val="1"/>
        <c:axPos val="b"/>
        <c:majorTickMark val="none"/>
        <c:minorTickMark val="cross"/>
        <c:tickLblPos val="none"/>
        <c:crossAx val="78097408"/>
        <c:crosses val="autoZero"/>
        <c:auto val="1"/>
        <c:lblAlgn val="ctr"/>
        <c:lblOffset val="100"/>
        <c:noMultiLvlLbl val="1"/>
      </c:catAx>
      <c:valAx>
        <c:axId val="78097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cross"/>
        <c:tickLblPos val="none"/>
        <c:crossAx val="78095872"/>
        <c:crosses val="autoZero"/>
        <c:crossBetween val="between"/>
      </c:valAx>
    </c:plotArea>
    <c:plotVisOnly val="1"/>
    <c:dispBlanksAs val="zero"/>
    <c:showDLblsOverMax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roundedCorners val="1"/>
  <c:chart>
    <c:title>
      <c:tx>
        <c:rich>
          <a:bodyPr/>
          <a:lstStyle/>
          <a:p>
            <a:pPr>
              <a:defRPr lang="pt-BR"/>
            </a:pPr>
            <a:r>
              <a:rPr lang="en-US" sz="1600" dirty="0" err="1" smtClean="0"/>
              <a:t>Formação</a:t>
            </a:r>
            <a:r>
              <a:rPr lang="en-US" sz="1600" dirty="0"/>
              <a:t>: </a:t>
            </a:r>
            <a:r>
              <a:rPr lang="en-US" sz="1600" dirty="0" err="1"/>
              <a:t>linha</a:t>
            </a:r>
            <a:r>
              <a:rPr lang="en-US" sz="1600" dirty="0"/>
              <a:t> de </a:t>
            </a:r>
            <a:r>
              <a:rPr lang="en-US" sz="1600" dirty="0" err="1"/>
              <a:t>preferência</a:t>
            </a:r>
            <a:endParaRPr lang="en-US" sz="1600" dirty="0"/>
          </a:p>
        </c:rich>
      </c:tx>
      <c:layout>
        <c:manualLayout>
          <c:xMode val="edge"/>
          <c:yMode val="edge"/>
          <c:x val="0.13284670733923101"/>
          <c:y val="0"/>
        </c:manualLayout>
      </c:layout>
      <c:overlay val="1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title>
    <c:plotArea>
      <c:layout>
        <c:manualLayout>
          <c:layoutTarget val="inner"/>
          <c:xMode val="edge"/>
          <c:yMode val="edge"/>
          <c:x val="4.1701417848206968E-2"/>
          <c:y val="5.5542698449433041E-2"/>
          <c:w val="0.93883792048929704"/>
          <c:h val="0.89817171950937358"/>
        </c:manualLayout>
      </c:layout>
      <c:barChart>
        <c:barDir val="bar"/>
        <c:grouping val="clustered"/>
        <c:varyColors val="1"/>
        <c:ser>
          <c:idx val="0"/>
          <c:order val="0"/>
          <c:spPr>
            <a:solidFill>
              <a:srgbClr val="00B0F0"/>
            </a:solidFill>
          </c:spPr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outra</a:t>
                    </a:r>
                    <a:r>
                      <a:rPr dirty="0"/>
                      <a:t>; 1%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Técnica</a:t>
                    </a:r>
                    <a:r>
                      <a:rPr dirty="0"/>
                      <a:t>; 19%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1.6686133822793259E-2"/>
                  <c:y val="-7.3487205125356461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Gestão</a:t>
                    </a:r>
                    <a:r>
                      <a:rPr lang="en-US" dirty="0"/>
                      <a:t>; 48%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3"/>
              <c:layout>
                <c:manualLayout>
                  <c:x val="8.3430669113966315E-3"/>
                  <c:y val="5.7250583268525727E-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Pedagógica</a:t>
                    </a:r>
                    <a:r>
                      <a:rPr lang="en-US" dirty="0"/>
                      <a:t>; 32%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txPr>
              <a:bodyPr/>
              <a:lstStyle/>
              <a:p>
                <a:pPr>
                  <a:defRPr lang="pt-BR"/>
                </a:pPr>
                <a:endParaRPr lang="pt-BR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</c:dLbls>
          <c:cat>
            <c:strRef>
              <c:f>Resultados!$B$90:$B$93</c:f>
              <c:strCache>
                <c:ptCount val="4"/>
                <c:pt idx="0">
                  <c:v>outra</c:v>
                </c:pt>
                <c:pt idx="1">
                  <c:v>Técnica</c:v>
                </c:pt>
                <c:pt idx="2">
                  <c:v>Gestão</c:v>
                </c:pt>
                <c:pt idx="3">
                  <c:v>Pedagógica</c:v>
                </c:pt>
              </c:strCache>
            </c:strRef>
          </c:cat>
          <c:val>
            <c:numRef>
              <c:f>Resultados!$C$90:$C$93</c:f>
              <c:numCache>
                <c:formatCode>0%</c:formatCode>
                <c:ptCount val="4"/>
                <c:pt idx="0">
                  <c:v>1.0000000000000005E-2</c:v>
                </c:pt>
                <c:pt idx="1">
                  <c:v>0.19</c:v>
                </c:pt>
                <c:pt idx="2">
                  <c:v>0.46</c:v>
                </c:pt>
                <c:pt idx="3">
                  <c:v>0.31000000000000022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</c:dLbls>
        <c:axId val="78540800"/>
        <c:axId val="78542336"/>
      </c:barChart>
      <c:catAx>
        <c:axId val="78540800"/>
        <c:scaling>
          <c:orientation val="minMax"/>
        </c:scaling>
        <c:delete val="1"/>
        <c:axPos val="l"/>
        <c:majorTickMark val="cross"/>
        <c:minorTickMark val="cross"/>
        <c:tickLblPos val="none"/>
        <c:crossAx val="78542336"/>
        <c:crosses val="autoZero"/>
        <c:auto val="1"/>
        <c:lblAlgn val="ctr"/>
        <c:lblOffset val="100"/>
        <c:noMultiLvlLbl val="1"/>
      </c:catAx>
      <c:valAx>
        <c:axId val="78542336"/>
        <c:scaling>
          <c:orientation val="minMax"/>
        </c:scaling>
        <c:delete val="1"/>
        <c:axPos val="b"/>
        <c:majorGridlines/>
        <c:numFmt formatCode="0%" sourceLinked="1"/>
        <c:majorTickMark val="cross"/>
        <c:minorTickMark val="cross"/>
        <c:tickLblPos val="none"/>
        <c:crossAx val="78540800"/>
        <c:crosses val="autoZero"/>
        <c:crossBetween val="between"/>
      </c:valAx>
    </c:plotArea>
    <c:plotVisOnly val="1"/>
    <c:dispBlanksAs val="zero"/>
    <c:showDLblsOverMax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340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3C316D1-854A-4F44-952F-44CCF94E10E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3288"/>
            <a:ext cx="54356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40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340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EDC3C83-5533-40A3-BE03-411C15C35AC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11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11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11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11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11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822F0-A63F-448F-9107-33F33A577D5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150" y="6092825"/>
            <a:ext cx="6889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11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6165850"/>
            <a:ext cx="15843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B8F8F-2CA1-4968-96C5-4C75172E109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150" y="6092825"/>
            <a:ext cx="6889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11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6165850"/>
            <a:ext cx="15843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905C9-BCC6-4D75-86E7-A85B8D4965C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17DFC-1843-4AB7-85D2-BD638BFE55C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E0712-4BC6-4465-9AFB-365D45333DC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F586-9212-44E0-BCF4-BD4FC37F3B5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5F613-0F06-4342-95A5-A01B15F25212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CB2E76-2124-4429-A534-7A7482D9D8E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9125" y="0"/>
            <a:ext cx="9048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m 11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0150" y="6092825"/>
            <a:ext cx="6889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m 12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6165850"/>
            <a:ext cx="15843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3FCD1-63EE-4794-ADE4-E674CA9D726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150" y="6092825"/>
            <a:ext cx="6889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11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6165850"/>
            <a:ext cx="15843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6F9A8-E724-4F02-AA3F-D6923E82FC7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150" y="6092825"/>
            <a:ext cx="6889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11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6165850"/>
            <a:ext cx="15843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03438-921C-46E8-9CC9-47352A021CB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m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52C758B-270B-4BD0-B039-BBC473D7AF7E}" type="slidenum">
              <a:rPr lang="pt-BR" altLang="pt-BR"/>
              <a:pPr/>
              <a:t>‹nº›</a:t>
            </a:fld>
            <a:endParaRPr lang="pt-BR" altLang="pt-BR"/>
          </a:p>
        </p:txBody>
      </p:sp>
      <p:pic>
        <p:nvPicPr>
          <p:cNvPr id="1030" name="Picture 11" descr="brasao_UFSC_vertical_sigla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82000" y="5943600"/>
            <a:ext cx="539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4" descr="Untitled-1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4364038"/>
            <a:ext cx="9144000" cy="241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39125" y="0"/>
            <a:ext cx="9048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Imagem 1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190500"/>
            <a:ext cx="1944688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pitchFamily="-111" charset="-128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111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111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111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111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arlos.dallabona@gmail.com" TargetMode="External"/><Relationship Id="rId2" Type="http://schemas.openxmlformats.org/officeDocument/2006/relationships/hyperlink" Target="mailto:adelson@decom.cefetmg.b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093788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solidFill>
                <a:srgbClr val="0000FF"/>
              </a:solidFill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4339" name="CaixaDeTexto 2"/>
          <p:cNvSpPr txBox="1">
            <a:spLocks noChangeArrowheads="1"/>
          </p:cNvSpPr>
          <p:nvPr/>
        </p:nvSpPr>
        <p:spPr bwMode="auto">
          <a:xfrm>
            <a:off x="2178050" y="355600"/>
            <a:ext cx="6715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b="1" dirty="0">
                <a:solidFill>
                  <a:srgbClr val="0000FF"/>
                </a:solidFill>
              </a:rPr>
              <a:t>Gestão pedagógica em EaD</a:t>
            </a:r>
          </a:p>
          <a:p>
            <a:r>
              <a:rPr lang="pt-BR" sz="1600" dirty="0"/>
              <a:t>      MR 06 - 06OUT14 - SALA 08 </a:t>
            </a:r>
            <a:r>
              <a:rPr lang="pt-BR" sz="2800" dirty="0"/>
              <a:t>- </a:t>
            </a:r>
            <a:r>
              <a:rPr lang="pt-BR" sz="1600" dirty="0"/>
              <a:t>16:00/18:00</a:t>
            </a:r>
            <a:endParaRPr lang="pt-B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-107950" y="1557338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4341" name="CaixaDeTexto 2"/>
          <p:cNvSpPr txBox="1">
            <a:spLocks noChangeArrowheads="1"/>
          </p:cNvSpPr>
          <p:nvPr/>
        </p:nvSpPr>
        <p:spPr bwMode="auto">
          <a:xfrm>
            <a:off x="395536" y="3284984"/>
            <a:ext cx="84248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solidFill>
                  <a:srgbClr val="0000FF"/>
                </a:solidFill>
              </a:rPr>
              <a:t>GPFC – Grupo de Pesquisa em Formação Continuada</a:t>
            </a:r>
            <a:endParaRPr lang="pt-BR" sz="2400" dirty="0">
              <a:solidFill>
                <a:srgbClr val="0000FF"/>
              </a:solidFill>
            </a:endParaRPr>
          </a:p>
          <a:p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Coordenação: </a:t>
            </a:r>
            <a:endParaRPr lang="pt-BR" sz="2400" dirty="0">
              <a:solidFill>
                <a:srgbClr val="0000FF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Adelson de Paula Silva – CEFET-MG</a:t>
            </a:r>
          </a:p>
          <a:p>
            <a:r>
              <a:rPr lang="pt-BR" sz="2400" dirty="0" smtClean="0">
                <a:solidFill>
                  <a:srgbClr val="0000FF"/>
                </a:solidFill>
              </a:rPr>
              <a:t>Carlos Alberto </a:t>
            </a:r>
            <a:r>
              <a:rPr lang="pt-BR" sz="2400" dirty="0" err="1" smtClean="0">
                <a:solidFill>
                  <a:srgbClr val="0000FF"/>
                </a:solidFill>
              </a:rPr>
              <a:t>Dallabona</a:t>
            </a:r>
            <a:r>
              <a:rPr lang="pt-BR" sz="2400" dirty="0" smtClean="0">
                <a:solidFill>
                  <a:srgbClr val="0000FF"/>
                </a:solidFill>
              </a:rPr>
              <a:t> – </a:t>
            </a:r>
            <a:r>
              <a:rPr lang="pt-BR" sz="2400" dirty="0">
                <a:solidFill>
                  <a:srgbClr val="0000FF"/>
                </a:solidFill>
              </a:rPr>
              <a:t>UTFPR</a:t>
            </a:r>
          </a:p>
          <a:p>
            <a:endParaRPr lang="pt-BR" sz="2400" dirty="0">
              <a:solidFill>
                <a:srgbClr val="0000FF"/>
              </a:solidFill>
            </a:endParaRPr>
          </a:p>
        </p:txBody>
      </p:sp>
      <p:sp>
        <p:nvSpPr>
          <p:cNvPr id="6" name="CaixaDeTexto 2"/>
          <p:cNvSpPr txBox="1">
            <a:spLocks noChangeArrowheads="1"/>
          </p:cNvSpPr>
          <p:nvPr/>
        </p:nvSpPr>
        <p:spPr bwMode="auto">
          <a:xfrm>
            <a:off x="1475656" y="1628800"/>
            <a:ext cx="70564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dirty="0">
                <a:solidFill>
                  <a:srgbClr val="0000FF"/>
                </a:solidFill>
              </a:rPr>
              <a:t>FORMAÇÃO CONTINUADA PARA A REDE </a:t>
            </a:r>
            <a:r>
              <a:rPr lang="pt-BR" sz="2800" dirty="0" err="1">
                <a:solidFill>
                  <a:srgbClr val="0000FF"/>
                </a:solidFill>
              </a:rPr>
              <a:t>e-Tec</a:t>
            </a:r>
            <a:r>
              <a:rPr lang="pt-BR" sz="2800" dirty="0">
                <a:solidFill>
                  <a:srgbClr val="0000FF"/>
                </a:solidFill>
              </a:rPr>
              <a:t> BRASIL: DIAGNÓSTICO E PROPOSIÇÕES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1547664" y="1484784"/>
          <a:ext cx="4566666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1268760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Ações e propostas para </a:t>
            </a:r>
            <a:r>
              <a:rPr lang="pt-BR" sz="2400" b="1" dirty="0">
                <a:solidFill>
                  <a:srgbClr val="0000FF"/>
                </a:solidFill>
              </a:rPr>
              <a:t>atender às demandas identificadas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539552" y="2492896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FF"/>
                </a:solidFill>
              </a:rPr>
              <a:t> Curso </a:t>
            </a:r>
            <a:r>
              <a:rPr lang="pt-BR" b="1" dirty="0">
                <a:solidFill>
                  <a:srgbClr val="0000FF"/>
                </a:solidFill>
              </a:rPr>
              <a:t>de Especialização em Gestão e Docência em EaD (ensino e pesquisa</a:t>
            </a:r>
            <a:r>
              <a:rPr lang="pt-BR" b="1" dirty="0" smtClean="0">
                <a:solidFill>
                  <a:srgbClr val="0000FF"/>
                </a:solidFill>
              </a:rPr>
              <a:t>):</a:t>
            </a:r>
          </a:p>
          <a:p>
            <a:pPr lvl="1">
              <a:buFont typeface="Arial" pitchFamily="34" charset="0"/>
              <a:buChar char="•"/>
            </a:pPr>
            <a:r>
              <a:rPr lang="pt-BR" b="1" dirty="0">
                <a:solidFill>
                  <a:srgbClr val="0000FF"/>
                </a:solidFill>
              </a:rPr>
              <a:t> </a:t>
            </a:r>
            <a:r>
              <a:rPr lang="pt-BR" b="1" dirty="0" smtClean="0">
                <a:solidFill>
                  <a:srgbClr val="0000FF"/>
                </a:solidFill>
              </a:rPr>
              <a:t>Realizado entre out12 e mar14, com cerca de 100 concluintes e produção científica correspondente (monografias e artigos);</a:t>
            </a:r>
          </a:p>
          <a:p>
            <a:pPr lvl="1"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FF"/>
                </a:solidFill>
              </a:rPr>
              <a:t>Parceria UFSC, UTFPR, CEFET-MG;</a:t>
            </a:r>
          </a:p>
          <a:p>
            <a:pPr>
              <a:buFont typeface="Arial" pitchFamily="34" charset="0"/>
              <a:buChar char="•"/>
            </a:pPr>
            <a:endParaRPr lang="pt-BR" b="1" dirty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endParaRPr lang="pt-BR" b="1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FF"/>
                </a:solidFill>
              </a:rPr>
              <a:t> Reoferta </a:t>
            </a:r>
            <a:r>
              <a:rPr lang="pt-BR" b="1" dirty="0" smtClean="0">
                <a:solidFill>
                  <a:srgbClr val="0000FF"/>
                </a:solidFill>
              </a:rPr>
              <a:t>do curso de especialização;</a:t>
            </a:r>
          </a:p>
          <a:p>
            <a:pPr>
              <a:buFont typeface="Arial" pitchFamily="34" charset="0"/>
              <a:buChar char="•"/>
            </a:pPr>
            <a:endParaRPr lang="pt-BR" b="1" dirty="0">
              <a:solidFill>
                <a:srgbClr val="0000FF"/>
              </a:solidFill>
            </a:endParaRPr>
          </a:p>
          <a:p>
            <a:endParaRPr lang="pt-BR" b="1" dirty="0">
              <a:solidFill>
                <a:srgbClr val="0000FF"/>
              </a:solidFill>
            </a:endParaRPr>
          </a:p>
          <a:p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1268760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Ações e propostas para </a:t>
            </a:r>
            <a:r>
              <a:rPr lang="pt-BR" sz="2400" b="1" dirty="0">
                <a:solidFill>
                  <a:srgbClr val="0000FF"/>
                </a:solidFill>
              </a:rPr>
              <a:t>atender às demandas identificadas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539552" y="2333685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FF"/>
                </a:solidFill>
              </a:rPr>
              <a:t> Desenvolvimento </a:t>
            </a:r>
            <a:r>
              <a:rPr lang="pt-BR" b="1" dirty="0">
                <a:solidFill>
                  <a:srgbClr val="0000FF"/>
                </a:solidFill>
              </a:rPr>
              <a:t>de Repositório para Recursos Educacionais e Cursos de Curta Duração (extensão</a:t>
            </a:r>
            <a:r>
              <a:rPr lang="pt-BR" b="1" dirty="0" smtClean="0">
                <a:solidFill>
                  <a:srgbClr val="0000FF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pt-BR" b="1" dirty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As ações </a:t>
            </a:r>
            <a:r>
              <a:rPr lang="pt-BR" dirty="0">
                <a:solidFill>
                  <a:srgbClr val="0000FF"/>
                </a:solidFill>
              </a:rPr>
              <a:t>de formação continuada </a:t>
            </a:r>
            <a:r>
              <a:rPr lang="pt-BR" dirty="0" smtClean="0">
                <a:solidFill>
                  <a:srgbClr val="0000FF"/>
                </a:solidFill>
              </a:rPr>
              <a:t>devem chegar </a:t>
            </a:r>
            <a:r>
              <a:rPr lang="pt-BR" dirty="0">
                <a:solidFill>
                  <a:srgbClr val="0000FF"/>
                </a:solidFill>
              </a:rPr>
              <a:t>a toda a comunidade envolvida, com cursos que atendam as mais diversas necessidades e lacunas de capacitação.  </a:t>
            </a:r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Assim</a:t>
            </a:r>
            <a:r>
              <a:rPr lang="pt-BR" dirty="0">
                <a:solidFill>
                  <a:srgbClr val="0000FF"/>
                </a:solidFill>
              </a:rPr>
              <a:t>, esta ação tem por objetivo disponibilizar um repositório de recursos educacionais, voltado para a comunidade da Rede </a:t>
            </a:r>
            <a:r>
              <a:rPr lang="pt-BR" dirty="0" err="1">
                <a:solidFill>
                  <a:srgbClr val="0000FF"/>
                </a:solidFill>
              </a:rPr>
              <a:t>e-Tec</a:t>
            </a:r>
            <a:r>
              <a:rPr lang="pt-BR" dirty="0">
                <a:solidFill>
                  <a:srgbClr val="0000FF"/>
                </a:solidFill>
              </a:rPr>
              <a:t> Brasil.  </a:t>
            </a:r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Inclui cursos</a:t>
            </a:r>
            <a:r>
              <a:rPr lang="pt-BR" dirty="0">
                <a:solidFill>
                  <a:srgbClr val="0000FF"/>
                </a:solidFill>
              </a:rPr>
              <a:t>, objetos de aprendizagem, material instrucional e </a:t>
            </a:r>
            <a:r>
              <a:rPr lang="pt-BR" dirty="0" smtClean="0">
                <a:solidFill>
                  <a:srgbClr val="0000FF"/>
                </a:solidFill>
              </a:rPr>
              <a:t>artigos.  Deve ser um meio </a:t>
            </a:r>
            <a:r>
              <a:rPr lang="pt-BR" dirty="0">
                <a:solidFill>
                  <a:srgbClr val="0000FF"/>
                </a:solidFill>
              </a:rPr>
              <a:t>de interação e </a:t>
            </a:r>
            <a:r>
              <a:rPr lang="pt-BR" dirty="0" smtClean="0">
                <a:solidFill>
                  <a:srgbClr val="0000FF"/>
                </a:solidFill>
              </a:rPr>
              <a:t>contar </a:t>
            </a:r>
            <a:r>
              <a:rPr lang="pt-BR" dirty="0">
                <a:solidFill>
                  <a:srgbClr val="0000FF"/>
                </a:solidFill>
              </a:rPr>
              <a:t>com materiais  produzidos e disponibilizados pela própria comunidade </a:t>
            </a:r>
            <a:r>
              <a:rPr lang="pt-BR" dirty="0" err="1">
                <a:solidFill>
                  <a:srgbClr val="0000FF"/>
                </a:solidFill>
              </a:rPr>
              <a:t>e-Tec</a:t>
            </a:r>
            <a:r>
              <a:rPr lang="pt-BR" dirty="0">
                <a:solidFill>
                  <a:srgbClr val="0000FF"/>
                </a:solidFill>
              </a:rPr>
              <a:t>, além de outros estudiosos e interessados, com acesso gratuito</a:t>
            </a:r>
            <a:r>
              <a:rPr lang="pt-BR" dirty="0"/>
              <a:t>.</a:t>
            </a:r>
            <a:endParaRPr lang="pt-BR" b="1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endParaRPr lang="pt-BR" b="1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endParaRPr lang="pt-BR" b="1" dirty="0" smtClean="0">
              <a:solidFill>
                <a:srgbClr val="0000FF"/>
              </a:solidFill>
            </a:endParaRPr>
          </a:p>
          <a:p>
            <a:endParaRPr lang="pt-BR" b="1" dirty="0">
              <a:solidFill>
                <a:srgbClr val="0000FF"/>
              </a:solidFill>
            </a:endParaRPr>
          </a:p>
          <a:p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Desenvolvimento de Repositório para Recursos Educacionais e Cursos de Curta Duração (extensão)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1268760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Ações e propostas para </a:t>
            </a:r>
            <a:r>
              <a:rPr lang="pt-BR" sz="2400" b="1" dirty="0">
                <a:solidFill>
                  <a:srgbClr val="0000FF"/>
                </a:solidFill>
              </a:rPr>
              <a:t>atender às demandas identificadas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539552" y="2348880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FF"/>
                </a:solidFill>
              </a:rPr>
              <a:t> Proposta </a:t>
            </a:r>
            <a:r>
              <a:rPr lang="pt-BR" b="1" dirty="0">
                <a:solidFill>
                  <a:srgbClr val="0000FF"/>
                </a:solidFill>
              </a:rPr>
              <a:t>e Oferta de Cursos Stricto Sensu (ensino e pesquisa</a:t>
            </a:r>
            <a:r>
              <a:rPr lang="pt-BR" b="1" dirty="0" smtClean="0">
                <a:solidFill>
                  <a:srgbClr val="0000FF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pt-BR" b="1" dirty="0" smtClean="0">
              <a:solidFill>
                <a:srgbClr val="0000FF"/>
              </a:solidFill>
            </a:endParaRPr>
          </a:p>
          <a:p>
            <a:r>
              <a:rPr lang="pt-BR" b="1" dirty="0">
                <a:solidFill>
                  <a:srgbClr val="0000FF"/>
                </a:solidFill>
              </a:rPr>
              <a:t> </a:t>
            </a:r>
            <a:r>
              <a:rPr lang="pt-BR" dirty="0" smtClean="0">
                <a:solidFill>
                  <a:srgbClr val="0000FF"/>
                </a:solidFill>
              </a:rPr>
              <a:t>A </a:t>
            </a:r>
            <a:r>
              <a:rPr lang="pt-BR" dirty="0">
                <a:solidFill>
                  <a:srgbClr val="0000FF"/>
                </a:solidFill>
              </a:rPr>
              <a:t>necessidade de formação de alto nível </a:t>
            </a:r>
            <a:r>
              <a:rPr lang="pt-BR" dirty="0" smtClean="0">
                <a:solidFill>
                  <a:srgbClr val="0000FF"/>
                </a:solidFill>
              </a:rPr>
              <a:t>aponta </a:t>
            </a:r>
            <a:r>
              <a:rPr lang="pt-BR" dirty="0">
                <a:solidFill>
                  <a:srgbClr val="0000FF"/>
                </a:solidFill>
              </a:rPr>
              <a:t>para cursos </a:t>
            </a:r>
            <a:r>
              <a:rPr lang="pt-BR" i="1" dirty="0">
                <a:solidFill>
                  <a:srgbClr val="0000FF"/>
                </a:solidFill>
              </a:rPr>
              <a:t>lato sensu</a:t>
            </a:r>
            <a:r>
              <a:rPr lang="pt-BR" dirty="0">
                <a:solidFill>
                  <a:srgbClr val="0000FF"/>
                </a:solidFill>
              </a:rPr>
              <a:t> e  </a:t>
            </a:r>
            <a:r>
              <a:rPr lang="pt-BR" i="1" dirty="0">
                <a:solidFill>
                  <a:srgbClr val="0000FF"/>
                </a:solidFill>
              </a:rPr>
              <a:t>stricto sensu</a:t>
            </a:r>
            <a:r>
              <a:rPr lang="pt-BR" dirty="0">
                <a:solidFill>
                  <a:srgbClr val="0000FF"/>
                </a:solidFill>
              </a:rPr>
              <a:t>, decorrente da posição de uma parcela significativa da comunidade, que indicou o interesse em conquistar maior grau de capacitação, lastreado pela pesquisa na área de educação a distância, o que de forma direta, reforça a importância do investimento em programas </a:t>
            </a:r>
            <a:r>
              <a:rPr lang="pt-BR" dirty="0" smtClean="0">
                <a:solidFill>
                  <a:srgbClr val="0000FF"/>
                </a:solidFill>
              </a:rPr>
              <a:t>Stricto </a:t>
            </a:r>
            <a:r>
              <a:rPr lang="pt-BR" dirty="0" smtClean="0">
                <a:solidFill>
                  <a:srgbClr val="0000FF"/>
                </a:solidFill>
              </a:rPr>
              <a:t>Sensu, preferencialmente do tipo </a:t>
            </a:r>
            <a:r>
              <a:rPr lang="pt-BR" dirty="0" err="1" smtClean="0">
                <a:solidFill>
                  <a:srgbClr val="0000FF"/>
                </a:solidFill>
              </a:rPr>
              <a:t>Minter</a:t>
            </a:r>
            <a:r>
              <a:rPr lang="pt-BR" dirty="0" smtClean="0">
                <a:solidFill>
                  <a:srgbClr val="0000FF"/>
                </a:solidFill>
              </a:rPr>
              <a:t> e </a:t>
            </a:r>
            <a:r>
              <a:rPr lang="pt-BR" dirty="0" err="1" smtClean="0">
                <a:solidFill>
                  <a:srgbClr val="0000FF"/>
                </a:solidFill>
              </a:rPr>
              <a:t>Dinter</a:t>
            </a:r>
            <a:r>
              <a:rPr lang="pt-BR" dirty="0" smtClean="0">
                <a:solidFill>
                  <a:srgbClr val="0000FF"/>
                </a:solidFill>
              </a:rPr>
              <a:t>.</a:t>
            </a:r>
            <a:endParaRPr lang="pt-BR" b="1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endParaRPr lang="pt-BR" b="1" dirty="0" smtClean="0">
              <a:solidFill>
                <a:srgbClr val="0000FF"/>
              </a:solidFill>
            </a:endParaRPr>
          </a:p>
          <a:p>
            <a:endParaRPr lang="pt-BR" b="1" dirty="0">
              <a:solidFill>
                <a:srgbClr val="0000FF"/>
              </a:solidFill>
            </a:endParaRPr>
          </a:p>
          <a:p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Desenvolvimento de Repositório para Recursos Educacionais e Cursos de Curta Duração (extensão)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1268760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Ações e propostas para </a:t>
            </a:r>
            <a:r>
              <a:rPr lang="pt-BR" sz="2400" b="1" dirty="0">
                <a:solidFill>
                  <a:srgbClr val="0000FF"/>
                </a:solidFill>
              </a:rPr>
              <a:t>atender às demandas identificadas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611560" y="2132856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FF"/>
                </a:solidFill>
              </a:rPr>
              <a:t> Desenvolvimento </a:t>
            </a:r>
            <a:r>
              <a:rPr lang="pt-BR" b="1" dirty="0">
                <a:solidFill>
                  <a:srgbClr val="0000FF"/>
                </a:solidFill>
              </a:rPr>
              <a:t>de Artigos e Pesquisa Científicas (pesquisa</a:t>
            </a:r>
            <a:r>
              <a:rPr lang="pt-BR" b="1" dirty="0" smtClean="0">
                <a:solidFill>
                  <a:srgbClr val="0000FF"/>
                </a:solidFill>
              </a:rPr>
              <a:t>)</a:t>
            </a:r>
          </a:p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As ações na Rede eTec precisam </a:t>
            </a:r>
            <a:r>
              <a:rPr lang="pt-BR" dirty="0">
                <a:solidFill>
                  <a:srgbClr val="0000FF"/>
                </a:solidFill>
              </a:rPr>
              <a:t>ser </a:t>
            </a:r>
            <a:r>
              <a:rPr lang="pt-BR" dirty="0" smtClean="0">
                <a:solidFill>
                  <a:srgbClr val="0000FF"/>
                </a:solidFill>
              </a:rPr>
              <a:t>lastreadas </a:t>
            </a:r>
            <a:r>
              <a:rPr lang="pt-BR" dirty="0">
                <a:solidFill>
                  <a:srgbClr val="0000FF"/>
                </a:solidFill>
              </a:rPr>
              <a:t>com pesquisas que promovam o desenvolvimento </a:t>
            </a:r>
            <a:r>
              <a:rPr lang="pt-BR" dirty="0" smtClean="0">
                <a:solidFill>
                  <a:srgbClr val="0000FF"/>
                </a:solidFill>
              </a:rPr>
              <a:t>e preservação do conhecimento.</a:t>
            </a:r>
          </a:p>
          <a:p>
            <a:endParaRPr lang="pt-BR" dirty="0">
              <a:solidFill>
                <a:srgbClr val="0000FF"/>
              </a:solidFill>
            </a:endParaRPr>
          </a:p>
          <a:p>
            <a:r>
              <a:rPr lang="pt-BR" dirty="0">
                <a:solidFill>
                  <a:srgbClr val="0000FF"/>
                </a:solidFill>
              </a:rPr>
              <a:t>Os documentos gerados a partir de pesquisa contínua: livros, artigos, monografias, dissertações e </a:t>
            </a:r>
            <a:r>
              <a:rPr lang="pt-BR" dirty="0" smtClean="0">
                <a:solidFill>
                  <a:srgbClr val="0000FF"/>
                </a:solidFill>
              </a:rPr>
              <a:t>teses, são </a:t>
            </a:r>
            <a:r>
              <a:rPr lang="pt-BR" dirty="0">
                <a:solidFill>
                  <a:srgbClr val="0000FF"/>
                </a:solidFill>
              </a:rPr>
              <a:t>elementos fundamentais na proposta de criar maior interação de todos os elementos humanos desta comunidade, promovendo a perpetuação de dados,  com um lastro de informação que possa ser usado como gerador de qualidade e de direcionamento das políticas internas e externas às Instituições ofertantes do ensino à distância</a:t>
            </a:r>
            <a:r>
              <a:rPr lang="pt-BR" dirty="0" smtClean="0">
                <a:solidFill>
                  <a:srgbClr val="0000FF"/>
                </a:solidFill>
              </a:rPr>
              <a:t>.</a:t>
            </a:r>
          </a:p>
          <a:p>
            <a:endParaRPr lang="pt-BR" b="1" dirty="0" smtClean="0">
              <a:solidFill>
                <a:srgbClr val="0000FF"/>
              </a:solidFill>
            </a:endParaRPr>
          </a:p>
          <a:p>
            <a:endParaRPr lang="pt-BR" b="1" dirty="0">
              <a:solidFill>
                <a:srgbClr val="0000FF"/>
              </a:solidFill>
            </a:endParaRPr>
          </a:p>
          <a:p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Desenvolvimento de Repositório para Recursos Educacionais e Cursos de Curta Duração (extensão)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1268760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Ações e propostas para </a:t>
            </a:r>
            <a:r>
              <a:rPr lang="pt-BR" sz="2400" b="1" dirty="0">
                <a:solidFill>
                  <a:srgbClr val="0000FF"/>
                </a:solidFill>
              </a:rPr>
              <a:t>atender às demandas identificadas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611560" y="2420888"/>
            <a:ext cx="77768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FF"/>
                </a:solidFill>
              </a:rPr>
              <a:t> Reedição da pesquisa que deu origem ao processo, visando prospectar o cenário atual da situação e interesse em formação continuada na Rede eTec Brasil</a:t>
            </a:r>
          </a:p>
          <a:p>
            <a:pPr>
              <a:buFont typeface="Arial" pitchFamily="34" charset="0"/>
              <a:buChar char="•"/>
            </a:pPr>
            <a:endParaRPr lang="pt-BR" b="1" dirty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FF"/>
                </a:solidFill>
              </a:rPr>
              <a:t> Esta </a:t>
            </a:r>
            <a:r>
              <a:rPr lang="pt-BR" b="1" dirty="0" smtClean="0">
                <a:solidFill>
                  <a:srgbClr val="0000FF"/>
                </a:solidFill>
              </a:rPr>
              <a:t>pesquisa está programada para os meses finais de 2014;</a:t>
            </a:r>
          </a:p>
          <a:p>
            <a:endParaRPr lang="pt-BR" b="1" dirty="0">
              <a:solidFill>
                <a:srgbClr val="0000FF"/>
              </a:solidFill>
            </a:endParaRPr>
          </a:p>
          <a:p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Reoferta do curso de especialização em Gestão e Docência em Ead (ensino e pesquisa)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ヒラギノ角ゴ Pro W3"/>
                <a:cs typeface="font302" charset="-128"/>
              </a:rPr>
              <a:t>Desenvolvimento de Repositório para Recursos Educacionais e Cursos de Curta Duração (extensão)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1187624" y="1412776"/>
            <a:ext cx="7056784" cy="1584176"/>
          </a:xfrm>
          <a:prstGeom prst="round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BR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AGRADECEMOS A ATENÇÃO DE TODOS !!!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VENHAM PARTICIPAR CONOSCO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GRUPO GPFC.</a:t>
            </a:r>
            <a:endParaRPr lang="pt-BR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51520" y="3645024"/>
            <a:ext cx="849694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Contato com a Coordenação do GPFC:</a:t>
            </a:r>
          </a:p>
          <a:p>
            <a:r>
              <a:rPr lang="pt-BR" dirty="0" smtClean="0"/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dirty="0" smtClean="0"/>
              <a:t>  Prof. Adelson de Paula Silva - </a:t>
            </a:r>
            <a:r>
              <a:rPr lang="pt-BR" dirty="0" smtClean="0">
                <a:hlinkClick r:id="rId2"/>
              </a:rPr>
              <a:t>adelson@decom.cefetmg.br</a:t>
            </a:r>
            <a:endParaRPr lang="pt-BR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dirty="0" smtClean="0"/>
              <a:t>  Prof. Carlos Alberto Dallabona - </a:t>
            </a:r>
            <a:r>
              <a:rPr lang="pt-BR" dirty="0" smtClean="0">
                <a:hlinkClick r:id="rId3"/>
              </a:rPr>
              <a:t>carlos.dallabona@gmail.com</a:t>
            </a:r>
            <a:endParaRPr lang="pt-BR" dirty="0" smtClean="0"/>
          </a:p>
          <a:p>
            <a:pPr algn="ctr">
              <a:lnSpc>
                <a:spcPct val="150000"/>
              </a:lnSpc>
            </a:pPr>
            <a:r>
              <a:rPr lang="pt-BR" b="1" dirty="0" smtClean="0"/>
              <a:t>Endereço do Fórum (FNEAD): http://forumeadprofissional.ning.com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5" name="CaixaDeTexto 2"/>
          <p:cNvSpPr txBox="1">
            <a:spLocks noChangeArrowheads="1"/>
          </p:cNvSpPr>
          <p:nvPr/>
        </p:nvSpPr>
        <p:spPr bwMode="auto">
          <a:xfrm>
            <a:off x="467544" y="1124744"/>
            <a:ext cx="812958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>
                <a:solidFill>
                  <a:srgbClr val="0000FF"/>
                </a:solidFill>
              </a:rPr>
              <a:t>TEMA</a:t>
            </a:r>
            <a:r>
              <a:rPr lang="pt-BR" sz="2400" dirty="0"/>
              <a:t>: </a:t>
            </a:r>
            <a:r>
              <a:rPr lang="pt-BR" sz="2400" dirty="0" smtClean="0">
                <a:solidFill>
                  <a:srgbClr val="0000FF"/>
                </a:solidFill>
              </a:rPr>
              <a:t>Formação continuada na </a:t>
            </a:r>
            <a:r>
              <a:rPr lang="pt-BR" sz="2400" dirty="0">
                <a:solidFill>
                  <a:srgbClr val="0000FF"/>
                </a:solidFill>
              </a:rPr>
              <a:t>Rede </a:t>
            </a:r>
            <a:r>
              <a:rPr lang="pt-BR" sz="2400" dirty="0" err="1">
                <a:solidFill>
                  <a:srgbClr val="0000FF"/>
                </a:solidFill>
              </a:rPr>
              <a:t>e-Tec</a:t>
            </a:r>
            <a:r>
              <a:rPr lang="pt-BR" sz="2400" dirty="0">
                <a:solidFill>
                  <a:srgbClr val="0000FF"/>
                </a:solidFill>
              </a:rPr>
              <a:t> </a:t>
            </a:r>
            <a:r>
              <a:rPr lang="pt-BR" sz="2400" dirty="0" smtClean="0">
                <a:solidFill>
                  <a:srgbClr val="0000FF"/>
                </a:solidFill>
              </a:rPr>
              <a:t>Brasil</a:t>
            </a:r>
          </a:p>
          <a:p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OBJETIVO</a:t>
            </a:r>
            <a:r>
              <a:rPr lang="pt-BR" sz="2400" dirty="0" smtClean="0"/>
              <a:t>: </a:t>
            </a:r>
            <a:r>
              <a:rPr lang="pt-BR" sz="2400" dirty="0" smtClean="0">
                <a:solidFill>
                  <a:srgbClr val="0000FF"/>
                </a:solidFill>
              </a:rPr>
              <a:t>Pesquisar tecnologias, métodos e soluções que proporcionem condições de viabilidade e oportunidade de formação continuada no âmbito da Rede </a:t>
            </a:r>
            <a:r>
              <a:rPr lang="pt-BR" sz="2400" dirty="0" err="1" smtClean="0">
                <a:solidFill>
                  <a:srgbClr val="0000FF"/>
                </a:solidFill>
              </a:rPr>
              <a:t>e-Tec</a:t>
            </a:r>
            <a:r>
              <a:rPr lang="pt-BR" sz="2400" dirty="0" smtClean="0">
                <a:solidFill>
                  <a:srgbClr val="0000FF"/>
                </a:solidFill>
              </a:rPr>
              <a:t> Brasil</a:t>
            </a:r>
            <a:r>
              <a:rPr lang="pt-BR" sz="2400" dirty="0" smtClean="0"/>
              <a:t>.</a:t>
            </a:r>
            <a:endParaRPr lang="pt-BR" sz="2400" b="1" dirty="0" smtClean="0"/>
          </a:p>
          <a:p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OBJETOS</a:t>
            </a:r>
            <a:r>
              <a:rPr lang="pt-BR" sz="2400" dirty="0" smtClean="0"/>
              <a:t> </a:t>
            </a:r>
            <a:r>
              <a:rPr lang="pt-BR" sz="2400" dirty="0">
                <a:solidFill>
                  <a:srgbClr val="0000FF"/>
                </a:solidFill>
              </a:rPr>
              <a:t>DE PESQUISA</a:t>
            </a:r>
            <a:r>
              <a:rPr lang="pt-BR" sz="2400" dirty="0"/>
              <a:t>:  </a:t>
            </a:r>
            <a:endParaRPr lang="pt-BR" sz="2400" dirty="0" smtClean="0"/>
          </a:p>
          <a:p>
            <a:pPr lvl="0"/>
            <a:r>
              <a:rPr lang="pt-BR" sz="2400" dirty="0" smtClean="0">
                <a:solidFill>
                  <a:srgbClr val="0000FF"/>
                </a:solidFill>
              </a:rPr>
              <a:t>- </a:t>
            </a:r>
            <a:r>
              <a:rPr lang="pt-BR" sz="2400" dirty="0" smtClean="0">
                <a:solidFill>
                  <a:srgbClr val="0000FF"/>
                </a:solidFill>
              </a:rPr>
              <a:t>formação </a:t>
            </a:r>
            <a:r>
              <a:rPr lang="pt-BR" sz="2400" dirty="0">
                <a:solidFill>
                  <a:srgbClr val="0000FF"/>
                </a:solidFill>
              </a:rPr>
              <a:t>do corpo docente da Rede </a:t>
            </a:r>
            <a:r>
              <a:rPr lang="pt-BR" sz="2400" dirty="0" err="1">
                <a:solidFill>
                  <a:srgbClr val="0000FF"/>
                </a:solidFill>
              </a:rPr>
              <a:t>e-Tec</a:t>
            </a:r>
            <a:r>
              <a:rPr lang="pt-BR" sz="2400" dirty="0">
                <a:solidFill>
                  <a:srgbClr val="0000FF"/>
                </a:solidFill>
              </a:rPr>
              <a:t> e suas demandas; </a:t>
            </a:r>
          </a:p>
          <a:p>
            <a:pPr lvl="0"/>
            <a:r>
              <a:rPr lang="pt-BR" sz="2400" dirty="0" smtClean="0">
                <a:solidFill>
                  <a:srgbClr val="0000FF"/>
                </a:solidFill>
              </a:rPr>
              <a:t>- recomendações </a:t>
            </a:r>
            <a:r>
              <a:rPr lang="pt-BR" sz="2400" dirty="0">
                <a:solidFill>
                  <a:srgbClr val="0000FF"/>
                </a:solidFill>
              </a:rPr>
              <a:t>e proposições para atender às demandas identificadas.   </a:t>
            </a:r>
          </a:p>
          <a:p>
            <a:r>
              <a:rPr lang="pt-BR" sz="2400" b="1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5" name="CaixaDeTexto 2"/>
          <p:cNvSpPr txBox="1">
            <a:spLocks noChangeArrowheads="1"/>
          </p:cNvSpPr>
          <p:nvPr/>
        </p:nvSpPr>
        <p:spPr bwMode="auto">
          <a:xfrm>
            <a:off x="528638" y="1192213"/>
            <a:ext cx="812958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solidFill>
                  <a:srgbClr val="0000FF"/>
                </a:solidFill>
              </a:rPr>
              <a:t>METODOLOGIA</a:t>
            </a:r>
            <a:r>
              <a:rPr lang="pt-BR" sz="2400" dirty="0"/>
              <a:t>: </a:t>
            </a:r>
            <a:endParaRPr lang="pt-BR" sz="2400" dirty="0" smtClean="0"/>
          </a:p>
          <a:p>
            <a:r>
              <a:rPr lang="pt-BR" sz="2400" dirty="0" smtClean="0">
                <a:solidFill>
                  <a:srgbClr val="0000FF"/>
                </a:solidFill>
              </a:rPr>
              <a:t>O </a:t>
            </a:r>
            <a:r>
              <a:rPr lang="pt-BR" sz="2400" dirty="0">
                <a:solidFill>
                  <a:srgbClr val="0000FF"/>
                </a:solidFill>
              </a:rPr>
              <a:t>trabalho de pesquisa do GPFC </a:t>
            </a:r>
            <a:r>
              <a:rPr lang="pt-BR" sz="2400" dirty="0" smtClean="0">
                <a:solidFill>
                  <a:srgbClr val="0000FF"/>
                </a:solidFill>
              </a:rPr>
              <a:t>está </a:t>
            </a:r>
            <a:r>
              <a:rPr lang="pt-BR" sz="2400" dirty="0">
                <a:solidFill>
                  <a:srgbClr val="0000FF"/>
                </a:solidFill>
              </a:rPr>
              <a:t>sistematizado a partir de um estudo exploratório e fundamentado sob a ótica da metodologia da problematização. </a:t>
            </a:r>
            <a:endParaRPr lang="pt-BR" sz="2400" dirty="0" smtClean="0">
              <a:solidFill>
                <a:srgbClr val="0000FF"/>
              </a:solidFill>
            </a:endParaRPr>
          </a:p>
          <a:p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Como </a:t>
            </a:r>
            <a:r>
              <a:rPr lang="pt-BR" sz="2400" dirty="0">
                <a:solidFill>
                  <a:srgbClr val="0000FF"/>
                </a:solidFill>
              </a:rPr>
              <a:t>procedimento, utilizou-se a linha metodológica do Arco </a:t>
            </a:r>
            <a:r>
              <a:rPr lang="pt-BR" sz="2400" dirty="0" smtClean="0">
                <a:solidFill>
                  <a:srgbClr val="0000FF"/>
                </a:solidFill>
              </a:rPr>
              <a:t>de Maguerez</a:t>
            </a:r>
            <a:r>
              <a:rPr lang="pt-BR" sz="2400" dirty="0">
                <a:solidFill>
                  <a:srgbClr val="0000FF"/>
                </a:solidFill>
              </a:rPr>
              <a:t>, no intuito de construir um grupo de ações que conduzissem ao entendimento da situação </a:t>
            </a:r>
            <a:r>
              <a:rPr lang="pt-BR" sz="2400" dirty="0" smtClean="0">
                <a:solidFill>
                  <a:srgbClr val="0000FF"/>
                </a:solidFill>
              </a:rPr>
              <a:t>problema, </a:t>
            </a:r>
            <a:r>
              <a:rPr lang="pt-BR" sz="2400" dirty="0">
                <a:solidFill>
                  <a:srgbClr val="0000FF"/>
                </a:solidFill>
              </a:rPr>
              <a:t>observando a realidade que a pesquisa inicial desenvolvida  junto aos profissionais envolvidos no projeto rede </a:t>
            </a:r>
            <a:r>
              <a:rPr lang="pt-BR" sz="2400" dirty="0" err="1">
                <a:solidFill>
                  <a:srgbClr val="0000FF"/>
                </a:solidFill>
              </a:rPr>
              <a:t>e-Tec</a:t>
            </a:r>
            <a:r>
              <a:rPr lang="pt-BR" sz="2400" dirty="0">
                <a:solidFill>
                  <a:srgbClr val="0000FF"/>
                </a:solidFill>
              </a:rPr>
              <a:t> </a:t>
            </a:r>
            <a:r>
              <a:rPr lang="pt-BR" sz="2400" dirty="0" smtClean="0">
                <a:solidFill>
                  <a:srgbClr val="0000FF"/>
                </a:solidFill>
              </a:rPr>
              <a:t>Brasil </a:t>
            </a:r>
            <a:r>
              <a:rPr lang="pt-BR" sz="2400" dirty="0" smtClean="0">
                <a:solidFill>
                  <a:srgbClr val="0000FF"/>
                </a:solidFill>
              </a:rPr>
              <a:t>sinalizou.</a:t>
            </a:r>
            <a:endParaRPr lang="pt-BR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5" name="CaixaDeTexto 2"/>
          <p:cNvSpPr txBox="1">
            <a:spLocks noChangeArrowheads="1"/>
          </p:cNvSpPr>
          <p:nvPr/>
        </p:nvSpPr>
        <p:spPr bwMode="auto">
          <a:xfrm>
            <a:off x="539552" y="1916832"/>
            <a:ext cx="8129587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solidFill>
                  <a:srgbClr val="0000FF"/>
                </a:solidFill>
              </a:rPr>
              <a:t>POPULAÇÃO ALVO</a:t>
            </a:r>
            <a:r>
              <a:rPr lang="pt-BR" sz="2400" dirty="0" smtClean="0"/>
              <a:t>:  </a:t>
            </a:r>
            <a:r>
              <a:rPr lang="pt-BR" sz="2400" dirty="0" smtClean="0">
                <a:solidFill>
                  <a:srgbClr val="0000FF"/>
                </a:solidFill>
              </a:rPr>
              <a:t>Comunidade eTec Brasil: Gestores, coordenadores gerais, coordenadores de curso, coordenadores de polos, corpo pedagógico, pessoal de apoio. </a:t>
            </a:r>
          </a:p>
          <a:p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RESULTADOS, diagnóstico e proposições:</a:t>
            </a:r>
          </a:p>
          <a:p>
            <a:r>
              <a:rPr lang="pt-BR" sz="2400" dirty="0" smtClean="0">
                <a:solidFill>
                  <a:srgbClr val="0000FF"/>
                </a:solidFill>
              </a:rPr>
              <a:t>Etapas </a:t>
            </a:r>
            <a:r>
              <a:rPr lang="pt-BR" sz="2400" dirty="0">
                <a:solidFill>
                  <a:srgbClr val="0000FF"/>
                </a:solidFill>
              </a:rPr>
              <a:t>da pesquisa, os seus resultados, as recomendações e as proposições elaboradas.  </a:t>
            </a:r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Trata-se </a:t>
            </a:r>
            <a:r>
              <a:rPr lang="pt-BR" sz="2400" dirty="0">
                <a:solidFill>
                  <a:srgbClr val="0000FF"/>
                </a:solidFill>
              </a:rPr>
              <a:t>de uma pesquisa-ação que se define, como um processo em construção contínua, uma vez que o próprio processo de pesquisa se estrutura em formação</a:t>
            </a:r>
            <a:endParaRPr lang="pt-BR" sz="2400" dirty="0" smtClean="0">
              <a:solidFill>
                <a:srgbClr val="0000FF"/>
              </a:solidFill>
            </a:endParaRPr>
          </a:p>
          <a:p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51520" y="2060848"/>
            <a:ext cx="8568952" cy="3877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Levantamento de dados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B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Aplicação </a:t>
            </a:r>
            <a:r>
              <a:rPr kumimoji="0" lang="pt-B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kumimoji="0" lang="pt-B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questionário dirigido aos professores/gestores </a:t>
            </a:r>
            <a:r>
              <a:rPr kumimoji="0" lang="pt-B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da </a:t>
            </a:r>
            <a:r>
              <a:rPr kumimoji="0" lang="pt-B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Rede </a:t>
            </a:r>
            <a:r>
              <a:rPr kumimoji="0" lang="pt-BR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e-Tec</a:t>
            </a:r>
            <a:r>
              <a:rPr kumimoji="0" lang="pt-B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Brasil.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B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Público alvo: 206 pessoas.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B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Respondentes: 149 pessoas (72,3%).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83568" y="1124744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0000FF"/>
                </a:solidFill>
              </a:rPr>
              <a:t>Identificação  </a:t>
            </a:r>
            <a:r>
              <a:rPr lang="pt-BR" sz="2400" dirty="0">
                <a:solidFill>
                  <a:srgbClr val="0000FF"/>
                </a:solidFill>
              </a:rPr>
              <a:t>do nível de formação do corpo docente da Rede </a:t>
            </a:r>
            <a:r>
              <a:rPr lang="pt-BR" sz="2400" dirty="0" err="1">
                <a:solidFill>
                  <a:srgbClr val="0000FF"/>
                </a:solidFill>
              </a:rPr>
              <a:t>e-Tec</a:t>
            </a:r>
            <a:r>
              <a:rPr lang="pt-BR" sz="2400" dirty="0">
                <a:solidFill>
                  <a:srgbClr val="0000FF"/>
                </a:solidFill>
              </a:rPr>
              <a:t> e suas demandas;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83568" y="1124744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0000FF"/>
                </a:solidFill>
              </a:rPr>
              <a:t>Identificação  </a:t>
            </a:r>
            <a:r>
              <a:rPr lang="pt-BR" sz="2400" dirty="0">
                <a:solidFill>
                  <a:srgbClr val="0000FF"/>
                </a:solidFill>
              </a:rPr>
              <a:t>do nível de formação do corpo docente da Rede </a:t>
            </a:r>
            <a:r>
              <a:rPr lang="pt-BR" sz="2400" dirty="0" err="1">
                <a:solidFill>
                  <a:srgbClr val="0000FF"/>
                </a:solidFill>
              </a:rPr>
              <a:t>e-Tec</a:t>
            </a:r>
            <a:r>
              <a:rPr lang="pt-BR" sz="2400" dirty="0">
                <a:solidFill>
                  <a:srgbClr val="0000FF"/>
                </a:solidFill>
              </a:rPr>
              <a:t> e suas demandas;</a:t>
            </a:r>
          </a:p>
        </p:txBody>
      </p:sp>
      <p:sp>
        <p:nvSpPr>
          <p:cNvPr id="7" name="Retângulo 6"/>
          <p:cNvSpPr/>
          <p:nvPr/>
        </p:nvSpPr>
        <p:spPr>
          <a:xfrm>
            <a:off x="611560" y="2276872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0000FF"/>
                </a:solidFill>
              </a:rPr>
              <a:t>O </a:t>
            </a:r>
            <a:r>
              <a:rPr lang="pt-BR" sz="2400" dirty="0">
                <a:solidFill>
                  <a:srgbClr val="0000FF"/>
                </a:solidFill>
              </a:rPr>
              <a:t>questionário aplicado apresentou dois grupos de </a:t>
            </a:r>
            <a:r>
              <a:rPr lang="pt-BR" sz="2400" dirty="0" smtClean="0">
                <a:solidFill>
                  <a:srgbClr val="0000FF"/>
                </a:solidFill>
              </a:rPr>
              <a:t>questões: </a:t>
            </a:r>
            <a:r>
              <a:rPr lang="pt-BR" sz="2400" b="1" dirty="0">
                <a:solidFill>
                  <a:srgbClr val="0000FF"/>
                </a:solidFill>
              </a:rPr>
              <a:t>situação</a:t>
            </a:r>
            <a:r>
              <a:rPr lang="pt-BR" sz="2400" dirty="0">
                <a:solidFill>
                  <a:srgbClr val="0000FF"/>
                </a:solidFill>
              </a:rPr>
              <a:t> e </a:t>
            </a:r>
            <a:r>
              <a:rPr lang="pt-BR" sz="2400" b="1" dirty="0">
                <a:solidFill>
                  <a:srgbClr val="0000FF"/>
                </a:solidFill>
              </a:rPr>
              <a:t>interesses</a:t>
            </a:r>
            <a:r>
              <a:rPr lang="pt-BR" sz="2400" dirty="0">
                <a:solidFill>
                  <a:srgbClr val="0000FF"/>
                </a:solidFill>
              </a:rPr>
              <a:t>. </a:t>
            </a:r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>
                <a:solidFill>
                  <a:srgbClr val="0000FF"/>
                </a:solidFill>
              </a:rPr>
              <a:t>N</a:t>
            </a:r>
            <a:r>
              <a:rPr lang="pt-BR" sz="2400" dirty="0" smtClean="0">
                <a:solidFill>
                  <a:srgbClr val="0000FF"/>
                </a:solidFill>
              </a:rPr>
              <a:t>o </a:t>
            </a:r>
            <a:r>
              <a:rPr lang="pt-BR" sz="2400" dirty="0">
                <a:solidFill>
                  <a:srgbClr val="0000FF"/>
                </a:solidFill>
              </a:rPr>
              <a:t>grupo </a:t>
            </a:r>
            <a:r>
              <a:rPr lang="pt-BR" sz="2400" b="1" dirty="0">
                <a:solidFill>
                  <a:srgbClr val="0000FF"/>
                </a:solidFill>
              </a:rPr>
              <a:t>situação</a:t>
            </a:r>
            <a:r>
              <a:rPr lang="pt-BR" sz="2400" dirty="0">
                <a:solidFill>
                  <a:srgbClr val="0000FF"/>
                </a:solidFill>
              </a:rPr>
              <a:t> buscou-se a formação dos respondentes em termos de graduação e pós-graduação em seus vários níveis, bem como a formação e experiência em EaD. </a:t>
            </a:r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No </a:t>
            </a:r>
            <a:r>
              <a:rPr lang="pt-BR" sz="2400" dirty="0">
                <a:solidFill>
                  <a:srgbClr val="0000FF"/>
                </a:solidFill>
              </a:rPr>
              <a:t>grupo </a:t>
            </a:r>
            <a:r>
              <a:rPr lang="pt-BR" sz="2400" b="1" dirty="0">
                <a:solidFill>
                  <a:srgbClr val="0000FF"/>
                </a:solidFill>
              </a:rPr>
              <a:t>interesses </a:t>
            </a:r>
            <a:r>
              <a:rPr lang="pt-BR" sz="2400" dirty="0">
                <a:solidFill>
                  <a:srgbClr val="0000FF"/>
                </a:solidFill>
              </a:rPr>
              <a:t>buscaram-se as expectativas por cursos de pós-graduação, o interesse e determinação por cursos desse tipo bem como as áreas de preferência.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7504" y="1716191"/>
            <a:ext cx="46805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1700" dirty="0" smtClean="0">
                <a:solidFill>
                  <a:srgbClr val="0000FF"/>
                </a:solidFill>
              </a:rPr>
              <a:t>  </a:t>
            </a: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maior parte dos respondentes (90%) formam o grupo que possui Especialização e/ou Mestrado.</a:t>
            </a:r>
          </a:p>
          <a:p>
            <a:pPr algn="just"/>
            <a:endParaRPr lang="pt-BR" sz="1700" dirty="0" smtClean="0">
              <a:solidFill>
                <a:srgbClr val="0000FF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48,1% possuem formação na área pedagógica.</a:t>
            </a:r>
          </a:p>
          <a:p>
            <a:pPr algn="just"/>
            <a:endParaRPr lang="pt-BR" sz="17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35,7% possuem formação nas áreas de informática, engenharia e administração.</a:t>
            </a:r>
          </a:p>
          <a:p>
            <a:pPr algn="just"/>
            <a:endParaRPr lang="pt-BR" sz="17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30,0% dos profissionais que possuem licenciatura também tem bacharelado</a:t>
            </a:r>
            <a:r>
              <a:rPr lang="pt-BR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pt-BR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ü"/>
            </a:pPr>
            <a:endParaRPr lang="pt-BR" dirty="0">
              <a:solidFill>
                <a:srgbClr val="0000FF"/>
              </a:solidFill>
            </a:endParaRPr>
          </a:p>
        </p:txBody>
      </p:sp>
      <p:pic>
        <p:nvPicPr>
          <p:cNvPr id="6" name="Gráfico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700808"/>
            <a:ext cx="4139952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1" y="1700808"/>
          <a:ext cx="449999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427984" y="1556792"/>
            <a:ext cx="4752528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70% dos respondentes estão envolvidos diretamente em funções de Coordenação.</a:t>
            </a:r>
          </a:p>
          <a:p>
            <a:pPr algn="just"/>
            <a:endParaRPr lang="pt-BR" sz="1700" dirty="0" smtClean="0">
              <a:solidFill>
                <a:srgbClr val="0000FF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86% dos profissionais atuam na rede e-Tec Brasil, e apenas 1% não atua diretamente em algum programa de formação na modalidade </a:t>
            </a:r>
            <a:r>
              <a:rPr lang="pt-BR" sz="17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EaD</a:t>
            </a: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pt-BR" sz="17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Muitos profissionais já desenvolveram atividades de Formação/Tutoria em </a:t>
            </a:r>
            <a:r>
              <a:rPr lang="pt-BR" sz="17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EaD</a:t>
            </a: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pt-BR" sz="17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Menos de 15% possuem especialização em </a:t>
            </a:r>
            <a:r>
              <a:rPr lang="pt-BR" sz="17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EaD</a:t>
            </a:r>
            <a:r>
              <a:rPr lang="pt-BR" sz="1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o que reforça a necessidade de formação na área.</a:t>
            </a:r>
          </a:p>
          <a:p>
            <a:pPr>
              <a:buFont typeface="Wingdings" pitchFamily="2" charset="2"/>
              <a:buChar char="ü"/>
            </a:pPr>
            <a:endParaRPr lang="pt-BR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ü"/>
            </a:pP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5650" y="1192213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1907704" y="260648"/>
            <a:ext cx="7056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0000FF"/>
                </a:solidFill>
              </a:rPr>
              <a:t>Formação continuada para a Rede eTec Brasil</a:t>
            </a:r>
            <a:endParaRPr lang="pt-BR" sz="2400" b="1" dirty="0">
              <a:solidFill>
                <a:srgbClr val="0000FF"/>
              </a:solidFill>
            </a:endParaRPr>
          </a:p>
          <a:p>
            <a:r>
              <a:rPr lang="pt-BR" sz="2400" dirty="0" smtClean="0"/>
              <a:t>     </a:t>
            </a:r>
            <a:r>
              <a:rPr lang="pt-BR" dirty="0" smtClean="0">
                <a:solidFill>
                  <a:srgbClr val="0000FF"/>
                </a:solidFill>
              </a:rPr>
              <a:t>MR 06 - 06OUT14 - SALA 08 - 16:00/18:00</a:t>
            </a:r>
            <a:endParaRPr lang="pt-B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7225" y="1885950"/>
            <a:ext cx="8686800" cy="7626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Wingdings" charset="2"/>
              <a:buChar char="ü"/>
              <a:defRPr/>
            </a:pPr>
            <a:endParaRPr lang="pt-BR" sz="2000" kern="0" dirty="0">
              <a:latin typeface="Verdana" charset="0"/>
              <a:ea typeface="ヒラギノ角ゴ Pro W3" charset="-128"/>
              <a:cs typeface="Arial" charset="0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539552" y="1700808"/>
          <a:ext cx="421043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áfico 2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916832"/>
            <a:ext cx="4427984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1603</Words>
  <Application>Microsoft Office PowerPoint</Application>
  <PresentationFormat>Apresentação na tela (4:3)</PresentationFormat>
  <Paragraphs>154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Design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Araci Hack Catapan</dc:creator>
  <cp:lastModifiedBy>CAD</cp:lastModifiedBy>
  <cp:revision>317</cp:revision>
  <dcterms:created xsi:type="dcterms:W3CDTF">2009-11-08T10:31:49Z</dcterms:created>
  <dcterms:modified xsi:type="dcterms:W3CDTF">2014-10-04T16:30:20Z</dcterms:modified>
</cp:coreProperties>
</file>