
<file path=[Content_Types].xml><?xml version="1.0" encoding="utf-8"?>
<Types xmlns="http://schemas.openxmlformats.org/package/2006/content-types">
  <Override PartName="/ppt/slides/slide6.xml" ContentType="application/vnd.openxmlformats-officedocument.presentationml.slide+xml"/>
  <Override PartName="/ppt/diagrams/colors1.xml" ContentType="application/vnd.openxmlformats-officedocument.drawingml.diagramColors+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rels" ContentType="application/vnd.openxmlformats-package.relationships+xml"/>
  <Default Extension="xml" ContentType="application/xml"/>
  <Override PartName="/ppt/slides/slide14.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colors7.xml" ContentType="application/vnd.openxmlformats-officedocument.drawingml.diagramColors+xml"/>
  <Override PartName="/ppt/diagrams/colors8.xml" ContentType="application/vnd.openxmlformats-officedocument.drawingml.diagramColors+xml"/>
  <Override PartName="/ppt/diagrams/drawing9.xml" ContentType="application/vnd.ms-office.drawingml.diagramDrawing+xml"/>
  <Override PartName="/ppt/diagrams/drawing8.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colors6.xml" ContentType="application/vnd.openxmlformats-officedocument.drawingml.diagramColors+xml"/>
  <Override PartName="/ppt/diagrams/quickStyle8.xml" ContentType="application/vnd.openxmlformats-officedocument.drawingml.diagramStyle+xml"/>
  <Override PartName="/ppt/diagrams/quickStyle9.xml" ContentType="application/vnd.openxmlformats-officedocument.drawingml.diagramStyle+xml"/>
  <Override PartName="/ppt/diagrams/drawing6.xml" ContentType="application/vnd.ms-office.drawingml.diagramDrawing+xml"/>
  <Override PartName="/ppt/diagrams/drawing7.xml" ContentType="application/vnd.ms-office.drawingml.diagramDrawing+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quickStyle6.xml" ContentType="application/vnd.openxmlformats-officedocument.drawingml.diagramStyle+xml"/>
  <Override PartName="/ppt/diagrams/quickStyle7.xml" ContentType="application/vnd.openxmlformats-officedocument.drawingml.diagramStyle+xml"/>
  <Override PartName="/docProps/core.xml" ContentType="application/vnd.openxmlformats-package.core-properties+xml"/>
  <Override PartName="/ppt/diagrams/drawing5.xml" ContentType="application/vnd.ms-office.drawingml.diagramDrawing+xml"/>
  <Override PartName="/ppt/diagrams/drawing4.xml" ContentType="application/vnd.ms-office.drawingml.diagramDrawing+xml"/>
  <Override PartName="/ppt/slides/slide5.xml" ContentType="application/vnd.openxmlformats-officedocument.presentationml.slide+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0" r:id="rId4"/>
    <p:sldId id="269" r:id="rId5"/>
    <p:sldId id="270" r:id="rId6"/>
    <p:sldId id="271" r:id="rId7"/>
    <p:sldId id="272" r:id="rId8"/>
    <p:sldId id="273" r:id="rId9"/>
    <p:sldId id="274" r:id="rId10"/>
    <p:sldId id="262" r:id="rId11"/>
    <p:sldId id="275" r:id="rId12"/>
    <p:sldId id="276" r:id="rId13"/>
    <p:sldId id="280" r:id="rId14"/>
    <p:sldId id="282" r:id="rId15"/>
    <p:sldId id="283" r:id="rId16"/>
    <p:sldId id="285" r:id="rId17"/>
    <p:sldId id="279" r:id="rId18"/>
    <p:sldId id="268" r:id="rId19"/>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F81BD"/>
    <a:srgbClr val="007DC8"/>
    <a:srgbClr val="CC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5621" autoAdjust="0"/>
    <p:restoredTop sz="94633" autoAdjust="0"/>
  </p:normalViewPr>
  <p:slideViewPr>
    <p:cSldViewPr>
      <p:cViewPr>
        <p:scale>
          <a:sx n="91" d="100"/>
          <a:sy n="91" d="100"/>
        </p:scale>
        <p:origin x="-774" y="-48"/>
      </p:cViewPr>
      <p:guideLst>
        <p:guide orient="horz"/>
        <p:guide pos="2867"/>
        <p:guide pos="5647"/>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B7A994-3CEC-4CEC-BCA9-C9543DBB4ED5}" type="doc">
      <dgm:prSet loTypeId="urn:microsoft.com/office/officeart/2008/layout/AlternatingHexagons" loCatId="list" qsTypeId="urn:microsoft.com/office/officeart/2005/8/quickstyle/simple1" qsCatId="simple" csTypeId="urn:microsoft.com/office/officeart/2005/8/colors/colorful2" csCatId="colorful" phldr="1"/>
      <dgm:spPr/>
      <dgm:t>
        <a:bodyPr/>
        <a:lstStyle/>
        <a:p>
          <a:endParaRPr lang="pt-BR"/>
        </a:p>
      </dgm:t>
    </dgm:pt>
    <dgm:pt modelId="{72F0A3AD-A05B-4BFA-A850-21BBB1EB8CD9}" type="pres">
      <dgm:prSet presAssocID="{BBB7A994-3CEC-4CEC-BCA9-C9543DBB4ED5}" presName="Name0" presStyleCnt="0">
        <dgm:presLayoutVars>
          <dgm:chMax/>
          <dgm:chPref/>
          <dgm:dir/>
          <dgm:animLvl val="lvl"/>
        </dgm:presLayoutVars>
      </dgm:prSet>
      <dgm:spPr/>
      <dgm:t>
        <a:bodyPr/>
        <a:lstStyle/>
        <a:p>
          <a:endParaRPr lang="pt-BR"/>
        </a:p>
      </dgm:t>
    </dgm:pt>
  </dgm:ptLst>
  <dgm:cxnLst>
    <dgm:cxn modelId="{4848B11B-53BC-40E0-9AE1-5A3B5FE600B5}" type="presOf" srcId="{BBB7A994-3CEC-4CEC-BCA9-C9543DBB4ED5}" destId="{72F0A3AD-A05B-4BFA-A850-21BBB1EB8CD9}" srcOrd="0" destOrd="0" presId="urn:microsoft.com/office/officeart/2008/layout/AlternatingHexagons"/>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B7A994-3CEC-4CEC-BCA9-C9543DBB4ED5}" type="doc">
      <dgm:prSet loTypeId="urn:microsoft.com/office/officeart/2008/layout/AlternatingHexagons" loCatId="list" qsTypeId="urn:microsoft.com/office/officeart/2005/8/quickstyle/simple1" qsCatId="simple" csTypeId="urn:microsoft.com/office/officeart/2005/8/colors/colorful2" csCatId="colorful" phldr="1"/>
      <dgm:spPr/>
      <dgm:t>
        <a:bodyPr/>
        <a:lstStyle/>
        <a:p>
          <a:endParaRPr lang="pt-BR"/>
        </a:p>
      </dgm:t>
    </dgm:pt>
    <dgm:pt modelId="{72F0A3AD-A05B-4BFA-A850-21BBB1EB8CD9}" type="pres">
      <dgm:prSet presAssocID="{BBB7A994-3CEC-4CEC-BCA9-C9543DBB4ED5}" presName="Name0" presStyleCnt="0">
        <dgm:presLayoutVars>
          <dgm:chMax/>
          <dgm:chPref/>
          <dgm:dir/>
          <dgm:animLvl val="lvl"/>
        </dgm:presLayoutVars>
      </dgm:prSet>
      <dgm:spPr/>
      <dgm:t>
        <a:bodyPr/>
        <a:lstStyle/>
        <a:p>
          <a:endParaRPr lang="pt-BR"/>
        </a:p>
      </dgm:t>
    </dgm:pt>
  </dgm:ptLst>
  <dgm:cxnLst>
    <dgm:cxn modelId="{81B0C303-6238-4189-BFFF-CB4FCB0AF552}" type="presOf" srcId="{BBB7A994-3CEC-4CEC-BCA9-C9543DBB4ED5}" destId="{72F0A3AD-A05B-4BFA-A850-21BBB1EB8CD9}" srcOrd="0" destOrd="0" presId="urn:microsoft.com/office/officeart/2008/layout/AlternatingHexagons"/>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B7A994-3CEC-4CEC-BCA9-C9543DBB4ED5}" type="doc">
      <dgm:prSet loTypeId="urn:microsoft.com/office/officeart/2008/layout/AlternatingHexagons" loCatId="list" qsTypeId="urn:microsoft.com/office/officeart/2005/8/quickstyle/simple1" qsCatId="simple" csTypeId="urn:microsoft.com/office/officeart/2005/8/colors/colorful2" csCatId="colorful" phldr="1"/>
      <dgm:spPr/>
      <dgm:t>
        <a:bodyPr/>
        <a:lstStyle/>
        <a:p>
          <a:endParaRPr lang="pt-BR"/>
        </a:p>
      </dgm:t>
    </dgm:pt>
    <dgm:pt modelId="{72F0A3AD-A05B-4BFA-A850-21BBB1EB8CD9}" type="pres">
      <dgm:prSet presAssocID="{BBB7A994-3CEC-4CEC-BCA9-C9543DBB4ED5}" presName="Name0" presStyleCnt="0">
        <dgm:presLayoutVars>
          <dgm:chMax/>
          <dgm:chPref/>
          <dgm:dir/>
          <dgm:animLvl val="lvl"/>
        </dgm:presLayoutVars>
      </dgm:prSet>
      <dgm:spPr/>
      <dgm:t>
        <a:bodyPr/>
        <a:lstStyle/>
        <a:p>
          <a:endParaRPr lang="pt-BR"/>
        </a:p>
      </dgm:t>
    </dgm:pt>
  </dgm:ptLst>
  <dgm:cxnLst>
    <dgm:cxn modelId="{3F81BC0D-0964-4A0A-95EC-D2F31D5AA148}" type="presOf" srcId="{BBB7A994-3CEC-4CEC-BCA9-C9543DBB4ED5}" destId="{72F0A3AD-A05B-4BFA-A850-21BBB1EB8CD9}" srcOrd="0" destOrd="0" presId="urn:microsoft.com/office/officeart/2008/layout/AlternatingHexagons"/>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B7A994-3CEC-4CEC-BCA9-C9543DBB4ED5}" type="doc">
      <dgm:prSet loTypeId="urn:microsoft.com/office/officeart/2008/layout/AlternatingHexagons" loCatId="list" qsTypeId="urn:microsoft.com/office/officeart/2005/8/quickstyle/simple1" qsCatId="simple" csTypeId="urn:microsoft.com/office/officeart/2005/8/colors/colorful2" csCatId="colorful" phldr="1"/>
      <dgm:spPr/>
      <dgm:t>
        <a:bodyPr/>
        <a:lstStyle/>
        <a:p>
          <a:endParaRPr lang="pt-BR"/>
        </a:p>
      </dgm:t>
    </dgm:pt>
    <dgm:pt modelId="{72F0A3AD-A05B-4BFA-A850-21BBB1EB8CD9}" type="pres">
      <dgm:prSet presAssocID="{BBB7A994-3CEC-4CEC-BCA9-C9543DBB4ED5}" presName="Name0" presStyleCnt="0">
        <dgm:presLayoutVars>
          <dgm:chMax/>
          <dgm:chPref/>
          <dgm:dir/>
          <dgm:animLvl val="lvl"/>
        </dgm:presLayoutVars>
      </dgm:prSet>
      <dgm:spPr/>
      <dgm:t>
        <a:bodyPr/>
        <a:lstStyle/>
        <a:p>
          <a:endParaRPr lang="pt-BR"/>
        </a:p>
      </dgm:t>
    </dgm:pt>
  </dgm:ptLst>
  <dgm:cxnLst>
    <dgm:cxn modelId="{E7DF81D6-3165-4333-AB91-FDBBE0A33C9E}" type="presOf" srcId="{BBB7A994-3CEC-4CEC-BCA9-C9543DBB4ED5}" destId="{72F0A3AD-A05B-4BFA-A850-21BBB1EB8CD9}" srcOrd="0" destOrd="0" presId="urn:microsoft.com/office/officeart/2008/layout/AlternatingHexagons"/>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80DC18D-1FFD-485A-A346-8D3E5FFA8C6F}" type="doc">
      <dgm:prSet loTypeId="urn:microsoft.com/office/officeart/2008/layout/RadialCluster" loCatId="cycle" qsTypeId="urn:microsoft.com/office/officeart/2005/8/quickstyle/simple5" qsCatId="simple" csTypeId="urn:microsoft.com/office/officeart/2005/8/colors/colorful2" csCatId="colorful" phldr="1"/>
      <dgm:spPr/>
      <dgm:t>
        <a:bodyPr/>
        <a:lstStyle/>
        <a:p>
          <a:endParaRPr lang="pt-BR"/>
        </a:p>
      </dgm:t>
    </dgm:pt>
    <dgm:pt modelId="{46C7711C-7433-4FC9-9AF6-1FB94FB36AF7}">
      <dgm:prSet phldrT="[Texto]"/>
      <dgm:spPr/>
      <dgm:t>
        <a:bodyPr/>
        <a:lstStyle/>
        <a:p>
          <a:r>
            <a:rPr lang="pt-BR" dirty="0" smtClean="0"/>
            <a:t>Aluno</a:t>
          </a:r>
          <a:endParaRPr lang="pt-BR" dirty="0"/>
        </a:p>
      </dgm:t>
    </dgm:pt>
    <dgm:pt modelId="{1C26509A-49F0-4BD2-8AFC-5AB428CA9A92}" type="parTrans" cxnId="{CE6E7478-54EE-4BA1-BA00-57B6FA4FEF49}">
      <dgm:prSet/>
      <dgm:spPr/>
      <dgm:t>
        <a:bodyPr/>
        <a:lstStyle/>
        <a:p>
          <a:endParaRPr lang="pt-BR"/>
        </a:p>
      </dgm:t>
    </dgm:pt>
    <dgm:pt modelId="{00B6774C-1F32-400F-B57C-91CAF9B4619F}" type="sibTrans" cxnId="{CE6E7478-54EE-4BA1-BA00-57B6FA4FEF49}">
      <dgm:prSet/>
      <dgm:spPr/>
      <dgm:t>
        <a:bodyPr/>
        <a:lstStyle/>
        <a:p>
          <a:endParaRPr lang="pt-BR"/>
        </a:p>
      </dgm:t>
    </dgm:pt>
    <dgm:pt modelId="{25D11533-00A5-4ECE-B949-640C8CB7DC4C}">
      <dgm:prSet phldrT="[Texto]"/>
      <dgm:spPr/>
      <dgm:t>
        <a:bodyPr/>
        <a:lstStyle/>
        <a:p>
          <a:r>
            <a:rPr lang="pt-BR" dirty="0" smtClean="0"/>
            <a:t>Software de Voz</a:t>
          </a:r>
          <a:endParaRPr lang="pt-BR" dirty="0"/>
        </a:p>
      </dgm:t>
    </dgm:pt>
    <dgm:pt modelId="{581C4424-6BE4-45A7-BCD4-A38744CF3057}" type="parTrans" cxnId="{796C17D6-B25D-4493-86D2-4B950871EB01}">
      <dgm:prSet/>
      <dgm:spPr/>
      <dgm:t>
        <a:bodyPr/>
        <a:lstStyle/>
        <a:p>
          <a:endParaRPr lang="pt-BR"/>
        </a:p>
      </dgm:t>
    </dgm:pt>
    <dgm:pt modelId="{154915ED-F3B5-47FF-8AE3-08BD9E471F79}" type="sibTrans" cxnId="{796C17D6-B25D-4493-86D2-4B950871EB01}">
      <dgm:prSet/>
      <dgm:spPr/>
      <dgm:t>
        <a:bodyPr/>
        <a:lstStyle/>
        <a:p>
          <a:endParaRPr lang="pt-BR"/>
        </a:p>
      </dgm:t>
    </dgm:pt>
    <dgm:pt modelId="{2C0D3057-B346-4BC5-ACAF-88A0728FDCC7}">
      <dgm:prSet phldrT="[Texto]"/>
      <dgm:spPr>
        <a:solidFill>
          <a:srgbClr val="7030A0"/>
        </a:solidFill>
      </dgm:spPr>
      <dgm:t>
        <a:bodyPr/>
        <a:lstStyle/>
        <a:p>
          <a:r>
            <a:rPr lang="pt-BR" dirty="0" smtClean="0"/>
            <a:t>Audiodescrição</a:t>
          </a:r>
          <a:endParaRPr lang="pt-BR" dirty="0"/>
        </a:p>
      </dgm:t>
    </dgm:pt>
    <dgm:pt modelId="{C5CA2F9B-00CF-497B-9136-505F2B4A1199}" type="parTrans" cxnId="{5C78251A-C3FD-4EDC-8904-ABD8A3E92C3A}">
      <dgm:prSet/>
      <dgm:spPr/>
      <dgm:t>
        <a:bodyPr/>
        <a:lstStyle/>
        <a:p>
          <a:endParaRPr lang="pt-BR"/>
        </a:p>
      </dgm:t>
    </dgm:pt>
    <dgm:pt modelId="{F3C2B8D2-CBC5-4CF6-9564-84A6D7431F9A}" type="sibTrans" cxnId="{5C78251A-C3FD-4EDC-8904-ABD8A3E92C3A}">
      <dgm:prSet/>
      <dgm:spPr/>
      <dgm:t>
        <a:bodyPr/>
        <a:lstStyle/>
        <a:p>
          <a:endParaRPr lang="pt-BR"/>
        </a:p>
      </dgm:t>
    </dgm:pt>
    <dgm:pt modelId="{B8FA5452-89A5-436F-985A-E6442FCEFD2F}">
      <dgm:prSet phldrT="[Texto]"/>
      <dgm:spPr/>
      <dgm:t>
        <a:bodyPr/>
        <a:lstStyle/>
        <a:p>
          <a:r>
            <a:rPr lang="pt-BR" dirty="0" smtClean="0"/>
            <a:t>Professor-autor</a:t>
          </a:r>
          <a:endParaRPr lang="pt-BR" dirty="0"/>
        </a:p>
      </dgm:t>
    </dgm:pt>
    <dgm:pt modelId="{10394BD8-09FC-45BF-8FAB-C0556443CBC9}" type="parTrans" cxnId="{17ED3BD9-C187-46D8-B8CD-7AB4A9A11000}">
      <dgm:prSet/>
      <dgm:spPr/>
      <dgm:t>
        <a:bodyPr/>
        <a:lstStyle/>
        <a:p>
          <a:endParaRPr lang="pt-BR"/>
        </a:p>
      </dgm:t>
    </dgm:pt>
    <dgm:pt modelId="{A6956659-934E-4ED3-AA29-940CB3390F0D}" type="sibTrans" cxnId="{17ED3BD9-C187-46D8-B8CD-7AB4A9A11000}">
      <dgm:prSet/>
      <dgm:spPr/>
      <dgm:t>
        <a:bodyPr/>
        <a:lstStyle/>
        <a:p>
          <a:endParaRPr lang="pt-BR"/>
        </a:p>
      </dgm:t>
    </dgm:pt>
    <dgm:pt modelId="{2867D349-1109-4037-9B07-A40C1C7CB77E}">
      <dgm:prSet phldrT="[Texto]"/>
      <dgm:spPr/>
      <dgm:t>
        <a:bodyPr/>
        <a:lstStyle/>
        <a:p>
          <a:r>
            <a:rPr lang="pt-BR" dirty="0" smtClean="0"/>
            <a:t>Demanda Institucional</a:t>
          </a:r>
          <a:endParaRPr lang="pt-BR" dirty="0"/>
        </a:p>
      </dgm:t>
    </dgm:pt>
    <dgm:pt modelId="{09105C9C-BF2A-477A-8541-4E22E88EFACB}" type="parTrans" cxnId="{11B50210-0F52-4BB1-BBEE-96D41E13622F}">
      <dgm:prSet/>
      <dgm:spPr/>
      <dgm:t>
        <a:bodyPr/>
        <a:lstStyle/>
        <a:p>
          <a:endParaRPr lang="pt-BR"/>
        </a:p>
      </dgm:t>
    </dgm:pt>
    <dgm:pt modelId="{5FC6C25B-DF84-4ED0-A13A-50263EB98794}" type="sibTrans" cxnId="{11B50210-0F52-4BB1-BBEE-96D41E13622F}">
      <dgm:prSet/>
      <dgm:spPr/>
      <dgm:t>
        <a:bodyPr/>
        <a:lstStyle/>
        <a:p>
          <a:endParaRPr lang="pt-BR"/>
        </a:p>
      </dgm:t>
    </dgm:pt>
    <dgm:pt modelId="{A9530A5D-4730-4602-9F7B-83C7C9129983}" type="pres">
      <dgm:prSet presAssocID="{E80DC18D-1FFD-485A-A346-8D3E5FFA8C6F}" presName="Name0" presStyleCnt="0">
        <dgm:presLayoutVars>
          <dgm:chMax val="1"/>
          <dgm:chPref val="1"/>
          <dgm:dir/>
          <dgm:animOne val="branch"/>
          <dgm:animLvl val="lvl"/>
        </dgm:presLayoutVars>
      </dgm:prSet>
      <dgm:spPr/>
      <dgm:t>
        <a:bodyPr/>
        <a:lstStyle/>
        <a:p>
          <a:endParaRPr lang="pt-BR"/>
        </a:p>
      </dgm:t>
    </dgm:pt>
    <dgm:pt modelId="{145A8E5D-60CD-4AD2-A394-5F0BAAE906BF}" type="pres">
      <dgm:prSet presAssocID="{46C7711C-7433-4FC9-9AF6-1FB94FB36AF7}" presName="singleCycle" presStyleCnt="0"/>
      <dgm:spPr/>
      <dgm:t>
        <a:bodyPr/>
        <a:lstStyle/>
        <a:p>
          <a:endParaRPr lang="pt-BR"/>
        </a:p>
      </dgm:t>
    </dgm:pt>
    <dgm:pt modelId="{12995416-4CC1-4B88-85A9-23F7DE9A907D}" type="pres">
      <dgm:prSet presAssocID="{46C7711C-7433-4FC9-9AF6-1FB94FB36AF7}" presName="singleCenter" presStyleLbl="node1" presStyleIdx="0" presStyleCnt="5" custScaleX="201296" custLinFactNeighborX="5337" custLinFactNeighborY="2833">
        <dgm:presLayoutVars>
          <dgm:chMax val="7"/>
          <dgm:chPref val="7"/>
        </dgm:presLayoutVars>
      </dgm:prSet>
      <dgm:spPr/>
      <dgm:t>
        <a:bodyPr/>
        <a:lstStyle/>
        <a:p>
          <a:endParaRPr lang="pt-BR"/>
        </a:p>
      </dgm:t>
    </dgm:pt>
    <dgm:pt modelId="{C4DE58DD-9DE9-4B8F-A66D-A07237723C1D}" type="pres">
      <dgm:prSet presAssocID="{581C4424-6BE4-45A7-BCD4-A38744CF3057}" presName="Name56" presStyleLbl="parChTrans1D2" presStyleIdx="0" presStyleCnt="4"/>
      <dgm:spPr/>
      <dgm:t>
        <a:bodyPr/>
        <a:lstStyle/>
        <a:p>
          <a:endParaRPr lang="pt-BR"/>
        </a:p>
      </dgm:t>
    </dgm:pt>
    <dgm:pt modelId="{09F19CCA-8FB1-49CF-ADDC-1C99A8E02452}" type="pres">
      <dgm:prSet presAssocID="{25D11533-00A5-4ECE-B949-640C8CB7DC4C}" presName="text0" presStyleLbl="node1" presStyleIdx="1" presStyleCnt="5" custScaleX="238392" custScaleY="142005" custRadScaleRad="184751" custRadScaleInc="142939">
        <dgm:presLayoutVars>
          <dgm:bulletEnabled val="1"/>
        </dgm:presLayoutVars>
      </dgm:prSet>
      <dgm:spPr/>
      <dgm:t>
        <a:bodyPr/>
        <a:lstStyle/>
        <a:p>
          <a:endParaRPr lang="pt-BR"/>
        </a:p>
      </dgm:t>
    </dgm:pt>
    <dgm:pt modelId="{59CEB485-B99B-4878-95C2-52A63B15E113}" type="pres">
      <dgm:prSet presAssocID="{09105C9C-BF2A-477A-8541-4E22E88EFACB}" presName="Name56" presStyleLbl="parChTrans1D2" presStyleIdx="1" presStyleCnt="4"/>
      <dgm:spPr/>
      <dgm:t>
        <a:bodyPr/>
        <a:lstStyle/>
        <a:p>
          <a:endParaRPr lang="pt-BR"/>
        </a:p>
      </dgm:t>
    </dgm:pt>
    <dgm:pt modelId="{38E086A0-95D9-419A-BAF2-2F82E1A0932B}" type="pres">
      <dgm:prSet presAssocID="{2867D349-1109-4037-9B07-A40C1C7CB77E}" presName="text0" presStyleLbl="node1" presStyleIdx="2" presStyleCnt="5" custScaleX="353117" custScaleY="144806" custRadScaleRad="190441" custRadScaleInc="64523">
        <dgm:presLayoutVars>
          <dgm:bulletEnabled val="1"/>
        </dgm:presLayoutVars>
      </dgm:prSet>
      <dgm:spPr/>
      <dgm:t>
        <a:bodyPr/>
        <a:lstStyle/>
        <a:p>
          <a:endParaRPr lang="pt-BR"/>
        </a:p>
      </dgm:t>
    </dgm:pt>
    <dgm:pt modelId="{D95B3940-0061-4A7F-9C6E-5E2453FCAACD}" type="pres">
      <dgm:prSet presAssocID="{C5CA2F9B-00CF-497B-9136-505F2B4A1199}" presName="Name56" presStyleLbl="parChTrans1D2" presStyleIdx="2" presStyleCnt="4"/>
      <dgm:spPr/>
      <dgm:t>
        <a:bodyPr/>
        <a:lstStyle/>
        <a:p>
          <a:endParaRPr lang="pt-BR"/>
        </a:p>
      </dgm:t>
    </dgm:pt>
    <dgm:pt modelId="{FAD72AF0-DFF2-430B-A4C3-5ACD75245855}" type="pres">
      <dgm:prSet presAssocID="{2C0D3057-B346-4BC5-ACAF-88A0728FDCC7}" presName="text0" presStyleLbl="node1" presStyleIdx="3" presStyleCnt="5" custScaleX="336750" custScaleY="187041" custRadScaleRad="201227" custRadScaleInc="146483">
        <dgm:presLayoutVars>
          <dgm:bulletEnabled val="1"/>
        </dgm:presLayoutVars>
      </dgm:prSet>
      <dgm:spPr/>
      <dgm:t>
        <a:bodyPr/>
        <a:lstStyle/>
        <a:p>
          <a:endParaRPr lang="pt-BR"/>
        </a:p>
      </dgm:t>
    </dgm:pt>
    <dgm:pt modelId="{A64F9E4C-E95C-430D-B262-93FB48C73951}" type="pres">
      <dgm:prSet presAssocID="{10394BD8-09FC-45BF-8FAB-C0556443CBC9}" presName="Name56" presStyleLbl="parChTrans1D2" presStyleIdx="3" presStyleCnt="4"/>
      <dgm:spPr/>
      <dgm:t>
        <a:bodyPr/>
        <a:lstStyle/>
        <a:p>
          <a:endParaRPr lang="pt-BR"/>
        </a:p>
      </dgm:t>
    </dgm:pt>
    <dgm:pt modelId="{115DC526-0D68-44B9-B976-C9A4BAF2AEB7}" type="pres">
      <dgm:prSet presAssocID="{B8FA5452-89A5-436F-985A-E6442FCEFD2F}" presName="text0" presStyleLbl="node1" presStyleIdx="4" presStyleCnt="5" custScaleX="393986" custScaleY="151665" custRadScaleRad="196967" custRadScaleInc="57481">
        <dgm:presLayoutVars>
          <dgm:bulletEnabled val="1"/>
        </dgm:presLayoutVars>
      </dgm:prSet>
      <dgm:spPr/>
      <dgm:t>
        <a:bodyPr/>
        <a:lstStyle/>
        <a:p>
          <a:endParaRPr lang="pt-BR"/>
        </a:p>
      </dgm:t>
    </dgm:pt>
  </dgm:ptLst>
  <dgm:cxnLst>
    <dgm:cxn modelId="{6C548741-88A6-4A18-A825-43B37402877D}" type="presOf" srcId="{46C7711C-7433-4FC9-9AF6-1FB94FB36AF7}" destId="{12995416-4CC1-4B88-85A9-23F7DE9A907D}" srcOrd="0" destOrd="0" presId="urn:microsoft.com/office/officeart/2008/layout/RadialCluster"/>
    <dgm:cxn modelId="{FDAF8227-0ECC-4F98-BB1A-4D60EC07A945}" type="presOf" srcId="{2867D349-1109-4037-9B07-A40C1C7CB77E}" destId="{38E086A0-95D9-419A-BAF2-2F82E1A0932B}" srcOrd="0" destOrd="0" presId="urn:microsoft.com/office/officeart/2008/layout/RadialCluster"/>
    <dgm:cxn modelId="{CE6E7478-54EE-4BA1-BA00-57B6FA4FEF49}" srcId="{E80DC18D-1FFD-485A-A346-8D3E5FFA8C6F}" destId="{46C7711C-7433-4FC9-9AF6-1FB94FB36AF7}" srcOrd="0" destOrd="0" parTransId="{1C26509A-49F0-4BD2-8AFC-5AB428CA9A92}" sibTransId="{00B6774C-1F32-400F-B57C-91CAF9B4619F}"/>
    <dgm:cxn modelId="{5684E9A7-873E-49AD-9DD9-6DB3A9045E4E}" type="presOf" srcId="{E80DC18D-1FFD-485A-A346-8D3E5FFA8C6F}" destId="{A9530A5D-4730-4602-9F7B-83C7C9129983}" srcOrd="0" destOrd="0" presId="urn:microsoft.com/office/officeart/2008/layout/RadialCluster"/>
    <dgm:cxn modelId="{646DDD09-0D41-4DB0-8307-F04FE6ABE0B5}" type="presOf" srcId="{581C4424-6BE4-45A7-BCD4-A38744CF3057}" destId="{C4DE58DD-9DE9-4B8F-A66D-A07237723C1D}" srcOrd="0" destOrd="0" presId="urn:microsoft.com/office/officeart/2008/layout/RadialCluster"/>
    <dgm:cxn modelId="{C793BCC7-CB33-415B-B2B0-35081E540C01}" type="presOf" srcId="{25D11533-00A5-4ECE-B949-640C8CB7DC4C}" destId="{09F19CCA-8FB1-49CF-ADDC-1C99A8E02452}" srcOrd="0" destOrd="0" presId="urn:microsoft.com/office/officeart/2008/layout/RadialCluster"/>
    <dgm:cxn modelId="{51365952-2AC0-4024-81FF-11AF3A7B2486}" type="presOf" srcId="{B8FA5452-89A5-436F-985A-E6442FCEFD2F}" destId="{115DC526-0D68-44B9-B976-C9A4BAF2AEB7}" srcOrd="0" destOrd="0" presId="urn:microsoft.com/office/officeart/2008/layout/RadialCluster"/>
    <dgm:cxn modelId="{EEFCC555-CC77-401B-BEE0-EE08D872BE5C}" type="presOf" srcId="{2C0D3057-B346-4BC5-ACAF-88A0728FDCC7}" destId="{FAD72AF0-DFF2-430B-A4C3-5ACD75245855}" srcOrd="0" destOrd="0" presId="urn:microsoft.com/office/officeart/2008/layout/RadialCluster"/>
    <dgm:cxn modelId="{15C37BC3-D6F6-462D-8642-C8751EFED129}" type="presOf" srcId="{C5CA2F9B-00CF-497B-9136-505F2B4A1199}" destId="{D95B3940-0061-4A7F-9C6E-5E2453FCAACD}" srcOrd="0" destOrd="0" presId="urn:microsoft.com/office/officeart/2008/layout/RadialCluster"/>
    <dgm:cxn modelId="{796C17D6-B25D-4493-86D2-4B950871EB01}" srcId="{46C7711C-7433-4FC9-9AF6-1FB94FB36AF7}" destId="{25D11533-00A5-4ECE-B949-640C8CB7DC4C}" srcOrd="0" destOrd="0" parTransId="{581C4424-6BE4-45A7-BCD4-A38744CF3057}" sibTransId="{154915ED-F3B5-47FF-8AE3-08BD9E471F79}"/>
    <dgm:cxn modelId="{15C7490E-48FD-4B95-A0A1-F7135624D6BB}" type="presOf" srcId="{10394BD8-09FC-45BF-8FAB-C0556443CBC9}" destId="{A64F9E4C-E95C-430D-B262-93FB48C73951}" srcOrd="0" destOrd="0" presId="urn:microsoft.com/office/officeart/2008/layout/RadialCluster"/>
    <dgm:cxn modelId="{11B50210-0F52-4BB1-BBEE-96D41E13622F}" srcId="{46C7711C-7433-4FC9-9AF6-1FB94FB36AF7}" destId="{2867D349-1109-4037-9B07-A40C1C7CB77E}" srcOrd="1" destOrd="0" parTransId="{09105C9C-BF2A-477A-8541-4E22E88EFACB}" sibTransId="{5FC6C25B-DF84-4ED0-A13A-50263EB98794}"/>
    <dgm:cxn modelId="{17ED3BD9-C187-46D8-B8CD-7AB4A9A11000}" srcId="{46C7711C-7433-4FC9-9AF6-1FB94FB36AF7}" destId="{B8FA5452-89A5-436F-985A-E6442FCEFD2F}" srcOrd="3" destOrd="0" parTransId="{10394BD8-09FC-45BF-8FAB-C0556443CBC9}" sibTransId="{A6956659-934E-4ED3-AA29-940CB3390F0D}"/>
    <dgm:cxn modelId="{E33C5B02-AB22-4108-9CD3-6BDC8F34ED2F}" type="presOf" srcId="{09105C9C-BF2A-477A-8541-4E22E88EFACB}" destId="{59CEB485-B99B-4878-95C2-52A63B15E113}" srcOrd="0" destOrd="0" presId="urn:microsoft.com/office/officeart/2008/layout/RadialCluster"/>
    <dgm:cxn modelId="{5C78251A-C3FD-4EDC-8904-ABD8A3E92C3A}" srcId="{46C7711C-7433-4FC9-9AF6-1FB94FB36AF7}" destId="{2C0D3057-B346-4BC5-ACAF-88A0728FDCC7}" srcOrd="2" destOrd="0" parTransId="{C5CA2F9B-00CF-497B-9136-505F2B4A1199}" sibTransId="{F3C2B8D2-CBC5-4CF6-9564-84A6D7431F9A}"/>
    <dgm:cxn modelId="{F52D9B19-83F2-4565-BF2E-8F2BD29390D2}" type="presParOf" srcId="{A9530A5D-4730-4602-9F7B-83C7C9129983}" destId="{145A8E5D-60CD-4AD2-A394-5F0BAAE906BF}" srcOrd="0" destOrd="0" presId="urn:microsoft.com/office/officeart/2008/layout/RadialCluster"/>
    <dgm:cxn modelId="{DA929C70-6090-4AFA-BC8C-6161838DBB49}" type="presParOf" srcId="{145A8E5D-60CD-4AD2-A394-5F0BAAE906BF}" destId="{12995416-4CC1-4B88-85A9-23F7DE9A907D}" srcOrd="0" destOrd="0" presId="urn:microsoft.com/office/officeart/2008/layout/RadialCluster"/>
    <dgm:cxn modelId="{B19A0D07-828A-4392-AF41-2EE03A542E1F}" type="presParOf" srcId="{145A8E5D-60CD-4AD2-A394-5F0BAAE906BF}" destId="{C4DE58DD-9DE9-4B8F-A66D-A07237723C1D}" srcOrd="1" destOrd="0" presId="urn:microsoft.com/office/officeart/2008/layout/RadialCluster"/>
    <dgm:cxn modelId="{269529B9-1543-4BF1-BFF0-9BA2CB64264A}" type="presParOf" srcId="{145A8E5D-60CD-4AD2-A394-5F0BAAE906BF}" destId="{09F19CCA-8FB1-49CF-ADDC-1C99A8E02452}" srcOrd="2" destOrd="0" presId="urn:microsoft.com/office/officeart/2008/layout/RadialCluster"/>
    <dgm:cxn modelId="{54FD66E2-7835-4569-8733-F1463BB52C9A}" type="presParOf" srcId="{145A8E5D-60CD-4AD2-A394-5F0BAAE906BF}" destId="{59CEB485-B99B-4878-95C2-52A63B15E113}" srcOrd="3" destOrd="0" presId="urn:microsoft.com/office/officeart/2008/layout/RadialCluster"/>
    <dgm:cxn modelId="{FEA065A8-D25B-4466-84B8-823341815187}" type="presParOf" srcId="{145A8E5D-60CD-4AD2-A394-5F0BAAE906BF}" destId="{38E086A0-95D9-419A-BAF2-2F82E1A0932B}" srcOrd="4" destOrd="0" presId="urn:microsoft.com/office/officeart/2008/layout/RadialCluster"/>
    <dgm:cxn modelId="{6EA2B8DA-287C-4E39-A4A9-0F241AB25C84}" type="presParOf" srcId="{145A8E5D-60CD-4AD2-A394-5F0BAAE906BF}" destId="{D95B3940-0061-4A7F-9C6E-5E2453FCAACD}" srcOrd="5" destOrd="0" presId="urn:microsoft.com/office/officeart/2008/layout/RadialCluster"/>
    <dgm:cxn modelId="{30C84B8F-CB57-4E0C-AFBF-78244984AE50}" type="presParOf" srcId="{145A8E5D-60CD-4AD2-A394-5F0BAAE906BF}" destId="{FAD72AF0-DFF2-430B-A4C3-5ACD75245855}" srcOrd="6" destOrd="0" presId="urn:microsoft.com/office/officeart/2008/layout/RadialCluster"/>
    <dgm:cxn modelId="{EC96B490-019B-4B19-A391-2FB8ADB32F08}" type="presParOf" srcId="{145A8E5D-60CD-4AD2-A394-5F0BAAE906BF}" destId="{A64F9E4C-E95C-430D-B262-93FB48C73951}" srcOrd="7" destOrd="0" presId="urn:microsoft.com/office/officeart/2008/layout/RadialCluster"/>
    <dgm:cxn modelId="{1A47BFBA-0DDC-4881-B18C-345B88693296}" type="presParOf" srcId="{145A8E5D-60CD-4AD2-A394-5F0BAAE906BF}" destId="{115DC526-0D68-44B9-B976-C9A4BAF2AEB7}" srcOrd="8" destOrd="0" presId="urn:microsoft.com/office/officeart/2008/layout/RadialCluster"/>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80DC18D-1FFD-485A-A346-8D3E5FFA8C6F}" type="doc">
      <dgm:prSet loTypeId="urn:microsoft.com/office/officeart/2008/layout/RadialCluster" loCatId="cycle" qsTypeId="urn:microsoft.com/office/officeart/2005/8/quickstyle/simple5" qsCatId="simple" csTypeId="urn:microsoft.com/office/officeart/2005/8/colors/colorful2" csCatId="colorful" phldr="1"/>
      <dgm:spPr/>
      <dgm:t>
        <a:bodyPr/>
        <a:lstStyle/>
        <a:p>
          <a:endParaRPr lang="pt-BR"/>
        </a:p>
      </dgm:t>
    </dgm:pt>
    <dgm:pt modelId="{8A9BECE8-F9FA-4ECD-9C4D-69A2EA18A10A}">
      <dgm:prSet/>
      <dgm:spPr/>
      <dgm:t>
        <a:bodyPr/>
        <a:lstStyle/>
        <a:p>
          <a:r>
            <a:rPr lang="pt-BR"/>
            <a:t>A elaboração do conteúdo para a modalidade a distância é de responsabilidade do professor-autor ou professor-conteudista. É recomendável que o material elaborado seja estruturado a partir da utilização de diversos objetos de aprendizagem e ferramentas disponíveis na própria plataforma virtual e esteja adequado ao perfil do público-alvo. </a:t>
          </a:r>
        </a:p>
      </dgm:t>
    </dgm:pt>
    <dgm:pt modelId="{D31B832A-BCF4-4916-ADCB-B246F2743E28}" type="parTrans" cxnId="{1DA5F201-3FDD-43D8-97FA-AF7C614C32D6}">
      <dgm:prSet/>
      <dgm:spPr/>
      <dgm:t>
        <a:bodyPr/>
        <a:lstStyle/>
        <a:p>
          <a:endParaRPr lang="pt-BR"/>
        </a:p>
      </dgm:t>
    </dgm:pt>
    <dgm:pt modelId="{08D49E8B-CB34-4489-B022-49CC4AC63446}" type="sibTrans" cxnId="{1DA5F201-3FDD-43D8-97FA-AF7C614C32D6}">
      <dgm:prSet/>
      <dgm:spPr/>
      <dgm:t>
        <a:bodyPr/>
        <a:lstStyle/>
        <a:p>
          <a:endParaRPr lang="pt-BR"/>
        </a:p>
      </dgm:t>
    </dgm:pt>
    <dgm:pt modelId="{A9530A5D-4730-4602-9F7B-83C7C9129983}" type="pres">
      <dgm:prSet presAssocID="{E80DC18D-1FFD-485A-A346-8D3E5FFA8C6F}" presName="Name0" presStyleCnt="0">
        <dgm:presLayoutVars>
          <dgm:chMax val="1"/>
          <dgm:chPref val="1"/>
          <dgm:dir/>
          <dgm:animOne val="branch"/>
          <dgm:animLvl val="lvl"/>
        </dgm:presLayoutVars>
      </dgm:prSet>
      <dgm:spPr/>
      <dgm:t>
        <a:bodyPr/>
        <a:lstStyle/>
        <a:p>
          <a:endParaRPr lang="pt-BR"/>
        </a:p>
      </dgm:t>
    </dgm:pt>
    <dgm:pt modelId="{CBDD1490-40C3-492B-9560-A9D8FE26AEC4}" type="pres">
      <dgm:prSet presAssocID="{8A9BECE8-F9FA-4ECD-9C4D-69A2EA18A10A}" presName="singleCycle" presStyleCnt="0"/>
      <dgm:spPr/>
    </dgm:pt>
    <dgm:pt modelId="{C6395B82-E10D-4049-B0F1-ABF2A5521076}" type="pres">
      <dgm:prSet presAssocID="{8A9BECE8-F9FA-4ECD-9C4D-69A2EA18A10A}" presName="singleCenter" presStyleLbl="node1" presStyleIdx="0" presStyleCnt="1" custScaleX="187517">
        <dgm:presLayoutVars>
          <dgm:chMax val="7"/>
          <dgm:chPref val="7"/>
        </dgm:presLayoutVars>
      </dgm:prSet>
      <dgm:spPr/>
      <dgm:t>
        <a:bodyPr/>
        <a:lstStyle/>
        <a:p>
          <a:endParaRPr lang="pt-BR"/>
        </a:p>
      </dgm:t>
    </dgm:pt>
  </dgm:ptLst>
  <dgm:cxnLst>
    <dgm:cxn modelId="{9B9C6D38-BE6E-4C01-9838-EAB8FEF485CF}" type="presOf" srcId="{8A9BECE8-F9FA-4ECD-9C4D-69A2EA18A10A}" destId="{C6395B82-E10D-4049-B0F1-ABF2A5521076}" srcOrd="0" destOrd="0" presId="urn:microsoft.com/office/officeart/2008/layout/RadialCluster"/>
    <dgm:cxn modelId="{0C60583E-370A-43F8-8D0F-E335322114F6}" type="presOf" srcId="{E80DC18D-1FFD-485A-A346-8D3E5FFA8C6F}" destId="{A9530A5D-4730-4602-9F7B-83C7C9129983}" srcOrd="0" destOrd="0" presId="urn:microsoft.com/office/officeart/2008/layout/RadialCluster"/>
    <dgm:cxn modelId="{1DA5F201-3FDD-43D8-97FA-AF7C614C32D6}" srcId="{E80DC18D-1FFD-485A-A346-8D3E5FFA8C6F}" destId="{8A9BECE8-F9FA-4ECD-9C4D-69A2EA18A10A}" srcOrd="0" destOrd="0" parTransId="{D31B832A-BCF4-4916-ADCB-B246F2743E28}" sibTransId="{08D49E8B-CB34-4489-B022-49CC4AC63446}"/>
    <dgm:cxn modelId="{60BEEB2E-7D44-4CC6-A680-37802639FA9A}" type="presParOf" srcId="{A9530A5D-4730-4602-9F7B-83C7C9129983}" destId="{CBDD1490-40C3-492B-9560-A9D8FE26AEC4}" srcOrd="0" destOrd="0" presId="urn:microsoft.com/office/officeart/2008/layout/RadialCluster"/>
    <dgm:cxn modelId="{1F690179-6579-4CF3-8B73-CF59C948B62B}" type="presParOf" srcId="{CBDD1490-40C3-492B-9560-A9D8FE26AEC4}" destId="{C6395B82-E10D-4049-B0F1-ABF2A5521076}" srcOrd="0" destOrd="0" presId="urn:microsoft.com/office/officeart/2008/layout/RadialCluster"/>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80DC18D-1FFD-485A-A346-8D3E5FFA8C6F}" type="doc">
      <dgm:prSet loTypeId="urn:microsoft.com/office/officeart/2008/layout/RadialCluster" loCatId="cycle" qsTypeId="urn:microsoft.com/office/officeart/2005/8/quickstyle/simple5" qsCatId="simple" csTypeId="urn:microsoft.com/office/officeart/2005/8/colors/colorful2" csCatId="colorful" phldr="1"/>
      <dgm:spPr/>
      <dgm:t>
        <a:bodyPr/>
        <a:lstStyle/>
        <a:p>
          <a:endParaRPr lang="pt-BR"/>
        </a:p>
      </dgm:t>
    </dgm:pt>
    <dgm:pt modelId="{8A9BECE8-F9FA-4ECD-9C4D-69A2EA18A10A}">
      <dgm:prSet/>
      <dgm:spPr/>
      <dgm:t>
        <a:bodyPr/>
        <a:lstStyle/>
        <a:p>
          <a:r>
            <a:rPr lang="pt-BR" dirty="0" smtClean="0"/>
            <a:t>Caso haja cursistas deficientes visuais, como resolver as questões de acessibilidade? De quem é essa função? Só o </a:t>
          </a:r>
          <a:r>
            <a:rPr lang="pt-BR" i="1" dirty="0" smtClean="0"/>
            <a:t>software</a:t>
          </a:r>
          <a:r>
            <a:rPr lang="pt-BR" dirty="0" smtClean="0"/>
            <a:t> será suficiente? Acreditamos que as tecnologias </a:t>
          </a:r>
          <a:r>
            <a:rPr lang="pt-BR" dirty="0" err="1" smtClean="0"/>
            <a:t>assistivas</a:t>
          </a:r>
          <a:r>
            <a:rPr lang="pt-BR" dirty="0" smtClean="0"/>
            <a:t> não são suficientes, sendo imprescindível o “olhar pedagógico” do </a:t>
          </a:r>
          <a:r>
            <a:rPr lang="pt-BR" i="1" dirty="0" smtClean="0"/>
            <a:t>designer</a:t>
          </a:r>
          <a:r>
            <a:rPr lang="pt-BR" dirty="0" smtClean="0"/>
            <a:t> instrucional .</a:t>
          </a:r>
          <a:endParaRPr lang="pt-BR" dirty="0"/>
        </a:p>
      </dgm:t>
    </dgm:pt>
    <dgm:pt modelId="{D31B832A-BCF4-4916-ADCB-B246F2743E28}" type="parTrans" cxnId="{1DA5F201-3FDD-43D8-97FA-AF7C614C32D6}">
      <dgm:prSet/>
      <dgm:spPr/>
      <dgm:t>
        <a:bodyPr/>
        <a:lstStyle/>
        <a:p>
          <a:endParaRPr lang="pt-BR"/>
        </a:p>
      </dgm:t>
    </dgm:pt>
    <dgm:pt modelId="{08D49E8B-CB34-4489-B022-49CC4AC63446}" type="sibTrans" cxnId="{1DA5F201-3FDD-43D8-97FA-AF7C614C32D6}">
      <dgm:prSet/>
      <dgm:spPr/>
      <dgm:t>
        <a:bodyPr/>
        <a:lstStyle/>
        <a:p>
          <a:endParaRPr lang="pt-BR"/>
        </a:p>
      </dgm:t>
    </dgm:pt>
    <dgm:pt modelId="{A9530A5D-4730-4602-9F7B-83C7C9129983}" type="pres">
      <dgm:prSet presAssocID="{E80DC18D-1FFD-485A-A346-8D3E5FFA8C6F}" presName="Name0" presStyleCnt="0">
        <dgm:presLayoutVars>
          <dgm:chMax val="1"/>
          <dgm:chPref val="1"/>
          <dgm:dir/>
          <dgm:animOne val="branch"/>
          <dgm:animLvl val="lvl"/>
        </dgm:presLayoutVars>
      </dgm:prSet>
      <dgm:spPr/>
      <dgm:t>
        <a:bodyPr/>
        <a:lstStyle/>
        <a:p>
          <a:endParaRPr lang="pt-BR"/>
        </a:p>
      </dgm:t>
    </dgm:pt>
    <dgm:pt modelId="{CBDD1490-40C3-492B-9560-A9D8FE26AEC4}" type="pres">
      <dgm:prSet presAssocID="{8A9BECE8-F9FA-4ECD-9C4D-69A2EA18A10A}" presName="singleCycle" presStyleCnt="0"/>
      <dgm:spPr/>
    </dgm:pt>
    <dgm:pt modelId="{C6395B82-E10D-4049-B0F1-ABF2A5521076}" type="pres">
      <dgm:prSet presAssocID="{8A9BECE8-F9FA-4ECD-9C4D-69A2EA18A10A}" presName="singleCenter" presStyleLbl="node1" presStyleIdx="0" presStyleCnt="1" custScaleX="187517" custLinFactNeighborX="179" custLinFactNeighborY="392">
        <dgm:presLayoutVars>
          <dgm:chMax val="7"/>
          <dgm:chPref val="7"/>
        </dgm:presLayoutVars>
      </dgm:prSet>
      <dgm:spPr/>
      <dgm:t>
        <a:bodyPr/>
        <a:lstStyle/>
        <a:p>
          <a:endParaRPr lang="pt-BR"/>
        </a:p>
      </dgm:t>
    </dgm:pt>
  </dgm:ptLst>
  <dgm:cxnLst>
    <dgm:cxn modelId="{D8B84698-A848-4A62-8285-4230843FAE61}" type="presOf" srcId="{8A9BECE8-F9FA-4ECD-9C4D-69A2EA18A10A}" destId="{C6395B82-E10D-4049-B0F1-ABF2A5521076}" srcOrd="0" destOrd="0" presId="urn:microsoft.com/office/officeart/2008/layout/RadialCluster"/>
    <dgm:cxn modelId="{1DA5F201-3FDD-43D8-97FA-AF7C614C32D6}" srcId="{E80DC18D-1FFD-485A-A346-8D3E5FFA8C6F}" destId="{8A9BECE8-F9FA-4ECD-9C4D-69A2EA18A10A}" srcOrd="0" destOrd="0" parTransId="{D31B832A-BCF4-4916-ADCB-B246F2743E28}" sibTransId="{08D49E8B-CB34-4489-B022-49CC4AC63446}"/>
    <dgm:cxn modelId="{1E87B105-7A79-4594-BEDE-B9520D1BD58E}" type="presOf" srcId="{E80DC18D-1FFD-485A-A346-8D3E5FFA8C6F}" destId="{A9530A5D-4730-4602-9F7B-83C7C9129983}" srcOrd="0" destOrd="0" presId="urn:microsoft.com/office/officeart/2008/layout/RadialCluster"/>
    <dgm:cxn modelId="{9AFE1BBD-6052-40A6-8AE6-3405707A04A3}" type="presParOf" srcId="{A9530A5D-4730-4602-9F7B-83C7C9129983}" destId="{CBDD1490-40C3-492B-9560-A9D8FE26AEC4}" srcOrd="0" destOrd="0" presId="urn:microsoft.com/office/officeart/2008/layout/RadialCluster"/>
    <dgm:cxn modelId="{90DEB4FB-19FE-43FC-BCC0-C2DD7EAA3D3A}" type="presParOf" srcId="{CBDD1490-40C3-492B-9560-A9D8FE26AEC4}" destId="{C6395B82-E10D-4049-B0F1-ABF2A5521076}" srcOrd="0" destOrd="0" presId="urn:microsoft.com/office/officeart/2008/layout/RadialCluster"/>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80DC18D-1FFD-485A-A346-8D3E5FFA8C6F}" type="doc">
      <dgm:prSet loTypeId="urn:microsoft.com/office/officeart/2008/layout/RadialCluster" loCatId="cycle" qsTypeId="urn:microsoft.com/office/officeart/2005/8/quickstyle/simple5" qsCatId="simple" csTypeId="urn:microsoft.com/office/officeart/2005/8/colors/colorful2" csCatId="colorful" phldr="1"/>
      <dgm:spPr/>
      <dgm:t>
        <a:bodyPr/>
        <a:lstStyle/>
        <a:p>
          <a:endParaRPr lang="pt-BR"/>
        </a:p>
      </dgm:t>
    </dgm:pt>
    <dgm:pt modelId="{8A9BECE8-F9FA-4ECD-9C4D-69A2EA18A10A}">
      <dgm:prSet/>
      <dgm:spPr>
        <a:gradFill rotWithShape="0">
          <a:gsLst>
            <a:gs pos="0">
              <a:srgbClr val="4F81BD"/>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gradFill>
      </dgm:spPr>
      <dgm:t>
        <a:bodyPr/>
        <a:lstStyle/>
        <a:p>
          <a:r>
            <a:rPr lang="pt-BR" dirty="0" smtClean="0"/>
            <a:t>Consiste na descrição clara e objetiva de todas as informações que compreendemos visualmente e que não estão contidas nos diálogos</a:t>
          </a:r>
          <a:endParaRPr lang="pt-BR" dirty="0"/>
        </a:p>
      </dgm:t>
    </dgm:pt>
    <dgm:pt modelId="{D31B832A-BCF4-4916-ADCB-B246F2743E28}" type="parTrans" cxnId="{1DA5F201-3FDD-43D8-97FA-AF7C614C32D6}">
      <dgm:prSet/>
      <dgm:spPr/>
      <dgm:t>
        <a:bodyPr/>
        <a:lstStyle/>
        <a:p>
          <a:endParaRPr lang="pt-BR"/>
        </a:p>
      </dgm:t>
    </dgm:pt>
    <dgm:pt modelId="{08D49E8B-CB34-4489-B022-49CC4AC63446}" type="sibTrans" cxnId="{1DA5F201-3FDD-43D8-97FA-AF7C614C32D6}">
      <dgm:prSet/>
      <dgm:spPr/>
      <dgm:t>
        <a:bodyPr/>
        <a:lstStyle/>
        <a:p>
          <a:endParaRPr lang="pt-BR"/>
        </a:p>
      </dgm:t>
    </dgm:pt>
    <dgm:pt modelId="{A9530A5D-4730-4602-9F7B-83C7C9129983}" type="pres">
      <dgm:prSet presAssocID="{E80DC18D-1FFD-485A-A346-8D3E5FFA8C6F}" presName="Name0" presStyleCnt="0">
        <dgm:presLayoutVars>
          <dgm:chMax val="1"/>
          <dgm:chPref val="1"/>
          <dgm:dir/>
          <dgm:animOne val="branch"/>
          <dgm:animLvl val="lvl"/>
        </dgm:presLayoutVars>
      </dgm:prSet>
      <dgm:spPr/>
      <dgm:t>
        <a:bodyPr/>
        <a:lstStyle/>
        <a:p>
          <a:endParaRPr lang="pt-BR"/>
        </a:p>
      </dgm:t>
    </dgm:pt>
    <dgm:pt modelId="{CBDD1490-40C3-492B-9560-A9D8FE26AEC4}" type="pres">
      <dgm:prSet presAssocID="{8A9BECE8-F9FA-4ECD-9C4D-69A2EA18A10A}" presName="singleCycle" presStyleCnt="0"/>
      <dgm:spPr/>
    </dgm:pt>
    <dgm:pt modelId="{C6395B82-E10D-4049-B0F1-ABF2A5521076}" type="pres">
      <dgm:prSet presAssocID="{8A9BECE8-F9FA-4ECD-9C4D-69A2EA18A10A}" presName="singleCenter" presStyleLbl="node1" presStyleIdx="0" presStyleCnt="1" custScaleX="187517" custLinFactNeighborX="-2624" custLinFactNeighborY="370">
        <dgm:presLayoutVars>
          <dgm:chMax val="7"/>
          <dgm:chPref val="7"/>
        </dgm:presLayoutVars>
      </dgm:prSet>
      <dgm:spPr/>
      <dgm:t>
        <a:bodyPr/>
        <a:lstStyle/>
        <a:p>
          <a:endParaRPr lang="pt-BR"/>
        </a:p>
      </dgm:t>
    </dgm:pt>
  </dgm:ptLst>
  <dgm:cxnLst>
    <dgm:cxn modelId="{18D1BAC8-283F-41C8-8544-A6293544A401}" type="presOf" srcId="{8A9BECE8-F9FA-4ECD-9C4D-69A2EA18A10A}" destId="{C6395B82-E10D-4049-B0F1-ABF2A5521076}" srcOrd="0" destOrd="0" presId="urn:microsoft.com/office/officeart/2008/layout/RadialCluster"/>
    <dgm:cxn modelId="{E428E0DA-4AA3-4076-BE14-163030BB13D6}" type="presOf" srcId="{E80DC18D-1FFD-485A-A346-8D3E5FFA8C6F}" destId="{A9530A5D-4730-4602-9F7B-83C7C9129983}" srcOrd="0" destOrd="0" presId="urn:microsoft.com/office/officeart/2008/layout/RadialCluster"/>
    <dgm:cxn modelId="{1DA5F201-3FDD-43D8-97FA-AF7C614C32D6}" srcId="{E80DC18D-1FFD-485A-A346-8D3E5FFA8C6F}" destId="{8A9BECE8-F9FA-4ECD-9C4D-69A2EA18A10A}" srcOrd="0" destOrd="0" parTransId="{D31B832A-BCF4-4916-ADCB-B246F2743E28}" sibTransId="{08D49E8B-CB34-4489-B022-49CC4AC63446}"/>
    <dgm:cxn modelId="{A345114E-8F78-49C0-8537-2D0713D7B360}" type="presParOf" srcId="{A9530A5D-4730-4602-9F7B-83C7C9129983}" destId="{CBDD1490-40C3-492B-9560-A9D8FE26AEC4}" srcOrd="0" destOrd="0" presId="urn:microsoft.com/office/officeart/2008/layout/RadialCluster"/>
    <dgm:cxn modelId="{2D9A4C8F-E285-4D82-A40C-BCD3F4D6BDF8}" type="presParOf" srcId="{CBDD1490-40C3-492B-9560-A9D8FE26AEC4}" destId="{C6395B82-E10D-4049-B0F1-ABF2A5521076}" srcOrd="0" destOrd="0" presId="urn:microsoft.com/office/officeart/2008/layout/RadialCluster"/>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80DC18D-1FFD-485A-A346-8D3E5FFA8C6F}" type="doc">
      <dgm:prSet loTypeId="urn:microsoft.com/office/officeart/2008/layout/RadialCluster" loCatId="cycle" qsTypeId="urn:microsoft.com/office/officeart/2005/8/quickstyle/simple5" qsCatId="simple" csTypeId="urn:microsoft.com/office/officeart/2005/8/colors/colorful2" csCatId="colorful" phldr="1"/>
      <dgm:spPr/>
      <dgm:t>
        <a:bodyPr/>
        <a:lstStyle/>
        <a:p>
          <a:endParaRPr lang="pt-BR"/>
        </a:p>
      </dgm:t>
    </dgm:pt>
    <dgm:pt modelId="{A9530A5D-4730-4602-9F7B-83C7C9129983}" type="pres">
      <dgm:prSet presAssocID="{E80DC18D-1FFD-485A-A346-8D3E5FFA8C6F}" presName="Name0" presStyleCnt="0">
        <dgm:presLayoutVars>
          <dgm:chMax val="1"/>
          <dgm:chPref val="1"/>
          <dgm:dir/>
          <dgm:animOne val="branch"/>
          <dgm:animLvl val="lvl"/>
        </dgm:presLayoutVars>
      </dgm:prSet>
      <dgm:spPr/>
      <dgm:t>
        <a:bodyPr/>
        <a:lstStyle/>
        <a:p>
          <a:endParaRPr lang="pt-BR"/>
        </a:p>
      </dgm:t>
    </dgm:pt>
  </dgm:ptLst>
  <dgm:cxnLst>
    <dgm:cxn modelId="{121FFC27-E229-453A-BBBB-59AAAE707358}" type="presOf" srcId="{E80DC18D-1FFD-485A-A346-8D3E5FFA8C6F}" destId="{A9530A5D-4730-4602-9F7B-83C7C9129983}" srcOrd="0" destOrd="0" presId="urn:microsoft.com/office/officeart/2008/layout/RadialCluster"/>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995416-4CC1-4B88-85A9-23F7DE9A907D}">
      <dsp:nvSpPr>
        <dsp:cNvPr id="0" name=""/>
        <dsp:cNvSpPr/>
      </dsp:nvSpPr>
      <dsp:spPr>
        <a:xfrm>
          <a:off x="1994312" y="874345"/>
          <a:ext cx="1508590" cy="749438"/>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0" tIns="88900" rIns="88900" bIns="88900" numCol="1" spcCol="1270" anchor="ctr" anchorCtr="0">
          <a:noAutofit/>
        </a:bodyPr>
        <a:lstStyle/>
        <a:p>
          <a:pPr lvl="0" algn="ctr" defTabSz="1555750">
            <a:lnSpc>
              <a:spcPct val="90000"/>
            </a:lnSpc>
            <a:spcBef>
              <a:spcPct val="0"/>
            </a:spcBef>
            <a:spcAft>
              <a:spcPct val="35000"/>
            </a:spcAft>
          </a:pPr>
          <a:r>
            <a:rPr lang="pt-BR" sz="3500" kern="1200" dirty="0" smtClean="0"/>
            <a:t>Aluno</a:t>
          </a:r>
          <a:endParaRPr lang="pt-BR" sz="3500" kern="1200" dirty="0"/>
        </a:p>
      </dsp:txBody>
      <dsp:txXfrm>
        <a:off x="2030897" y="910930"/>
        <a:ext cx="1435420" cy="676268"/>
      </dsp:txXfrm>
    </dsp:sp>
    <dsp:sp modelId="{C4DE58DD-9DE9-4B8F-A66D-A07237723C1D}">
      <dsp:nvSpPr>
        <dsp:cNvPr id="0" name=""/>
        <dsp:cNvSpPr/>
      </dsp:nvSpPr>
      <dsp:spPr>
        <a:xfrm rot="19871156">
          <a:off x="3410382" y="798669"/>
          <a:ext cx="314030" cy="0"/>
        </a:xfrm>
        <a:custGeom>
          <a:avLst/>
          <a:gdLst/>
          <a:ahLst/>
          <a:cxnLst/>
          <a:rect l="0" t="0" r="0" b="0"/>
          <a:pathLst>
            <a:path>
              <a:moveTo>
                <a:pt x="0" y="0"/>
              </a:moveTo>
              <a:lnTo>
                <a:pt x="314030"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F19CCA-8FB1-49CF-ADDC-1C99A8E02452}">
      <dsp:nvSpPr>
        <dsp:cNvPr id="0" name=""/>
        <dsp:cNvSpPr/>
      </dsp:nvSpPr>
      <dsp:spPr>
        <a:xfrm>
          <a:off x="3704972" y="37246"/>
          <a:ext cx="1197023" cy="713041"/>
        </a:xfrm>
        <a:prstGeom prst="roundRect">
          <a:avLst/>
        </a:prstGeom>
        <a:gradFill rotWithShape="0">
          <a:gsLst>
            <a:gs pos="0">
              <a:schemeClr val="accent2">
                <a:hueOff val="1170380"/>
                <a:satOff val="-1460"/>
                <a:lumOff val="343"/>
                <a:alphaOff val="0"/>
                <a:shade val="51000"/>
                <a:satMod val="130000"/>
              </a:schemeClr>
            </a:gs>
            <a:gs pos="80000">
              <a:schemeClr val="accent2">
                <a:hueOff val="1170380"/>
                <a:satOff val="-1460"/>
                <a:lumOff val="343"/>
                <a:alphaOff val="0"/>
                <a:shade val="93000"/>
                <a:satMod val="130000"/>
              </a:schemeClr>
            </a:gs>
            <a:gs pos="100000">
              <a:schemeClr val="accent2">
                <a:hueOff val="1170380"/>
                <a:satOff val="-1460"/>
                <a:lumOff val="34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8260" tIns="48260" rIns="48260" bIns="48260" numCol="1" spcCol="1270" anchor="ctr" anchorCtr="0">
          <a:noAutofit/>
        </a:bodyPr>
        <a:lstStyle/>
        <a:p>
          <a:pPr lvl="0" algn="ctr" defTabSz="844550">
            <a:lnSpc>
              <a:spcPct val="90000"/>
            </a:lnSpc>
            <a:spcBef>
              <a:spcPct val="0"/>
            </a:spcBef>
            <a:spcAft>
              <a:spcPct val="35000"/>
            </a:spcAft>
          </a:pPr>
          <a:r>
            <a:rPr lang="pt-BR" sz="1900" kern="1200" dirty="0" smtClean="0"/>
            <a:t>Software de Voz</a:t>
          </a:r>
          <a:endParaRPr lang="pt-BR" sz="1900" kern="1200" dirty="0"/>
        </a:p>
      </dsp:txBody>
      <dsp:txXfrm>
        <a:off x="3739780" y="72054"/>
        <a:ext cx="1127407" cy="643425"/>
      </dsp:txXfrm>
    </dsp:sp>
    <dsp:sp modelId="{59CEB485-B99B-4878-95C2-52A63B15E113}">
      <dsp:nvSpPr>
        <dsp:cNvPr id="0" name=""/>
        <dsp:cNvSpPr/>
      </dsp:nvSpPr>
      <dsp:spPr>
        <a:xfrm rot="1754442">
          <a:off x="3401347" y="1687510"/>
          <a:ext cx="260916" cy="0"/>
        </a:xfrm>
        <a:custGeom>
          <a:avLst/>
          <a:gdLst/>
          <a:ahLst/>
          <a:cxnLst/>
          <a:rect l="0" t="0" r="0" b="0"/>
          <a:pathLst>
            <a:path>
              <a:moveTo>
                <a:pt x="0" y="0"/>
              </a:moveTo>
              <a:lnTo>
                <a:pt x="260916"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E086A0-95D9-419A-BAF2-2F82E1A0932B}">
      <dsp:nvSpPr>
        <dsp:cNvPr id="0" name=""/>
        <dsp:cNvSpPr/>
      </dsp:nvSpPr>
      <dsp:spPr>
        <a:xfrm>
          <a:off x="3408515" y="1751236"/>
          <a:ext cx="1773084" cy="727105"/>
        </a:xfrm>
        <a:prstGeom prst="round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8260" tIns="48260" rIns="48260" bIns="48260" numCol="1" spcCol="1270" anchor="ctr" anchorCtr="0">
          <a:noAutofit/>
        </a:bodyPr>
        <a:lstStyle/>
        <a:p>
          <a:pPr lvl="0" algn="ctr" defTabSz="844550">
            <a:lnSpc>
              <a:spcPct val="90000"/>
            </a:lnSpc>
            <a:spcBef>
              <a:spcPct val="0"/>
            </a:spcBef>
            <a:spcAft>
              <a:spcPct val="35000"/>
            </a:spcAft>
          </a:pPr>
          <a:r>
            <a:rPr lang="pt-BR" sz="1900" kern="1200" dirty="0" smtClean="0"/>
            <a:t>Demanda Institucional</a:t>
          </a:r>
          <a:endParaRPr lang="pt-BR" sz="1900" kern="1200" dirty="0"/>
        </a:p>
      </dsp:txBody>
      <dsp:txXfrm>
        <a:off x="3444009" y="1786730"/>
        <a:ext cx="1702096" cy="656117"/>
      </dsp:txXfrm>
    </dsp:sp>
    <dsp:sp modelId="{D95B3940-0061-4A7F-9C6E-5E2453FCAACD}">
      <dsp:nvSpPr>
        <dsp:cNvPr id="0" name=""/>
        <dsp:cNvSpPr/>
      </dsp:nvSpPr>
      <dsp:spPr>
        <a:xfrm rot="9489578">
          <a:off x="1679171" y="1612179"/>
          <a:ext cx="326871" cy="0"/>
        </a:xfrm>
        <a:custGeom>
          <a:avLst/>
          <a:gdLst/>
          <a:ahLst/>
          <a:cxnLst/>
          <a:rect l="0" t="0" r="0" b="0"/>
          <a:pathLst>
            <a:path>
              <a:moveTo>
                <a:pt x="0" y="0"/>
              </a:moveTo>
              <a:lnTo>
                <a:pt x="326871"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D72AF0-DFF2-430B-A4C3-5ACD75245855}">
      <dsp:nvSpPr>
        <dsp:cNvPr id="0" name=""/>
        <dsp:cNvSpPr/>
      </dsp:nvSpPr>
      <dsp:spPr>
        <a:xfrm>
          <a:off x="0" y="1542239"/>
          <a:ext cx="1690902" cy="939177"/>
        </a:xfrm>
        <a:prstGeom prst="roundRect">
          <a:avLst/>
        </a:prstGeom>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8260" tIns="48260" rIns="48260" bIns="48260" numCol="1" spcCol="1270" anchor="ctr" anchorCtr="0">
          <a:noAutofit/>
        </a:bodyPr>
        <a:lstStyle/>
        <a:p>
          <a:pPr lvl="0" algn="ctr" defTabSz="844550">
            <a:lnSpc>
              <a:spcPct val="90000"/>
            </a:lnSpc>
            <a:spcBef>
              <a:spcPct val="0"/>
            </a:spcBef>
            <a:spcAft>
              <a:spcPct val="35000"/>
            </a:spcAft>
          </a:pPr>
          <a:r>
            <a:rPr lang="pt-BR" sz="1900" kern="1200" dirty="0" smtClean="0"/>
            <a:t>Audiodescrição</a:t>
          </a:r>
          <a:endParaRPr lang="pt-BR" sz="1900" kern="1200" dirty="0"/>
        </a:p>
      </dsp:txBody>
      <dsp:txXfrm>
        <a:off x="45847" y="1588086"/>
        <a:ext cx="1599208" cy="847483"/>
      </dsp:txXfrm>
    </dsp:sp>
    <dsp:sp modelId="{A64F9E4C-E95C-430D-B262-93FB48C73951}">
      <dsp:nvSpPr>
        <dsp:cNvPr id="0" name=""/>
        <dsp:cNvSpPr/>
      </dsp:nvSpPr>
      <dsp:spPr>
        <a:xfrm rot="12375979">
          <a:off x="1747278" y="819183"/>
          <a:ext cx="260481" cy="0"/>
        </a:xfrm>
        <a:custGeom>
          <a:avLst/>
          <a:gdLst/>
          <a:ahLst/>
          <a:cxnLst/>
          <a:rect l="0" t="0" r="0" b="0"/>
          <a:pathLst>
            <a:path>
              <a:moveTo>
                <a:pt x="0" y="0"/>
              </a:moveTo>
              <a:lnTo>
                <a:pt x="260481"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5DC526-0D68-44B9-B976-C9A4BAF2AEB7}">
      <dsp:nvSpPr>
        <dsp:cNvPr id="0" name=""/>
        <dsp:cNvSpPr/>
      </dsp:nvSpPr>
      <dsp:spPr>
        <a:xfrm>
          <a:off x="0" y="0"/>
          <a:ext cx="1978297" cy="761546"/>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a:lnSpc>
              <a:spcPct val="90000"/>
            </a:lnSpc>
            <a:spcBef>
              <a:spcPct val="0"/>
            </a:spcBef>
            <a:spcAft>
              <a:spcPct val="35000"/>
            </a:spcAft>
          </a:pPr>
          <a:r>
            <a:rPr lang="pt-BR" sz="2200" kern="1200" dirty="0" smtClean="0"/>
            <a:t>Professor-autor</a:t>
          </a:r>
          <a:endParaRPr lang="pt-BR" sz="2200" kern="1200" dirty="0"/>
        </a:p>
      </dsp:txBody>
      <dsp:txXfrm>
        <a:off x="37176" y="37176"/>
        <a:ext cx="1903945" cy="6871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395B82-E10D-4049-B0F1-ABF2A5521076}">
      <dsp:nvSpPr>
        <dsp:cNvPr id="0" name=""/>
        <dsp:cNvSpPr/>
      </dsp:nvSpPr>
      <dsp:spPr>
        <a:xfrm>
          <a:off x="248591" y="0"/>
          <a:ext cx="4684416" cy="2498129"/>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pt-BR" sz="1800" kern="1200"/>
            <a:t>A elaboração do conteúdo para a modalidade a distância é de responsabilidade do professor-autor ou professor-conteudista. É recomendável que o material elaborado seja estruturado a partir da utilização de diversos objetos de aprendizagem e ferramentas disponíveis na própria plataforma virtual e esteja adequado ao perfil do público-alvo. </a:t>
          </a:r>
        </a:p>
      </dsp:txBody>
      <dsp:txXfrm>
        <a:off x="370540" y="121949"/>
        <a:ext cx="4440518" cy="225423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395B82-E10D-4049-B0F1-ABF2A5521076}">
      <dsp:nvSpPr>
        <dsp:cNvPr id="0" name=""/>
        <dsp:cNvSpPr/>
      </dsp:nvSpPr>
      <dsp:spPr>
        <a:xfrm>
          <a:off x="266460" y="0"/>
          <a:ext cx="4684416" cy="2498129"/>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8260" tIns="48260" rIns="48260" bIns="48260" numCol="1" spcCol="1270" anchor="ctr" anchorCtr="0">
          <a:noAutofit/>
        </a:bodyPr>
        <a:lstStyle/>
        <a:p>
          <a:pPr lvl="0" algn="ctr" defTabSz="844550">
            <a:lnSpc>
              <a:spcPct val="90000"/>
            </a:lnSpc>
            <a:spcBef>
              <a:spcPct val="0"/>
            </a:spcBef>
            <a:spcAft>
              <a:spcPct val="35000"/>
            </a:spcAft>
          </a:pPr>
          <a:r>
            <a:rPr lang="pt-BR" sz="1900" kern="1200" dirty="0" smtClean="0"/>
            <a:t>Caso haja cursistas deficientes visuais, como resolver as questões de acessibilidade? De quem é essa função? Só o </a:t>
          </a:r>
          <a:r>
            <a:rPr lang="pt-BR" sz="1900" i="1" kern="1200" dirty="0" smtClean="0"/>
            <a:t>software</a:t>
          </a:r>
          <a:r>
            <a:rPr lang="pt-BR" sz="1900" kern="1200" dirty="0" smtClean="0"/>
            <a:t> será suficiente? Acreditamos que as tecnologias </a:t>
          </a:r>
          <a:r>
            <a:rPr lang="pt-BR" sz="1900" kern="1200" dirty="0" err="1" smtClean="0"/>
            <a:t>assistivas</a:t>
          </a:r>
          <a:r>
            <a:rPr lang="pt-BR" sz="1900" kern="1200" dirty="0" smtClean="0"/>
            <a:t> não são suficientes, sendo imprescindível o “olhar pedagógico” do </a:t>
          </a:r>
          <a:r>
            <a:rPr lang="pt-BR" sz="1900" i="1" kern="1200" dirty="0" smtClean="0"/>
            <a:t>designer</a:t>
          </a:r>
          <a:r>
            <a:rPr lang="pt-BR" sz="1900" kern="1200" dirty="0" smtClean="0"/>
            <a:t> instrucional .</a:t>
          </a:r>
          <a:endParaRPr lang="pt-BR" sz="1900" kern="1200" dirty="0"/>
        </a:p>
      </dsp:txBody>
      <dsp:txXfrm>
        <a:off x="388409" y="121949"/>
        <a:ext cx="4440518" cy="225423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395B82-E10D-4049-B0F1-ABF2A5521076}">
      <dsp:nvSpPr>
        <dsp:cNvPr id="0" name=""/>
        <dsp:cNvSpPr/>
      </dsp:nvSpPr>
      <dsp:spPr>
        <a:xfrm>
          <a:off x="0" y="0"/>
          <a:ext cx="4684416" cy="2498129"/>
        </a:xfrm>
        <a:prstGeom prst="roundRect">
          <a:avLst/>
        </a:prstGeom>
        <a:gradFill rotWithShape="0">
          <a:gsLst>
            <a:gs pos="0">
              <a:srgbClr val="4F81BD"/>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3500" tIns="63500" rIns="63500" bIns="63500" numCol="1" spcCol="1270" anchor="ctr" anchorCtr="0">
          <a:noAutofit/>
        </a:bodyPr>
        <a:lstStyle/>
        <a:p>
          <a:pPr lvl="0" algn="ctr" defTabSz="1111250">
            <a:lnSpc>
              <a:spcPct val="90000"/>
            </a:lnSpc>
            <a:spcBef>
              <a:spcPct val="0"/>
            </a:spcBef>
            <a:spcAft>
              <a:spcPct val="35000"/>
            </a:spcAft>
          </a:pPr>
          <a:r>
            <a:rPr lang="pt-BR" sz="2500" kern="1200" dirty="0" smtClean="0"/>
            <a:t>Consiste na descrição clara e objetiva de todas as informações que compreendemos visualmente e que não estão contidas nos diálogos</a:t>
          </a:r>
          <a:endParaRPr lang="pt-BR" sz="2500" kern="1200" dirty="0"/>
        </a:p>
      </dsp:txBody>
      <dsp:txXfrm>
        <a:off x="121949" y="121949"/>
        <a:ext cx="4440518" cy="225423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84135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17870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pt-B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pt-BR"/>
          </a:p>
        </p:txBody>
      </p:sp>
    </p:spTree>
    <p:extLst>
      <p:ext uri="{BB962C8B-B14F-4D97-AF65-F5344CB8AC3E}">
        <p14:creationId xmlns:p14="http://schemas.microsoft.com/office/powerpoint/2010/main" xmlns="" val="30822841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mailto:martacristinaprofessora@gmail.com" TargetMode="External"/><Relationship Id="rId5" Type="http://schemas.openxmlformats.org/officeDocument/2006/relationships/hyperlink" Target="mailto:adrianasoeiro@gmail.com"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13.png"/><Relationship Id="rId7" Type="http://schemas.openxmlformats.org/officeDocument/2006/relationships/diagramQuickStyle" Target="../diagrams/quickStyle5.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14.png"/><Relationship Id="rId9" Type="http://schemas.microsoft.com/office/2007/relationships/diagramDrawing" Target="../diagrams/drawing5.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13.png"/><Relationship Id="rId7" Type="http://schemas.openxmlformats.org/officeDocument/2006/relationships/diagramQuickStyle" Target="../diagrams/quickStyle6.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14.png"/><Relationship Id="rId9" Type="http://schemas.microsoft.com/office/2007/relationships/diagramDrawing" Target="../diagrams/drawing6.xml"/></Relationships>
</file>

<file path=ppt/slides/_rels/slide1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4.png"/><Relationship Id="rId7" Type="http://schemas.openxmlformats.org/officeDocument/2006/relationships/diagramColors" Target="../diagrams/colors7.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microsoft.com/office/2007/relationships/diagramDrawing" Target="../diagrams/drawing7.xml"/></Relationships>
</file>

<file path=ppt/slides/_rels/slide13.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4.png"/><Relationship Id="rId7" Type="http://schemas.openxmlformats.org/officeDocument/2006/relationships/diagramColors" Target="../diagrams/colors8.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4.png"/><Relationship Id="rId7" Type="http://schemas.openxmlformats.org/officeDocument/2006/relationships/diagramColors" Target="../diagrams/colors9.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10" Type="http://schemas.microsoft.com/office/2007/relationships/diagramDrawing" Target="../diagrams/drawing9.xml"/><Relationship Id="rId4" Type="http://schemas.openxmlformats.org/officeDocument/2006/relationships/diagramData" Target="../diagrams/data9.xml"/><Relationship Id="rId9"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mailto:martacristinaprofessora@gmail.com" TargetMode="External"/><Relationship Id="rId5" Type="http://schemas.openxmlformats.org/officeDocument/2006/relationships/hyperlink" Target="mailto:adrianasoeiro@gmail.com" TargetMode="Externa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0.png"/><Relationship Id="rId7"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microsoft.com/office/2007/relationships/diagramDrawing" Target="../diagrams/drawing2.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0.png"/><Relationship Id="rId7" Type="http://schemas.openxmlformats.org/officeDocument/2006/relationships/diagramColors" Target="../diagrams/colors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microsoft.com/office/2007/relationships/diagramDrawing" Target="../diagrams/drawing3.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0.png"/><Relationship Id="rId7" Type="http://schemas.openxmlformats.org/officeDocument/2006/relationships/diagramColors" Target="../diagrams/colors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microsoft.com/office/2007/relationships/diagramDrawing" Target="../diagrams/drawing4.xml"/><Relationship Id="rId4" Type="http://schemas.openxmlformats.org/officeDocument/2006/relationships/diagramData" Target="../diagrams/data4.xml"/><Relationship Id="rId9"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7" name="Imagem 2"/>
          <p:cNvPicPr>
            <a:picLocks noChangeAspect="1"/>
          </p:cNvPicPr>
          <p:nvPr/>
        </p:nvPicPr>
        <p:blipFill>
          <a:blip r:embed="rId3">
            <a:extLst>
              <a:ext uri="{28A0092B-C50C-407E-A947-70E740481C1C}">
                <a14:useLocalDpi xmlns:a14="http://schemas.microsoft.com/office/drawing/2010/main" xmlns="" val="0"/>
              </a:ext>
            </a:extLst>
          </a:blip>
          <a:srcRect t="3799" r="9837"/>
          <a:stretch>
            <a:fillRect/>
          </a:stretch>
        </p:blipFill>
        <p:spPr bwMode="auto">
          <a:xfrm>
            <a:off x="0" y="260350"/>
            <a:ext cx="8243888" cy="659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Imagem 3"/>
          <p:cNvPicPr>
            <a:picLocks noChangeAspect="1"/>
          </p:cNvPicPr>
          <p:nvPr/>
        </p:nvPicPr>
        <p:blipFill>
          <a:blip r:embed="rId4">
            <a:extLst>
              <a:ext uri="{28A0092B-C50C-407E-A947-70E740481C1C}">
                <a14:useLocalDpi xmlns:a14="http://schemas.microsoft.com/office/drawing/2010/main" xmlns="" val="0"/>
              </a:ext>
            </a:extLst>
          </a:blip>
          <a:srcRect l="35825" t="60500" r="31888" b="12201"/>
          <a:stretch>
            <a:fillRect/>
          </a:stretch>
        </p:blipFill>
        <p:spPr bwMode="auto">
          <a:xfrm>
            <a:off x="3276600" y="4149725"/>
            <a:ext cx="2951163" cy="1871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Imagem 5"/>
          <p:cNvPicPr>
            <a:picLocks noChangeAspect="1"/>
          </p:cNvPicPr>
          <p:nvPr/>
        </p:nvPicPr>
        <p:blipFill>
          <a:blip r:embed="rId4">
            <a:extLst>
              <a:ext uri="{28A0092B-C50C-407E-A947-70E740481C1C}">
                <a14:useLocalDpi xmlns:a14="http://schemas.microsoft.com/office/drawing/2010/main" xmlns="" val="0"/>
              </a:ext>
            </a:extLst>
          </a:blip>
          <a:srcRect l="61024" t="16400" b="65750"/>
          <a:stretch>
            <a:fillRect/>
          </a:stretch>
        </p:blipFill>
        <p:spPr bwMode="auto">
          <a:xfrm>
            <a:off x="5580063" y="4975225"/>
            <a:ext cx="3563937" cy="1223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0" name="Rectangle 4"/>
          <p:cNvSpPr>
            <a:spLocks noChangeArrowheads="1"/>
          </p:cNvSpPr>
          <p:nvPr/>
        </p:nvSpPr>
        <p:spPr bwMode="auto">
          <a:xfrm>
            <a:off x="0" y="0"/>
            <a:ext cx="9144000" cy="6858000"/>
          </a:xfrm>
          <a:prstGeom prst="rect">
            <a:avLst/>
          </a:prstGeom>
          <a:noFill/>
          <a:ln w="76200">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pt-BR" altLang="pt-BR">
              <a:latin typeface="Calibri" pitchFamily="34" charset="0"/>
            </a:endParaRPr>
          </a:p>
        </p:txBody>
      </p:sp>
      <p:sp>
        <p:nvSpPr>
          <p:cNvPr id="1031" name="Retângulo 2"/>
          <p:cNvSpPr>
            <a:spLocks noChangeArrowheads="1"/>
          </p:cNvSpPr>
          <p:nvPr/>
        </p:nvSpPr>
        <p:spPr bwMode="auto">
          <a:xfrm>
            <a:off x="2216150" y="1989138"/>
            <a:ext cx="5072063" cy="922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pt-BR" altLang="pt-BR" b="1" dirty="0">
                <a:solidFill>
                  <a:srgbClr val="CC9900"/>
                </a:solidFill>
              </a:rPr>
              <a:t>TECNOLOGIA ASSISTIVA: DESAFIOS E POSSIBILIDADES NO DESENVOLVIMENTO E ADAPTAÇÃO DE CONTEÚDO DIGITAL</a:t>
            </a:r>
          </a:p>
        </p:txBody>
      </p:sp>
      <p:sp>
        <p:nvSpPr>
          <p:cNvPr id="1032" name="CaixaDeTexto 4"/>
          <p:cNvSpPr txBox="1">
            <a:spLocks noChangeArrowheads="1"/>
          </p:cNvSpPr>
          <p:nvPr/>
        </p:nvSpPr>
        <p:spPr bwMode="auto">
          <a:xfrm>
            <a:off x="2592388" y="3140968"/>
            <a:ext cx="4695825" cy="1600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pt-BR" altLang="pt-BR" sz="1400" dirty="0"/>
              <a:t>Adriana Soeiro </a:t>
            </a:r>
            <a:r>
              <a:rPr lang="pt-BR" altLang="pt-BR" sz="1400" dirty="0" smtClean="0"/>
              <a:t>Pino – </a:t>
            </a:r>
            <a:r>
              <a:rPr lang="pt-BR" altLang="pt-BR" sz="1400" dirty="0" err="1" smtClean="0"/>
              <a:t>Educom</a:t>
            </a:r>
            <a:r>
              <a:rPr lang="pt-BR" altLang="pt-BR" sz="1400" dirty="0" smtClean="0"/>
              <a:t>,  </a:t>
            </a:r>
            <a:r>
              <a:rPr lang="pt-BR" altLang="pt-BR" sz="1400" dirty="0" err="1"/>
              <a:t>Uninove</a:t>
            </a:r>
            <a:r>
              <a:rPr lang="pt-BR" altLang="pt-BR" sz="1400" dirty="0"/>
              <a:t> </a:t>
            </a:r>
            <a:r>
              <a:rPr lang="pt-BR" altLang="pt-BR" sz="1400" dirty="0" smtClean="0"/>
              <a:t>e Grupo Sequencial </a:t>
            </a:r>
            <a:r>
              <a:rPr lang="pt-BR" altLang="pt-BR" sz="1400" dirty="0" smtClean="0">
                <a:hlinkClick r:id="rId5"/>
              </a:rPr>
              <a:t>adrianasoeiro@gmail.com</a:t>
            </a:r>
            <a:r>
              <a:rPr lang="pt-BR" altLang="pt-BR" sz="1400" dirty="0" smtClean="0"/>
              <a:t>  </a:t>
            </a:r>
          </a:p>
          <a:p>
            <a:pPr algn="ctr" eaLnBrk="1" hangingPunct="1"/>
            <a:r>
              <a:rPr lang="pt-BR" altLang="pt-BR" sz="1400" dirty="0" smtClean="0"/>
              <a:t>11-98120-1479</a:t>
            </a:r>
            <a:endParaRPr lang="pt-BR" altLang="pt-BR" sz="1400" dirty="0"/>
          </a:p>
          <a:p>
            <a:pPr algn="ctr" eaLnBrk="1" hangingPunct="1"/>
            <a:endParaRPr lang="pt-BR" altLang="pt-BR" sz="1400" dirty="0"/>
          </a:p>
          <a:p>
            <a:pPr algn="ctr" eaLnBrk="1" hangingPunct="1"/>
            <a:r>
              <a:rPr lang="pt-BR" altLang="pt-BR" sz="1400" dirty="0"/>
              <a:t>Marta Cristina Rodrigues </a:t>
            </a:r>
            <a:r>
              <a:rPr lang="pt-BR" altLang="pt-BR" sz="1400" dirty="0" smtClean="0"/>
              <a:t>– </a:t>
            </a:r>
            <a:r>
              <a:rPr lang="pt-BR" altLang="pt-BR" sz="1400" dirty="0" err="1" smtClean="0"/>
              <a:t>Educom</a:t>
            </a:r>
            <a:r>
              <a:rPr lang="pt-BR" altLang="pt-BR" sz="1400" dirty="0" smtClean="0"/>
              <a:t>, Mackenzie </a:t>
            </a:r>
            <a:r>
              <a:rPr lang="pt-BR" altLang="pt-BR" sz="1400" dirty="0"/>
              <a:t>e </a:t>
            </a:r>
            <a:r>
              <a:rPr lang="pt-BR" altLang="pt-BR" sz="1400" dirty="0" err="1"/>
              <a:t>Uninove</a:t>
            </a:r>
            <a:r>
              <a:rPr lang="pt-BR" altLang="pt-BR" sz="1400" dirty="0"/>
              <a:t>  </a:t>
            </a:r>
            <a:r>
              <a:rPr lang="pt-BR" altLang="pt-BR" sz="1400" dirty="0">
                <a:hlinkClick r:id="rId6"/>
              </a:rPr>
              <a:t>martacristinaprofessora@gmail.com</a:t>
            </a:r>
            <a:r>
              <a:rPr lang="pt-BR" altLang="pt-BR" sz="1400" dirty="0"/>
              <a:t>  </a:t>
            </a:r>
            <a:endParaRPr lang="pt-BR" altLang="pt-BR" sz="1400" dirty="0" smtClean="0"/>
          </a:p>
          <a:p>
            <a:pPr algn="ctr" eaLnBrk="1" hangingPunct="1"/>
            <a:r>
              <a:rPr lang="pt-BR" altLang="pt-BR" sz="1400" dirty="0" smtClean="0"/>
              <a:t>11 </a:t>
            </a:r>
            <a:r>
              <a:rPr lang="pt-BR" altLang="pt-BR" sz="1400" dirty="0"/>
              <a:t>967228522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2" presetClass="entr" presetSubtype="2" fill="hold" nodeType="withEffect">
                                  <p:stCondLst>
                                    <p:cond delay="300"/>
                                  </p:stCondLst>
                                  <p:childTnLst>
                                    <p:set>
                                      <p:cBhvr>
                                        <p:cTn id="10" dur="1" fill="hold">
                                          <p:stCondLst>
                                            <p:cond delay="0"/>
                                          </p:stCondLst>
                                        </p:cTn>
                                        <p:tgtEl>
                                          <p:spTgt spid="4"/>
                                        </p:tgtEl>
                                        <p:attrNameLst>
                                          <p:attrName>style.visibility</p:attrName>
                                        </p:attrNameLst>
                                      </p:cBhvr>
                                      <p:to>
                                        <p:strVal val="visible"/>
                                      </p:to>
                                    </p:set>
                                    <p:animEffect transition="in" filter="wipe(righ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2863"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 name="Grupo 8"/>
          <p:cNvGrpSpPr>
            <a:grpSpLocks/>
          </p:cNvGrpSpPr>
          <p:nvPr/>
        </p:nvGrpSpPr>
        <p:grpSpPr bwMode="auto">
          <a:xfrm>
            <a:off x="3563938" y="3468688"/>
            <a:ext cx="5580062" cy="2973387"/>
            <a:chOff x="3676650" y="3981450"/>
            <a:chExt cx="5314950" cy="2163763"/>
          </a:xfrm>
        </p:grpSpPr>
        <p:sp>
          <p:nvSpPr>
            <p:cNvPr id="10249" name="Rectangle 23"/>
            <p:cNvSpPr>
              <a:spLocks noChangeArrowheads="1"/>
            </p:cNvSpPr>
            <p:nvPr/>
          </p:nvSpPr>
          <p:spPr bwMode="auto">
            <a:xfrm>
              <a:off x="3810000" y="4114800"/>
              <a:ext cx="5181600" cy="2030413"/>
            </a:xfrm>
            <a:prstGeom prst="rect">
              <a:avLst/>
            </a:prstGeom>
            <a:solidFill>
              <a:srgbClr val="000000">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pt-BR">
                <a:latin typeface="Trebuchet MS" pitchFamily="34" charset="0"/>
              </a:endParaRPr>
            </a:p>
          </p:txBody>
        </p:sp>
        <p:sp>
          <p:nvSpPr>
            <p:cNvPr id="10250" name="Rectangle 23"/>
            <p:cNvSpPr>
              <a:spLocks noChangeArrowheads="1"/>
            </p:cNvSpPr>
            <p:nvPr/>
          </p:nvSpPr>
          <p:spPr bwMode="auto">
            <a:xfrm>
              <a:off x="3748088" y="3981450"/>
              <a:ext cx="5181600" cy="2030413"/>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pt-BR">
                <a:latin typeface="Trebuchet MS" pitchFamily="34" charset="0"/>
              </a:endParaRPr>
            </a:p>
          </p:txBody>
        </p:sp>
        <p:sp>
          <p:nvSpPr>
            <p:cNvPr id="10251" name="Rectangle 23"/>
            <p:cNvSpPr>
              <a:spLocks noChangeArrowheads="1"/>
            </p:cNvSpPr>
            <p:nvPr/>
          </p:nvSpPr>
          <p:spPr bwMode="auto">
            <a:xfrm>
              <a:off x="3676650" y="4054475"/>
              <a:ext cx="5181600" cy="2028825"/>
            </a:xfrm>
            <a:prstGeom prst="rect">
              <a:avLst/>
            </a:prstGeom>
            <a:solidFill>
              <a:srgbClr val="000000">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pt-BR">
                <a:latin typeface="Trebuchet MS" pitchFamily="34" charset="0"/>
              </a:endParaRPr>
            </a:p>
          </p:txBody>
        </p:sp>
      </p:grpSp>
      <p:pic>
        <p:nvPicPr>
          <p:cNvPr id="7" name="Imagem 6"/>
          <p:cNvPicPr>
            <a:picLocks noChangeAspect="1"/>
          </p:cNvPicPr>
          <p:nvPr/>
        </p:nvPicPr>
        <p:blipFill>
          <a:blip r:embed="rId3">
            <a:extLst>
              <a:ext uri="{28A0092B-C50C-407E-A947-70E740481C1C}">
                <a14:useLocalDpi xmlns:a14="http://schemas.microsoft.com/office/drawing/2010/main" xmlns="" val="0"/>
              </a:ext>
            </a:extLst>
          </a:blip>
          <a:srcRect t="6950" r="50787"/>
          <a:stretch>
            <a:fillRect/>
          </a:stretch>
        </p:blipFill>
        <p:spPr bwMode="auto">
          <a:xfrm>
            <a:off x="0" y="476250"/>
            <a:ext cx="4500563" cy="638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5" name="Rectangle 4"/>
          <p:cNvSpPr>
            <a:spLocks noChangeArrowheads="1"/>
          </p:cNvSpPr>
          <p:nvPr/>
        </p:nvSpPr>
        <p:spPr bwMode="auto">
          <a:xfrm>
            <a:off x="0" y="0"/>
            <a:ext cx="9144000" cy="6858000"/>
          </a:xfrm>
          <a:prstGeom prst="rect">
            <a:avLst/>
          </a:prstGeom>
          <a:noFill/>
          <a:ln w="76200">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pt-BR" altLang="pt-BR">
              <a:latin typeface="Calibri" pitchFamily="34" charset="0"/>
            </a:endParaRPr>
          </a:p>
        </p:txBody>
      </p:sp>
      <p:pic>
        <p:nvPicPr>
          <p:cNvPr id="5" name="Imagem 4"/>
          <p:cNvPicPr>
            <a:picLocks noChangeAspect="1"/>
          </p:cNvPicPr>
          <p:nvPr/>
        </p:nvPicPr>
        <p:blipFill>
          <a:blip r:embed="rId4">
            <a:extLst>
              <a:ext uri="{28A0092B-C50C-407E-A947-70E740481C1C}">
                <a14:useLocalDpi xmlns:a14="http://schemas.microsoft.com/office/drawing/2010/main" xmlns="" val="0"/>
              </a:ext>
            </a:extLst>
          </a:blip>
          <a:srcRect l="20074" r="19289" b="71001"/>
          <a:stretch>
            <a:fillRect/>
          </a:stretch>
        </p:blipFill>
        <p:spPr bwMode="auto">
          <a:xfrm>
            <a:off x="1835150" y="0"/>
            <a:ext cx="5545138" cy="198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 Box 19"/>
          <p:cNvSpPr txBox="1">
            <a:spLocks noChangeArrowheads="1"/>
          </p:cNvSpPr>
          <p:nvPr/>
        </p:nvSpPr>
        <p:spPr bwMode="auto">
          <a:xfrm>
            <a:off x="4805363" y="1341438"/>
            <a:ext cx="4192587"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pt-BR" altLang="pt-BR" sz="3000">
                <a:latin typeface="Trebuchet MS" pitchFamily="34" charset="0"/>
              </a:rPr>
              <a:t>Adaptação de Conteúdo</a:t>
            </a:r>
          </a:p>
        </p:txBody>
      </p:sp>
      <p:graphicFrame>
        <p:nvGraphicFramePr>
          <p:cNvPr id="2" name="Diagrama 1"/>
          <p:cNvGraphicFramePr/>
          <p:nvPr/>
        </p:nvGraphicFramePr>
        <p:xfrm>
          <a:off x="3675339" y="3614955"/>
          <a:ext cx="5181600" cy="249812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2" presetClass="entr" presetSubtype="2"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par>
                          <p:cTn id="12" fill="hold" nodeType="afterGroup">
                            <p:stCondLst>
                              <p:cond delay="5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22" presetClass="entr" presetSubtype="2"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2863"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 name="Grupo 8"/>
          <p:cNvGrpSpPr>
            <a:grpSpLocks/>
          </p:cNvGrpSpPr>
          <p:nvPr/>
        </p:nvGrpSpPr>
        <p:grpSpPr bwMode="auto">
          <a:xfrm>
            <a:off x="3563938" y="3468688"/>
            <a:ext cx="5580062" cy="2973387"/>
            <a:chOff x="3676650" y="3981450"/>
            <a:chExt cx="5314950" cy="2163763"/>
          </a:xfrm>
        </p:grpSpPr>
        <p:sp>
          <p:nvSpPr>
            <p:cNvPr id="11273" name="Rectangle 23"/>
            <p:cNvSpPr>
              <a:spLocks noChangeArrowheads="1"/>
            </p:cNvSpPr>
            <p:nvPr/>
          </p:nvSpPr>
          <p:spPr bwMode="auto">
            <a:xfrm>
              <a:off x="3810000" y="4114800"/>
              <a:ext cx="5181600" cy="2030413"/>
            </a:xfrm>
            <a:prstGeom prst="rect">
              <a:avLst/>
            </a:prstGeom>
            <a:solidFill>
              <a:srgbClr val="000000">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pt-BR">
                <a:latin typeface="Trebuchet MS" pitchFamily="34" charset="0"/>
              </a:endParaRPr>
            </a:p>
          </p:txBody>
        </p:sp>
        <p:sp>
          <p:nvSpPr>
            <p:cNvPr id="11274" name="Rectangle 23"/>
            <p:cNvSpPr>
              <a:spLocks noChangeArrowheads="1"/>
            </p:cNvSpPr>
            <p:nvPr/>
          </p:nvSpPr>
          <p:spPr bwMode="auto">
            <a:xfrm>
              <a:off x="3748088" y="3981450"/>
              <a:ext cx="5181600" cy="2030413"/>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pt-BR">
                <a:latin typeface="Trebuchet MS" pitchFamily="34" charset="0"/>
              </a:endParaRPr>
            </a:p>
          </p:txBody>
        </p:sp>
        <p:sp>
          <p:nvSpPr>
            <p:cNvPr id="11275" name="Rectangle 23"/>
            <p:cNvSpPr>
              <a:spLocks noChangeArrowheads="1"/>
            </p:cNvSpPr>
            <p:nvPr/>
          </p:nvSpPr>
          <p:spPr bwMode="auto">
            <a:xfrm>
              <a:off x="3676650" y="4054475"/>
              <a:ext cx="5181600" cy="2028825"/>
            </a:xfrm>
            <a:prstGeom prst="rect">
              <a:avLst/>
            </a:prstGeom>
            <a:solidFill>
              <a:srgbClr val="000000">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pt-BR">
                <a:latin typeface="Trebuchet MS" pitchFamily="34" charset="0"/>
              </a:endParaRPr>
            </a:p>
          </p:txBody>
        </p:sp>
      </p:grpSp>
      <p:pic>
        <p:nvPicPr>
          <p:cNvPr id="7" name="Imagem 6"/>
          <p:cNvPicPr>
            <a:picLocks noChangeAspect="1"/>
          </p:cNvPicPr>
          <p:nvPr/>
        </p:nvPicPr>
        <p:blipFill>
          <a:blip r:embed="rId3">
            <a:extLst>
              <a:ext uri="{28A0092B-C50C-407E-A947-70E740481C1C}">
                <a14:useLocalDpi xmlns:a14="http://schemas.microsoft.com/office/drawing/2010/main" xmlns="" val="0"/>
              </a:ext>
            </a:extLst>
          </a:blip>
          <a:srcRect t="6950" r="50787"/>
          <a:stretch>
            <a:fillRect/>
          </a:stretch>
        </p:blipFill>
        <p:spPr bwMode="auto">
          <a:xfrm>
            <a:off x="0" y="1341438"/>
            <a:ext cx="3563938" cy="5516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69" name="Rectangle 4"/>
          <p:cNvSpPr>
            <a:spLocks noChangeArrowheads="1"/>
          </p:cNvSpPr>
          <p:nvPr/>
        </p:nvSpPr>
        <p:spPr bwMode="auto">
          <a:xfrm>
            <a:off x="0" y="0"/>
            <a:ext cx="9144000" cy="6858000"/>
          </a:xfrm>
          <a:prstGeom prst="rect">
            <a:avLst/>
          </a:prstGeom>
          <a:noFill/>
          <a:ln w="76200">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pt-BR" altLang="pt-BR">
              <a:latin typeface="Calibri" pitchFamily="34" charset="0"/>
            </a:endParaRPr>
          </a:p>
        </p:txBody>
      </p:sp>
      <p:pic>
        <p:nvPicPr>
          <p:cNvPr id="5" name="Imagem 4"/>
          <p:cNvPicPr>
            <a:picLocks noChangeAspect="1"/>
          </p:cNvPicPr>
          <p:nvPr/>
        </p:nvPicPr>
        <p:blipFill>
          <a:blip r:embed="rId4">
            <a:extLst>
              <a:ext uri="{28A0092B-C50C-407E-A947-70E740481C1C}">
                <a14:useLocalDpi xmlns:a14="http://schemas.microsoft.com/office/drawing/2010/main" xmlns="" val="0"/>
              </a:ext>
            </a:extLst>
          </a:blip>
          <a:srcRect l="20074" r="19289" b="71001"/>
          <a:stretch>
            <a:fillRect/>
          </a:stretch>
        </p:blipFill>
        <p:spPr bwMode="auto">
          <a:xfrm>
            <a:off x="1835150" y="0"/>
            <a:ext cx="5545138" cy="198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 Box 19"/>
          <p:cNvSpPr txBox="1">
            <a:spLocks noChangeArrowheads="1"/>
          </p:cNvSpPr>
          <p:nvPr/>
        </p:nvSpPr>
        <p:spPr bwMode="auto">
          <a:xfrm>
            <a:off x="4805363" y="1341438"/>
            <a:ext cx="4192587"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pt-BR" altLang="pt-BR" sz="3000">
                <a:latin typeface="Trebuchet MS" pitchFamily="34" charset="0"/>
              </a:rPr>
              <a:t>Adaptação de Conteúdo</a:t>
            </a:r>
          </a:p>
        </p:txBody>
      </p:sp>
      <p:graphicFrame>
        <p:nvGraphicFramePr>
          <p:cNvPr id="2" name="Diagrama 1"/>
          <p:cNvGraphicFramePr/>
          <p:nvPr/>
        </p:nvGraphicFramePr>
        <p:xfrm>
          <a:off x="3675339" y="3614955"/>
          <a:ext cx="5181600" cy="249812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2" presetClass="entr" presetSubtype="2"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par>
                          <p:cTn id="12" fill="hold" nodeType="afterGroup">
                            <p:stCondLst>
                              <p:cond delay="5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22" presetClass="entr" presetSubtype="2"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2863"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 name="Grupo 8"/>
          <p:cNvGrpSpPr>
            <a:grpSpLocks/>
          </p:cNvGrpSpPr>
          <p:nvPr/>
        </p:nvGrpSpPr>
        <p:grpSpPr bwMode="auto">
          <a:xfrm>
            <a:off x="3563938" y="3468688"/>
            <a:ext cx="5580062" cy="2973387"/>
            <a:chOff x="3676650" y="3981450"/>
            <a:chExt cx="5314950" cy="2163763"/>
          </a:xfrm>
        </p:grpSpPr>
        <p:sp>
          <p:nvSpPr>
            <p:cNvPr id="12297" name="Rectangle 23"/>
            <p:cNvSpPr>
              <a:spLocks noChangeArrowheads="1"/>
            </p:cNvSpPr>
            <p:nvPr/>
          </p:nvSpPr>
          <p:spPr bwMode="auto">
            <a:xfrm>
              <a:off x="3810000" y="4114800"/>
              <a:ext cx="5181600" cy="2030413"/>
            </a:xfrm>
            <a:prstGeom prst="rect">
              <a:avLst/>
            </a:prstGeom>
            <a:solidFill>
              <a:srgbClr val="000000">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pt-BR">
                <a:latin typeface="Trebuchet MS" pitchFamily="34" charset="0"/>
              </a:endParaRPr>
            </a:p>
          </p:txBody>
        </p:sp>
        <p:sp>
          <p:nvSpPr>
            <p:cNvPr id="12298" name="Rectangle 23"/>
            <p:cNvSpPr>
              <a:spLocks noChangeArrowheads="1"/>
            </p:cNvSpPr>
            <p:nvPr/>
          </p:nvSpPr>
          <p:spPr bwMode="auto">
            <a:xfrm>
              <a:off x="3748088" y="3981450"/>
              <a:ext cx="5181600" cy="2030413"/>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pt-BR">
                <a:latin typeface="Trebuchet MS" pitchFamily="34" charset="0"/>
              </a:endParaRPr>
            </a:p>
          </p:txBody>
        </p:sp>
        <p:sp>
          <p:nvSpPr>
            <p:cNvPr id="12299" name="Rectangle 23"/>
            <p:cNvSpPr>
              <a:spLocks noChangeArrowheads="1"/>
            </p:cNvSpPr>
            <p:nvPr/>
          </p:nvSpPr>
          <p:spPr bwMode="auto">
            <a:xfrm>
              <a:off x="3676650" y="4054475"/>
              <a:ext cx="5181600" cy="2028825"/>
            </a:xfrm>
            <a:prstGeom prst="rect">
              <a:avLst/>
            </a:prstGeom>
            <a:solidFill>
              <a:srgbClr val="000000">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pt-BR">
                <a:latin typeface="Trebuchet MS" pitchFamily="34" charset="0"/>
              </a:endParaRPr>
            </a:p>
          </p:txBody>
        </p:sp>
      </p:grpSp>
      <p:sp>
        <p:nvSpPr>
          <p:cNvPr id="12292" name="Rectangle 4"/>
          <p:cNvSpPr>
            <a:spLocks noChangeArrowheads="1"/>
          </p:cNvSpPr>
          <p:nvPr/>
        </p:nvSpPr>
        <p:spPr bwMode="auto">
          <a:xfrm>
            <a:off x="0" y="0"/>
            <a:ext cx="9144000" cy="6858000"/>
          </a:xfrm>
          <a:prstGeom prst="rect">
            <a:avLst/>
          </a:prstGeom>
          <a:noFill/>
          <a:ln w="76200">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pt-BR" altLang="pt-BR">
              <a:latin typeface="Calibri" pitchFamily="34" charset="0"/>
            </a:endParaRPr>
          </a:p>
        </p:txBody>
      </p:sp>
      <p:pic>
        <p:nvPicPr>
          <p:cNvPr id="5" name="Imagem 4"/>
          <p:cNvPicPr>
            <a:picLocks noChangeAspect="1"/>
          </p:cNvPicPr>
          <p:nvPr/>
        </p:nvPicPr>
        <p:blipFill>
          <a:blip r:embed="rId3">
            <a:extLst>
              <a:ext uri="{28A0092B-C50C-407E-A947-70E740481C1C}">
                <a14:useLocalDpi xmlns:a14="http://schemas.microsoft.com/office/drawing/2010/main" xmlns="" val="0"/>
              </a:ext>
            </a:extLst>
          </a:blip>
          <a:srcRect l="20074" r="19289" b="71001"/>
          <a:stretch>
            <a:fillRect/>
          </a:stretch>
        </p:blipFill>
        <p:spPr bwMode="auto">
          <a:xfrm>
            <a:off x="1835150" y="0"/>
            <a:ext cx="5545138" cy="198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 Box 19"/>
          <p:cNvSpPr txBox="1">
            <a:spLocks noChangeArrowheads="1"/>
          </p:cNvSpPr>
          <p:nvPr/>
        </p:nvSpPr>
        <p:spPr bwMode="auto">
          <a:xfrm>
            <a:off x="4805363" y="1341438"/>
            <a:ext cx="4192587"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pt-BR" altLang="pt-BR" sz="3000">
                <a:latin typeface="Trebuchet MS" pitchFamily="34" charset="0"/>
              </a:rPr>
              <a:t>Adaptação de Conteúdo</a:t>
            </a:r>
          </a:p>
        </p:txBody>
      </p:sp>
      <p:graphicFrame>
        <p:nvGraphicFramePr>
          <p:cNvPr id="2" name="Diagrama 1"/>
          <p:cNvGraphicFramePr/>
          <p:nvPr/>
        </p:nvGraphicFramePr>
        <p:xfrm>
          <a:off x="3675339" y="3614955"/>
          <a:ext cx="5181600" cy="24981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296" name="Imagem 2"/>
          <p:cNvPicPr>
            <a:picLocks noChangeAspect="1"/>
          </p:cNvPicPr>
          <p:nvPr/>
        </p:nvPicPr>
        <p:blipFill>
          <a:blip r:embed="rId8">
            <a:extLst>
              <a:ext uri="{28A0092B-C50C-407E-A947-70E740481C1C}">
                <a14:useLocalDpi xmlns:a14="http://schemas.microsoft.com/office/drawing/2010/main" xmlns="" val="0"/>
              </a:ext>
            </a:extLst>
          </a:blip>
          <a:srcRect/>
          <a:stretch>
            <a:fillRect/>
          </a:stretch>
        </p:blipFill>
        <p:spPr bwMode="auto">
          <a:xfrm>
            <a:off x="395288" y="1709738"/>
            <a:ext cx="3168650" cy="3717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22" presetClass="entr" presetSubtype="2"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263" y="39688"/>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 name="Grupo 8"/>
          <p:cNvGrpSpPr>
            <a:grpSpLocks/>
          </p:cNvGrpSpPr>
          <p:nvPr/>
        </p:nvGrpSpPr>
        <p:grpSpPr bwMode="auto">
          <a:xfrm>
            <a:off x="3563938" y="3468688"/>
            <a:ext cx="5580062" cy="2973387"/>
            <a:chOff x="3676650" y="3981450"/>
            <a:chExt cx="5314950" cy="2163763"/>
          </a:xfrm>
        </p:grpSpPr>
        <p:sp>
          <p:nvSpPr>
            <p:cNvPr id="13323" name="Rectangle 23"/>
            <p:cNvSpPr>
              <a:spLocks noChangeArrowheads="1"/>
            </p:cNvSpPr>
            <p:nvPr/>
          </p:nvSpPr>
          <p:spPr bwMode="auto">
            <a:xfrm>
              <a:off x="3810000" y="4114800"/>
              <a:ext cx="5181600" cy="2030413"/>
            </a:xfrm>
            <a:prstGeom prst="rect">
              <a:avLst/>
            </a:prstGeom>
            <a:solidFill>
              <a:srgbClr val="000000">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pt-BR">
                <a:latin typeface="Trebuchet MS" pitchFamily="34" charset="0"/>
              </a:endParaRPr>
            </a:p>
          </p:txBody>
        </p:sp>
        <p:sp>
          <p:nvSpPr>
            <p:cNvPr id="13324" name="Rectangle 23"/>
            <p:cNvSpPr>
              <a:spLocks noChangeArrowheads="1"/>
            </p:cNvSpPr>
            <p:nvPr/>
          </p:nvSpPr>
          <p:spPr bwMode="auto">
            <a:xfrm>
              <a:off x="3748088" y="3981450"/>
              <a:ext cx="5181600" cy="2030413"/>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pt-BR">
                <a:latin typeface="Trebuchet MS" pitchFamily="34" charset="0"/>
              </a:endParaRPr>
            </a:p>
          </p:txBody>
        </p:sp>
        <p:sp>
          <p:nvSpPr>
            <p:cNvPr id="13325" name="Rectangle 23"/>
            <p:cNvSpPr>
              <a:spLocks noChangeArrowheads="1"/>
            </p:cNvSpPr>
            <p:nvPr/>
          </p:nvSpPr>
          <p:spPr bwMode="auto">
            <a:xfrm>
              <a:off x="3676650" y="4054475"/>
              <a:ext cx="5181600" cy="2028825"/>
            </a:xfrm>
            <a:prstGeom prst="rect">
              <a:avLst/>
            </a:prstGeom>
            <a:solidFill>
              <a:srgbClr val="000000">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pt-BR">
                <a:latin typeface="Trebuchet MS" pitchFamily="34" charset="0"/>
              </a:endParaRPr>
            </a:p>
          </p:txBody>
        </p:sp>
      </p:grpSp>
      <p:sp>
        <p:nvSpPr>
          <p:cNvPr id="13316" name="Rectangle 4"/>
          <p:cNvSpPr>
            <a:spLocks noChangeArrowheads="1"/>
          </p:cNvSpPr>
          <p:nvPr/>
        </p:nvSpPr>
        <p:spPr bwMode="auto">
          <a:xfrm>
            <a:off x="0" y="0"/>
            <a:ext cx="9144000" cy="6858000"/>
          </a:xfrm>
          <a:prstGeom prst="rect">
            <a:avLst/>
          </a:prstGeom>
          <a:noFill/>
          <a:ln w="76200">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pt-BR" altLang="pt-BR">
              <a:latin typeface="Calibri" pitchFamily="34" charset="0"/>
            </a:endParaRPr>
          </a:p>
        </p:txBody>
      </p:sp>
      <p:pic>
        <p:nvPicPr>
          <p:cNvPr id="5" name="Imagem 4"/>
          <p:cNvPicPr>
            <a:picLocks noChangeAspect="1"/>
          </p:cNvPicPr>
          <p:nvPr/>
        </p:nvPicPr>
        <p:blipFill>
          <a:blip r:embed="rId3">
            <a:extLst>
              <a:ext uri="{28A0092B-C50C-407E-A947-70E740481C1C}">
                <a14:useLocalDpi xmlns:a14="http://schemas.microsoft.com/office/drawing/2010/main" xmlns="" val="0"/>
              </a:ext>
            </a:extLst>
          </a:blip>
          <a:srcRect l="20074" r="19289" b="71001"/>
          <a:stretch>
            <a:fillRect/>
          </a:stretch>
        </p:blipFill>
        <p:spPr bwMode="auto">
          <a:xfrm>
            <a:off x="1835150" y="0"/>
            <a:ext cx="5545138" cy="198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 Box 19"/>
          <p:cNvSpPr txBox="1">
            <a:spLocks noChangeArrowheads="1"/>
          </p:cNvSpPr>
          <p:nvPr/>
        </p:nvSpPr>
        <p:spPr bwMode="auto">
          <a:xfrm>
            <a:off x="4805363" y="1341438"/>
            <a:ext cx="4192587" cy="554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pt-BR" altLang="pt-BR" sz="3000" b="1">
                <a:latin typeface="Trebuchet MS" pitchFamily="34" charset="0"/>
              </a:rPr>
              <a:t>Audiodescrição</a:t>
            </a:r>
          </a:p>
        </p:txBody>
      </p:sp>
      <p:graphicFrame>
        <p:nvGraphicFramePr>
          <p:cNvPr id="2" name="Diagrama 1"/>
          <p:cNvGraphicFramePr/>
          <p:nvPr/>
        </p:nvGraphicFramePr>
        <p:xfrm>
          <a:off x="395536" y="1412776"/>
          <a:ext cx="5181600" cy="24981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etângulo 3"/>
          <p:cNvSpPr/>
          <p:nvPr/>
        </p:nvSpPr>
        <p:spPr>
          <a:xfrm>
            <a:off x="179388" y="4437063"/>
            <a:ext cx="3384550" cy="230822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pt-BR" dirty="0"/>
              <a:t>Como, por exemplo, expressões faciais e corporais que comuniquem algo, informações sobre o ambiente, figurinos, efeitos especiais, mudanças de tempo e espaço, leitura de títulos e qualquer informação escrita na tela.</a:t>
            </a:r>
          </a:p>
        </p:txBody>
      </p:sp>
      <p:sp>
        <p:nvSpPr>
          <p:cNvPr id="13321" name="Retângulo 5"/>
          <p:cNvSpPr>
            <a:spLocks noChangeArrowheads="1"/>
          </p:cNvSpPr>
          <p:nvPr/>
        </p:nvSpPr>
        <p:spPr bwMode="auto">
          <a:xfrm>
            <a:off x="4097338" y="4098925"/>
            <a:ext cx="4795837" cy="1476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pt-BR" altLang="pt-BR">
                <a:solidFill>
                  <a:schemeClr val="bg1"/>
                </a:solidFill>
              </a:rPr>
              <a:t>A audiodescrição permite que o usuário receba a informação contida na imagem, seguindo a trama e captando a subjetividade da narrativa, da mesma forma que alguém que enxerga.</a:t>
            </a:r>
          </a:p>
        </p:txBody>
      </p:sp>
      <p:sp>
        <p:nvSpPr>
          <p:cNvPr id="7" name="Seta para baixo 6"/>
          <p:cNvSpPr/>
          <p:nvPr/>
        </p:nvSpPr>
        <p:spPr>
          <a:xfrm>
            <a:off x="1835150" y="3651250"/>
            <a:ext cx="484188" cy="6413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22" presetClass="entr" presetSubtype="2"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263" y="39688"/>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 name="Grupo 8"/>
          <p:cNvGrpSpPr>
            <a:grpSpLocks/>
          </p:cNvGrpSpPr>
          <p:nvPr/>
        </p:nvGrpSpPr>
        <p:grpSpPr bwMode="auto">
          <a:xfrm>
            <a:off x="3563938" y="3468688"/>
            <a:ext cx="5580062" cy="2973387"/>
            <a:chOff x="3676650" y="3981450"/>
            <a:chExt cx="5314950" cy="2163763"/>
          </a:xfrm>
        </p:grpSpPr>
        <p:sp>
          <p:nvSpPr>
            <p:cNvPr id="14348" name="Rectangle 23"/>
            <p:cNvSpPr>
              <a:spLocks noChangeArrowheads="1"/>
            </p:cNvSpPr>
            <p:nvPr/>
          </p:nvSpPr>
          <p:spPr bwMode="auto">
            <a:xfrm>
              <a:off x="3810000" y="4114800"/>
              <a:ext cx="5181600" cy="2030413"/>
            </a:xfrm>
            <a:prstGeom prst="rect">
              <a:avLst/>
            </a:prstGeom>
            <a:solidFill>
              <a:srgbClr val="000000">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pt-BR">
                <a:latin typeface="Trebuchet MS" pitchFamily="34" charset="0"/>
              </a:endParaRPr>
            </a:p>
          </p:txBody>
        </p:sp>
        <p:sp>
          <p:nvSpPr>
            <p:cNvPr id="14349" name="Rectangle 23"/>
            <p:cNvSpPr>
              <a:spLocks noChangeArrowheads="1"/>
            </p:cNvSpPr>
            <p:nvPr/>
          </p:nvSpPr>
          <p:spPr bwMode="auto">
            <a:xfrm>
              <a:off x="3748088" y="3981450"/>
              <a:ext cx="5181600" cy="2030413"/>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pt-BR">
                <a:latin typeface="Trebuchet MS" pitchFamily="34" charset="0"/>
              </a:endParaRPr>
            </a:p>
          </p:txBody>
        </p:sp>
        <p:sp>
          <p:nvSpPr>
            <p:cNvPr id="14350" name="Rectangle 23"/>
            <p:cNvSpPr>
              <a:spLocks noChangeArrowheads="1"/>
            </p:cNvSpPr>
            <p:nvPr/>
          </p:nvSpPr>
          <p:spPr bwMode="auto">
            <a:xfrm>
              <a:off x="3676650" y="4054475"/>
              <a:ext cx="5181600" cy="2028825"/>
            </a:xfrm>
            <a:prstGeom prst="rect">
              <a:avLst/>
            </a:prstGeom>
            <a:solidFill>
              <a:srgbClr val="000000">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pt-BR">
                <a:latin typeface="Trebuchet MS" pitchFamily="34" charset="0"/>
              </a:endParaRPr>
            </a:p>
          </p:txBody>
        </p:sp>
      </p:grpSp>
      <p:sp>
        <p:nvSpPr>
          <p:cNvPr id="14340" name="Rectangle 4"/>
          <p:cNvSpPr>
            <a:spLocks noChangeArrowheads="1"/>
          </p:cNvSpPr>
          <p:nvPr/>
        </p:nvSpPr>
        <p:spPr bwMode="auto">
          <a:xfrm>
            <a:off x="0" y="0"/>
            <a:ext cx="9144000" cy="6858000"/>
          </a:xfrm>
          <a:prstGeom prst="rect">
            <a:avLst/>
          </a:prstGeom>
          <a:noFill/>
          <a:ln w="76200">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pt-BR" altLang="pt-BR">
              <a:latin typeface="Calibri" pitchFamily="34" charset="0"/>
            </a:endParaRPr>
          </a:p>
        </p:txBody>
      </p:sp>
      <p:pic>
        <p:nvPicPr>
          <p:cNvPr id="5" name="Imagem 4"/>
          <p:cNvPicPr>
            <a:picLocks noChangeAspect="1"/>
          </p:cNvPicPr>
          <p:nvPr/>
        </p:nvPicPr>
        <p:blipFill>
          <a:blip r:embed="rId3">
            <a:extLst>
              <a:ext uri="{28A0092B-C50C-407E-A947-70E740481C1C}">
                <a14:useLocalDpi xmlns:a14="http://schemas.microsoft.com/office/drawing/2010/main" xmlns="" val="0"/>
              </a:ext>
            </a:extLst>
          </a:blip>
          <a:srcRect l="20074" r="19289" b="71001"/>
          <a:stretch>
            <a:fillRect/>
          </a:stretch>
        </p:blipFill>
        <p:spPr bwMode="auto">
          <a:xfrm>
            <a:off x="1835150" y="0"/>
            <a:ext cx="5545138" cy="198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 Box 19"/>
          <p:cNvSpPr txBox="1">
            <a:spLocks noChangeArrowheads="1"/>
          </p:cNvSpPr>
          <p:nvPr/>
        </p:nvSpPr>
        <p:spPr bwMode="auto">
          <a:xfrm>
            <a:off x="4805363" y="1341438"/>
            <a:ext cx="4192587"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pt-BR" altLang="pt-BR" sz="3000" b="1">
                <a:latin typeface="Trebuchet MS" pitchFamily="34" charset="0"/>
              </a:rPr>
              <a:t>Comunicação  e interação</a:t>
            </a:r>
          </a:p>
        </p:txBody>
      </p:sp>
      <p:graphicFrame>
        <p:nvGraphicFramePr>
          <p:cNvPr id="2" name="Diagrama 1"/>
          <p:cNvGraphicFramePr/>
          <p:nvPr/>
        </p:nvGraphicFramePr>
        <p:xfrm>
          <a:off x="395536" y="1412776"/>
          <a:ext cx="5181600" cy="24981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344" name="Retângulo 5"/>
          <p:cNvSpPr>
            <a:spLocks noChangeArrowheads="1"/>
          </p:cNvSpPr>
          <p:nvPr/>
        </p:nvSpPr>
        <p:spPr bwMode="auto">
          <a:xfrm>
            <a:off x="4097338" y="4098925"/>
            <a:ext cx="4795837"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endParaRPr lang="pt-BR" altLang="pt-BR">
              <a:solidFill>
                <a:schemeClr val="bg1"/>
              </a:solidFill>
            </a:endParaRPr>
          </a:p>
        </p:txBody>
      </p:sp>
      <p:pic>
        <p:nvPicPr>
          <p:cNvPr id="14345" name="Picture 2" descr="COMUNICA%C3%87%C3%83O"/>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168275" y="1773238"/>
            <a:ext cx="2963863" cy="2538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6" name="Picture 3"/>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3851275" y="3568700"/>
            <a:ext cx="5041900" cy="252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47" name="Retângulo 2"/>
          <p:cNvSpPr>
            <a:spLocks noChangeArrowheads="1"/>
          </p:cNvSpPr>
          <p:nvPr/>
        </p:nvSpPr>
        <p:spPr bwMode="auto">
          <a:xfrm>
            <a:off x="2555875" y="6424613"/>
            <a:ext cx="6442075"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pt-BR" sz="900"/>
              <a:t>Fonte:http://4.bp.blogspot.com/_O_2XRav357Y/Sgo8XKvLSQI/AAAAAAAAASY/7qTh7GNEp1c/s400/quadrinhogabi2.jpg.</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22" presetClass="entr" presetSubtype="2"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263" y="39688"/>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Imagem 2" descr="COMUNICA%C3%87%C3%83O"/>
          <p:cNvPicPr/>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000100" y="500042"/>
            <a:ext cx="2529205" cy="2166620"/>
          </a:xfrm>
          <a:prstGeom prst="rect">
            <a:avLst/>
          </a:prstGeom>
          <a:noFill/>
          <a:ln>
            <a:noFill/>
          </a:ln>
        </p:spPr>
      </p:pic>
      <p:sp>
        <p:nvSpPr>
          <p:cNvPr id="4" name="Retângulo 3"/>
          <p:cNvSpPr/>
          <p:nvPr/>
        </p:nvSpPr>
        <p:spPr>
          <a:xfrm>
            <a:off x="785786" y="2714620"/>
            <a:ext cx="8143932" cy="2585323"/>
          </a:xfrm>
          <a:prstGeom prst="rect">
            <a:avLst/>
          </a:prstGeom>
        </p:spPr>
        <p:txBody>
          <a:bodyPr wrap="square">
            <a:spAutoFit/>
          </a:bodyPr>
          <a:lstStyle/>
          <a:p>
            <a:r>
              <a:rPr lang="pt-BR" b="1" dirty="0" smtClean="0"/>
              <a:t>AUDIODESCRIÇÃO:</a:t>
            </a:r>
          </a:p>
          <a:p>
            <a:r>
              <a:rPr lang="pt-BR" dirty="0" smtClean="0"/>
              <a:t>Quadro ilustrativo contendo palavras pertencentes ao mesmo grupo lexical, ou seja, ao mesmo tema e grupo semântico. Elas estão dispostas no sentido vertical e horizontal, em cores, tamanhos e tipos de fontes diversificadas, a fim de dar </a:t>
            </a:r>
            <a:r>
              <a:rPr lang="pt-BR" dirty="0" err="1" smtClean="0"/>
              <a:t>ideia</a:t>
            </a:r>
            <a:r>
              <a:rPr lang="pt-BR" dirty="0" smtClean="0"/>
              <a:t> de profundidade. A palavra de maior destaque é COMUNICAÇÂO, o assunto da aula. Abaixo dela e, na cor verde, temos a </a:t>
            </a:r>
            <a:r>
              <a:rPr lang="pt-BR" dirty="0" smtClean="0"/>
              <a:t>palavra interlocução</a:t>
            </a:r>
            <a:r>
              <a:rPr lang="pt-BR" dirty="0" smtClean="0"/>
              <a:t>. Em outros planos, estão as palavras texto, língua, cores, fala, traços, sons. Verticalmente dispostas, as palavras Linguagem, interação, escrita, não-verbal, formas.</a:t>
            </a:r>
            <a:endParaRPr lang="pt-B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263" y="39688"/>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 name="Grupo 8"/>
          <p:cNvGrpSpPr>
            <a:grpSpLocks/>
          </p:cNvGrpSpPr>
          <p:nvPr/>
        </p:nvGrpSpPr>
        <p:grpSpPr bwMode="auto">
          <a:xfrm>
            <a:off x="3563938" y="3929066"/>
            <a:ext cx="5580062" cy="2513009"/>
            <a:chOff x="3676650" y="3981450"/>
            <a:chExt cx="5314950" cy="2163763"/>
          </a:xfrm>
        </p:grpSpPr>
        <p:sp>
          <p:nvSpPr>
            <p:cNvPr id="14348" name="Rectangle 23"/>
            <p:cNvSpPr>
              <a:spLocks noChangeArrowheads="1"/>
            </p:cNvSpPr>
            <p:nvPr/>
          </p:nvSpPr>
          <p:spPr bwMode="auto">
            <a:xfrm>
              <a:off x="3810000" y="4114800"/>
              <a:ext cx="5181600" cy="2030413"/>
            </a:xfrm>
            <a:prstGeom prst="rect">
              <a:avLst/>
            </a:prstGeom>
            <a:solidFill>
              <a:srgbClr val="000000">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pt-BR">
                <a:latin typeface="Trebuchet MS" pitchFamily="34" charset="0"/>
              </a:endParaRPr>
            </a:p>
          </p:txBody>
        </p:sp>
        <p:sp>
          <p:nvSpPr>
            <p:cNvPr id="14349" name="Rectangle 23"/>
            <p:cNvSpPr>
              <a:spLocks noChangeArrowheads="1"/>
            </p:cNvSpPr>
            <p:nvPr/>
          </p:nvSpPr>
          <p:spPr bwMode="auto">
            <a:xfrm>
              <a:off x="3748088" y="3981450"/>
              <a:ext cx="5181600" cy="2030413"/>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pt-BR">
                <a:latin typeface="Trebuchet MS" pitchFamily="34" charset="0"/>
              </a:endParaRPr>
            </a:p>
          </p:txBody>
        </p:sp>
        <p:sp>
          <p:nvSpPr>
            <p:cNvPr id="14350" name="Rectangle 23"/>
            <p:cNvSpPr>
              <a:spLocks noChangeArrowheads="1"/>
            </p:cNvSpPr>
            <p:nvPr/>
          </p:nvSpPr>
          <p:spPr bwMode="auto">
            <a:xfrm>
              <a:off x="3676650" y="4054475"/>
              <a:ext cx="5181600" cy="2028825"/>
            </a:xfrm>
            <a:prstGeom prst="rect">
              <a:avLst/>
            </a:prstGeom>
            <a:solidFill>
              <a:srgbClr val="000000">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pt-BR">
                <a:latin typeface="Trebuchet MS" pitchFamily="34" charset="0"/>
              </a:endParaRPr>
            </a:p>
          </p:txBody>
        </p:sp>
      </p:grpSp>
      <p:sp>
        <p:nvSpPr>
          <p:cNvPr id="14340" name="Rectangle 4"/>
          <p:cNvSpPr>
            <a:spLocks noChangeArrowheads="1"/>
          </p:cNvSpPr>
          <p:nvPr/>
        </p:nvSpPr>
        <p:spPr bwMode="auto">
          <a:xfrm>
            <a:off x="0" y="0"/>
            <a:ext cx="9144000" cy="6858000"/>
          </a:xfrm>
          <a:prstGeom prst="rect">
            <a:avLst/>
          </a:prstGeom>
          <a:noFill/>
          <a:ln w="76200">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pt-BR" altLang="pt-BR">
              <a:latin typeface="Calibri" pitchFamily="34" charset="0"/>
            </a:endParaRPr>
          </a:p>
        </p:txBody>
      </p:sp>
      <p:sp>
        <p:nvSpPr>
          <p:cNvPr id="14344" name="Retângulo 5"/>
          <p:cNvSpPr>
            <a:spLocks noChangeArrowheads="1"/>
          </p:cNvSpPr>
          <p:nvPr/>
        </p:nvSpPr>
        <p:spPr bwMode="auto">
          <a:xfrm>
            <a:off x="4097338" y="4098925"/>
            <a:ext cx="4795837"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endParaRPr lang="pt-BR" altLang="pt-BR">
              <a:solidFill>
                <a:schemeClr val="bg1"/>
              </a:solidFill>
            </a:endParaRPr>
          </a:p>
        </p:txBody>
      </p:sp>
      <p:pic>
        <p:nvPicPr>
          <p:cNvPr id="14346"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214809" y="4000504"/>
            <a:ext cx="4678365" cy="20923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47" name="Retângulo 2"/>
          <p:cNvSpPr>
            <a:spLocks noChangeArrowheads="1"/>
          </p:cNvSpPr>
          <p:nvPr/>
        </p:nvSpPr>
        <p:spPr bwMode="auto">
          <a:xfrm>
            <a:off x="2555875" y="6424613"/>
            <a:ext cx="6442075"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pt-BR" sz="900"/>
              <a:t>Fonte:http://4.bp.blogspot.com/_O_2XRav357Y/Sgo8XKvLSQI/AAAAAAAAASY/7qTh7GNEp1c/s400/quadrinhogabi2.jpg.</a:t>
            </a:r>
          </a:p>
        </p:txBody>
      </p:sp>
      <p:sp>
        <p:nvSpPr>
          <p:cNvPr id="1025" name="Rectangle 1"/>
          <p:cNvSpPr>
            <a:spLocks noChangeArrowheads="1"/>
          </p:cNvSpPr>
          <p:nvPr/>
        </p:nvSpPr>
        <p:spPr bwMode="auto">
          <a:xfrm>
            <a:off x="571471" y="1"/>
            <a:ext cx="7786743"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49263" algn="just" defTabSz="914400" rtl="0" eaLnBrk="1" fontAlgn="base" latinLnBrk="0" hangingPunct="1">
              <a:lnSpc>
                <a:spcPct val="100000"/>
              </a:lnSpc>
              <a:spcBef>
                <a:spcPct val="0"/>
              </a:spcBef>
              <a:spcAft>
                <a:spcPct val="0"/>
              </a:spcAft>
              <a:buClrTx/>
              <a:buSzTx/>
              <a:buFontTx/>
              <a:buNone/>
              <a:tabLst/>
            </a:pPr>
            <a:r>
              <a:rPr kumimoji="0" lang="pt-B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AUDIODESCRIÇÃO:</a:t>
            </a:r>
            <a:endParaRPr kumimoji="0" lang="pt-BR" sz="800" b="1"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Tirinha é um texto misto: verbal e não verbal, composto por dois quadros.</a:t>
            </a:r>
            <a:endParaRPr kumimoji="0" lang="pt-B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 título da charge retirado do blog Rindo de que é: </a:t>
            </a:r>
            <a:r>
              <a:rPr kumimoji="0" lang="pt-B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Procurando Emprego. </a:t>
            </a: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pt-B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Nela estão, em primeiro plano, dois personagens:o empregador e o candidato a uma possível vaga de emprego.  O primeiro está sentando numa cadeira junto a mesa,  veste uma camisa verde, possui pouco cabelo , segura uma caneta e</a:t>
            </a:r>
            <a:r>
              <a:rPr kumimoji="0" lang="pt-BR" sz="1200"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pt-B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está com as duas mãos sobre a mês. </a:t>
            </a: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 candidato está em pé frente ao empregador, usa roupas informais: boné, camiseta nas cores vermelha e amarela, bermuda verde e tênis amarelo. Suas mãos estão no bolso. </a:t>
            </a:r>
            <a:endParaRPr kumimoji="0" lang="pt-B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 personagem que está sentando diz:</a:t>
            </a: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Quer dizer que o senhor quer trabalhar nessa empresa... (reticências dando a impressão de um prolongamento da pausa). Acrescentou a pergunta:  E que cargo deseja? Como se não houvesse vagas disponíveis ou como se ele quisesse saber quais seriam as competências do candidato para assumir alguma função naquela empresa.</a:t>
            </a:r>
            <a:endParaRPr kumimoji="0" lang="pt-B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 entrevistado responde: Gerente. Para a surpresa do líder, ele questiona:Gerente?! O senhor ficou louco? </a:t>
            </a:r>
            <a:endParaRPr kumimoji="0" lang="pt-B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Inocentemente o rapaz responde: Não... (reticências) Precisa ser? </a:t>
            </a:r>
            <a:endParaRPr kumimoji="0" lang="pt-B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5575" y="-39688"/>
            <a:ext cx="9144000" cy="6858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Imagem 4"/>
          <p:cNvPicPr>
            <a:picLocks noChangeAspect="1"/>
          </p:cNvPicPr>
          <p:nvPr/>
        </p:nvPicPr>
        <p:blipFill>
          <a:blip r:embed="rId3">
            <a:extLst>
              <a:ext uri="{28A0092B-C50C-407E-A947-70E740481C1C}">
                <a14:useLocalDpi xmlns:a14="http://schemas.microsoft.com/office/drawing/2010/main" xmlns="" val="0"/>
              </a:ext>
            </a:extLst>
          </a:blip>
          <a:srcRect l="20863" t="14301" r="20862"/>
          <a:stretch>
            <a:fillRect/>
          </a:stretch>
        </p:blipFill>
        <p:spPr bwMode="auto">
          <a:xfrm>
            <a:off x="1908175" y="981075"/>
            <a:ext cx="5327650" cy="5876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4" name="Rectangle 4"/>
          <p:cNvSpPr>
            <a:spLocks noChangeArrowheads="1"/>
          </p:cNvSpPr>
          <p:nvPr/>
        </p:nvSpPr>
        <p:spPr bwMode="auto">
          <a:xfrm>
            <a:off x="0" y="0"/>
            <a:ext cx="9144000" cy="6858000"/>
          </a:xfrm>
          <a:prstGeom prst="rect">
            <a:avLst/>
          </a:prstGeom>
          <a:noFill/>
          <a:ln w="76200">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pt-BR" altLang="pt-BR">
              <a:latin typeface="Trebuchet MS" pitchFamily="34" charset="0"/>
            </a:endParaRPr>
          </a:p>
        </p:txBody>
      </p:sp>
      <p:sp>
        <p:nvSpPr>
          <p:cNvPr id="6" name="Text Box 19"/>
          <p:cNvSpPr txBox="1">
            <a:spLocks noChangeArrowheads="1"/>
          </p:cNvSpPr>
          <p:nvPr/>
        </p:nvSpPr>
        <p:spPr bwMode="auto">
          <a:xfrm>
            <a:off x="582613" y="209550"/>
            <a:ext cx="8280400"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75000"/>
              </a:lnSpc>
            </a:pPr>
            <a:r>
              <a:rPr lang="pt-BR" altLang="pt-BR" sz="4000">
                <a:latin typeface="Trebuchet MS" pitchFamily="34" charset="0"/>
              </a:rPr>
              <a:t>Nossa linha de produção</a:t>
            </a:r>
          </a:p>
        </p:txBody>
      </p:sp>
      <p:sp>
        <p:nvSpPr>
          <p:cNvPr id="11" name="Forma livre 10"/>
          <p:cNvSpPr/>
          <p:nvPr/>
        </p:nvSpPr>
        <p:spPr>
          <a:xfrm>
            <a:off x="420688" y="3570288"/>
            <a:ext cx="2090737" cy="2497137"/>
          </a:xfrm>
          <a:custGeom>
            <a:avLst/>
            <a:gdLst>
              <a:gd name="connsiteX0" fmla="*/ 2090057 w 2090057"/>
              <a:gd name="connsiteY0" fmla="*/ 0 h 2496457"/>
              <a:gd name="connsiteX1" fmla="*/ 2090057 w 2090057"/>
              <a:gd name="connsiteY1" fmla="*/ 2496457 h 2496457"/>
              <a:gd name="connsiteX2" fmla="*/ 0 w 2090057"/>
              <a:gd name="connsiteY2" fmla="*/ 2496457 h 2496457"/>
            </a:gdLst>
            <a:ahLst/>
            <a:cxnLst>
              <a:cxn ang="0">
                <a:pos x="connsiteX0" y="connsiteY0"/>
              </a:cxn>
              <a:cxn ang="0">
                <a:pos x="connsiteX1" y="connsiteY1"/>
              </a:cxn>
              <a:cxn ang="0">
                <a:pos x="connsiteX2" y="connsiteY2"/>
              </a:cxn>
            </a:cxnLst>
            <a:rect l="l" t="t" r="r" b="b"/>
            <a:pathLst>
              <a:path w="2090057" h="2496457">
                <a:moveTo>
                  <a:pt x="2090057" y="0"/>
                </a:moveTo>
                <a:lnTo>
                  <a:pt x="2090057" y="2496457"/>
                </a:lnTo>
                <a:lnTo>
                  <a:pt x="0" y="2496457"/>
                </a:lnTo>
              </a:path>
            </a:pathLst>
          </a:custGeom>
          <a:noFill/>
          <a:ln>
            <a:solidFill>
              <a:srgbClr val="007D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latin typeface="Trebuchet MS" pitchFamily="34" charset="0"/>
            </a:endParaRPr>
          </a:p>
        </p:txBody>
      </p:sp>
      <p:sp>
        <p:nvSpPr>
          <p:cNvPr id="12" name="Forma livre 11"/>
          <p:cNvSpPr/>
          <p:nvPr/>
        </p:nvSpPr>
        <p:spPr>
          <a:xfrm>
            <a:off x="449263" y="1247775"/>
            <a:ext cx="1887537" cy="493713"/>
          </a:xfrm>
          <a:custGeom>
            <a:avLst/>
            <a:gdLst>
              <a:gd name="connsiteX0" fmla="*/ 1886857 w 1886857"/>
              <a:gd name="connsiteY0" fmla="*/ 493485 h 493485"/>
              <a:gd name="connsiteX1" fmla="*/ 1886857 w 1886857"/>
              <a:gd name="connsiteY1" fmla="*/ 0 h 493485"/>
              <a:gd name="connsiteX2" fmla="*/ 0 w 1886857"/>
              <a:gd name="connsiteY2" fmla="*/ 0 h 493485"/>
            </a:gdLst>
            <a:ahLst/>
            <a:cxnLst>
              <a:cxn ang="0">
                <a:pos x="connsiteX0" y="connsiteY0"/>
              </a:cxn>
              <a:cxn ang="0">
                <a:pos x="connsiteX1" y="connsiteY1"/>
              </a:cxn>
              <a:cxn ang="0">
                <a:pos x="connsiteX2" y="connsiteY2"/>
              </a:cxn>
            </a:cxnLst>
            <a:rect l="l" t="t" r="r" b="b"/>
            <a:pathLst>
              <a:path w="1886857" h="493485">
                <a:moveTo>
                  <a:pt x="1886857" y="493485"/>
                </a:moveTo>
                <a:lnTo>
                  <a:pt x="1886857" y="0"/>
                </a:lnTo>
                <a:lnTo>
                  <a:pt x="0" y="0"/>
                </a:lnTo>
              </a:path>
            </a:pathLst>
          </a:custGeom>
          <a:noFill/>
          <a:ln>
            <a:solidFill>
              <a:srgbClr val="007D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latin typeface="Trebuchet MS" pitchFamily="34" charset="0"/>
            </a:endParaRPr>
          </a:p>
        </p:txBody>
      </p:sp>
      <p:sp>
        <p:nvSpPr>
          <p:cNvPr id="13" name="Forma livre 12"/>
          <p:cNvSpPr/>
          <p:nvPr/>
        </p:nvSpPr>
        <p:spPr>
          <a:xfrm>
            <a:off x="6561138" y="2830513"/>
            <a:ext cx="2176462" cy="3425825"/>
          </a:xfrm>
          <a:custGeom>
            <a:avLst/>
            <a:gdLst>
              <a:gd name="connsiteX0" fmla="*/ 333829 w 2177143"/>
              <a:gd name="connsiteY0" fmla="*/ 0 h 3425371"/>
              <a:gd name="connsiteX1" fmla="*/ 333829 w 2177143"/>
              <a:gd name="connsiteY1" fmla="*/ 1901371 h 3425371"/>
              <a:gd name="connsiteX2" fmla="*/ 0 w 2177143"/>
              <a:gd name="connsiteY2" fmla="*/ 1901371 h 3425371"/>
              <a:gd name="connsiteX3" fmla="*/ 0 w 2177143"/>
              <a:gd name="connsiteY3" fmla="*/ 3425371 h 3425371"/>
              <a:gd name="connsiteX4" fmla="*/ 2177143 w 2177143"/>
              <a:gd name="connsiteY4" fmla="*/ 3425371 h 3425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7143" h="3425371">
                <a:moveTo>
                  <a:pt x="333829" y="0"/>
                </a:moveTo>
                <a:lnTo>
                  <a:pt x="333829" y="1901371"/>
                </a:lnTo>
                <a:lnTo>
                  <a:pt x="0" y="1901371"/>
                </a:lnTo>
                <a:lnTo>
                  <a:pt x="0" y="3425371"/>
                </a:lnTo>
                <a:lnTo>
                  <a:pt x="2177143" y="3425371"/>
                </a:lnTo>
              </a:path>
            </a:pathLst>
          </a:custGeom>
          <a:noFill/>
          <a:ln>
            <a:solidFill>
              <a:srgbClr val="007D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latin typeface="Trebuchet MS" pitchFamily="34" charset="0"/>
            </a:endParaRPr>
          </a:p>
        </p:txBody>
      </p:sp>
      <p:sp>
        <p:nvSpPr>
          <p:cNvPr id="14" name="Forma livre 13"/>
          <p:cNvSpPr/>
          <p:nvPr/>
        </p:nvSpPr>
        <p:spPr>
          <a:xfrm>
            <a:off x="6096000" y="1219200"/>
            <a:ext cx="2873375" cy="2278063"/>
          </a:xfrm>
          <a:custGeom>
            <a:avLst/>
            <a:gdLst>
              <a:gd name="connsiteX0" fmla="*/ 0 w 2873829"/>
              <a:gd name="connsiteY0" fmla="*/ 0 h 2278743"/>
              <a:gd name="connsiteX1" fmla="*/ 1364343 w 2873829"/>
              <a:gd name="connsiteY1" fmla="*/ 0 h 2278743"/>
              <a:gd name="connsiteX2" fmla="*/ 1364343 w 2873829"/>
              <a:gd name="connsiteY2" fmla="*/ 2278743 h 2278743"/>
              <a:gd name="connsiteX3" fmla="*/ 2873829 w 2873829"/>
              <a:gd name="connsiteY3" fmla="*/ 2278743 h 2278743"/>
            </a:gdLst>
            <a:ahLst/>
            <a:cxnLst>
              <a:cxn ang="0">
                <a:pos x="connsiteX0" y="connsiteY0"/>
              </a:cxn>
              <a:cxn ang="0">
                <a:pos x="connsiteX1" y="connsiteY1"/>
              </a:cxn>
              <a:cxn ang="0">
                <a:pos x="connsiteX2" y="connsiteY2"/>
              </a:cxn>
              <a:cxn ang="0">
                <a:pos x="connsiteX3" y="connsiteY3"/>
              </a:cxn>
            </a:cxnLst>
            <a:rect l="l" t="t" r="r" b="b"/>
            <a:pathLst>
              <a:path w="2873829" h="2278743">
                <a:moveTo>
                  <a:pt x="0" y="0"/>
                </a:moveTo>
                <a:lnTo>
                  <a:pt x="1364343" y="0"/>
                </a:lnTo>
                <a:lnTo>
                  <a:pt x="1364343" y="2278743"/>
                </a:lnTo>
                <a:lnTo>
                  <a:pt x="2873829" y="2278743"/>
                </a:lnTo>
              </a:path>
            </a:pathLst>
          </a:custGeom>
          <a:noFill/>
          <a:ln>
            <a:solidFill>
              <a:srgbClr val="007D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latin typeface="Trebuchet MS" pitchFamily="34" charset="0"/>
            </a:endParaRPr>
          </a:p>
        </p:txBody>
      </p:sp>
      <p:sp>
        <p:nvSpPr>
          <p:cNvPr id="15" name="Text Box 19"/>
          <p:cNvSpPr txBox="1">
            <a:spLocks noChangeArrowheads="1"/>
          </p:cNvSpPr>
          <p:nvPr/>
        </p:nvSpPr>
        <p:spPr bwMode="auto">
          <a:xfrm>
            <a:off x="7196138" y="1384300"/>
            <a:ext cx="1947862" cy="2370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buFont typeface="Arial" charset="0"/>
              <a:buChar char="•"/>
            </a:pPr>
            <a:r>
              <a:rPr lang="pt-BR" altLang="pt-BR" sz="1600" b="1">
                <a:latin typeface="Trebuchet MS" pitchFamily="34" charset="0"/>
              </a:rPr>
              <a:t>Audiodescrição das imagens;</a:t>
            </a:r>
          </a:p>
          <a:p>
            <a:pPr>
              <a:buFont typeface="Arial" charset="0"/>
              <a:buChar char="•"/>
            </a:pPr>
            <a:endParaRPr lang="pt-BR" altLang="pt-BR" sz="1600" b="1">
              <a:latin typeface="Trebuchet MS" pitchFamily="34" charset="0"/>
            </a:endParaRPr>
          </a:p>
          <a:p>
            <a:pPr>
              <a:buFont typeface="Arial" charset="0"/>
              <a:buChar char="•"/>
            </a:pPr>
            <a:r>
              <a:rPr lang="pt-BR" altLang="pt-BR" sz="1600" b="1">
                <a:latin typeface="Trebuchet MS" pitchFamily="34" charset="0"/>
              </a:rPr>
              <a:t>Revisão e solicitação de eventuais ajustes;</a:t>
            </a:r>
          </a:p>
          <a:p>
            <a:pPr>
              <a:buFont typeface="Arial" charset="0"/>
              <a:buChar char="•"/>
            </a:pPr>
            <a:endParaRPr lang="pt-BR" altLang="pt-BR" sz="1200" b="1">
              <a:latin typeface="Trebuchet MS" pitchFamily="34" charset="0"/>
            </a:endParaRPr>
          </a:p>
          <a:p>
            <a:pPr>
              <a:buFont typeface="Arial" charset="0"/>
              <a:buChar char="•"/>
            </a:pPr>
            <a:endParaRPr lang="pt-BR" altLang="pt-BR" sz="1200" b="1">
              <a:latin typeface="Trebuchet MS" pitchFamily="34" charset="0"/>
            </a:endParaRPr>
          </a:p>
          <a:p>
            <a:pPr>
              <a:buFont typeface="Arial" charset="0"/>
              <a:buChar char="•"/>
            </a:pPr>
            <a:endParaRPr lang="pt-BR" altLang="pt-BR" sz="1200" b="1">
              <a:latin typeface="Trebuchet MS" pitchFamily="34" charset="0"/>
            </a:endParaRPr>
          </a:p>
        </p:txBody>
      </p:sp>
      <p:sp>
        <p:nvSpPr>
          <p:cNvPr id="16" name="Text Box 19"/>
          <p:cNvSpPr txBox="1">
            <a:spLocks noChangeArrowheads="1"/>
          </p:cNvSpPr>
          <p:nvPr/>
        </p:nvSpPr>
        <p:spPr bwMode="auto">
          <a:xfrm>
            <a:off x="338138" y="1384300"/>
            <a:ext cx="1943100" cy="181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buFont typeface="Arial" charset="0"/>
              <a:buChar char="•"/>
              <a:defRPr/>
            </a:pPr>
            <a:r>
              <a:rPr lang="pt-BR" altLang="pt-BR" sz="1600" b="1" dirty="0" smtClean="0">
                <a:latin typeface="Trebuchet MS" pitchFamily="34" charset="0"/>
              </a:rPr>
              <a:t>Identificação da demanda interna;</a:t>
            </a:r>
          </a:p>
          <a:p>
            <a:pPr>
              <a:buFont typeface="Arial" charset="0"/>
              <a:buChar char="•"/>
              <a:defRPr/>
            </a:pPr>
            <a:endParaRPr lang="pt-BR" altLang="pt-BR" sz="1600" b="1" dirty="0" smtClean="0">
              <a:latin typeface="Trebuchet MS" pitchFamily="34" charset="0"/>
            </a:endParaRPr>
          </a:p>
          <a:p>
            <a:pPr marL="0" indent="0">
              <a:defRPr/>
            </a:pPr>
            <a:endParaRPr lang="pt-BR" altLang="pt-BR" sz="1600" b="1" dirty="0" smtClean="0">
              <a:latin typeface="Trebuchet MS" pitchFamily="34" charset="0"/>
            </a:endParaRPr>
          </a:p>
          <a:p>
            <a:pPr>
              <a:buFont typeface="Arial" charset="0"/>
              <a:buChar char="•"/>
              <a:defRPr/>
            </a:pPr>
            <a:r>
              <a:rPr lang="pt-BR" altLang="pt-BR" sz="1600" b="1" dirty="0" smtClean="0">
                <a:latin typeface="Trebuchet MS" pitchFamily="34" charset="0"/>
              </a:rPr>
              <a:t>Identificação dos autores;</a:t>
            </a:r>
          </a:p>
        </p:txBody>
      </p:sp>
      <p:sp>
        <p:nvSpPr>
          <p:cNvPr id="17" name="Text Box 19"/>
          <p:cNvSpPr txBox="1">
            <a:spLocks noChangeArrowheads="1"/>
          </p:cNvSpPr>
          <p:nvPr/>
        </p:nvSpPr>
        <p:spPr bwMode="auto">
          <a:xfrm>
            <a:off x="331788" y="3816350"/>
            <a:ext cx="2122487" cy="218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buFont typeface="Arial" charset="0"/>
              <a:buChar char="•"/>
              <a:defRPr/>
            </a:pPr>
            <a:endParaRPr lang="pt-BR" altLang="pt-BR" sz="1200" b="1" dirty="0" smtClean="0">
              <a:latin typeface="Trebuchet MS" pitchFamily="34" charset="0"/>
            </a:endParaRPr>
          </a:p>
          <a:p>
            <a:pPr>
              <a:buFont typeface="Arial" charset="0"/>
              <a:buChar char="•"/>
              <a:defRPr/>
            </a:pPr>
            <a:r>
              <a:rPr lang="pt-BR" altLang="pt-BR" sz="1600" b="1" dirty="0" smtClean="0">
                <a:latin typeface="Trebuchet MS" pitchFamily="34" charset="0"/>
              </a:rPr>
              <a:t>Roteirização da aula;</a:t>
            </a:r>
          </a:p>
          <a:p>
            <a:pPr>
              <a:buFont typeface="Arial" charset="0"/>
              <a:buChar char="•"/>
              <a:defRPr/>
            </a:pPr>
            <a:endParaRPr lang="pt-BR" altLang="pt-BR" sz="1600" b="1" dirty="0" smtClean="0">
              <a:latin typeface="Trebuchet MS" pitchFamily="34" charset="0"/>
            </a:endParaRPr>
          </a:p>
          <a:p>
            <a:pPr>
              <a:buFont typeface="Arial" charset="0"/>
              <a:buChar char="•"/>
              <a:defRPr/>
            </a:pPr>
            <a:r>
              <a:rPr lang="pt-BR" altLang="pt-BR" sz="1600" b="1" dirty="0" smtClean="0">
                <a:latin typeface="Trebuchet MS" pitchFamily="34" charset="0"/>
              </a:rPr>
              <a:t>Capacitação para construção de conteúdo digital </a:t>
            </a:r>
          </a:p>
          <a:p>
            <a:pPr>
              <a:buFont typeface="Arial" charset="0"/>
              <a:buChar char="•"/>
              <a:defRPr/>
            </a:pPr>
            <a:endParaRPr lang="pt-BR" altLang="pt-BR" sz="1600" b="1" dirty="0" smtClean="0">
              <a:latin typeface="Trebuchet MS" pitchFamily="34" charset="0"/>
            </a:endParaRPr>
          </a:p>
          <a:p>
            <a:pPr marL="0" indent="0">
              <a:defRPr/>
            </a:pPr>
            <a:endParaRPr lang="pt-BR" altLang="pt-BR" sz="1200" b="1" dirty="0" smtClean="0">
              <a:latin typeface="Trebuchet MS" pitchFamily="34" charset="0"/>
            </a:endParaRPr>
          </a:p>
        </p:txBody>
      </p:sp>
      <p:sp>
        <p:nvSpPr>
          <p:cNvPr id="18" name="Text Box 19"/>
          <p:cNvSpPr txBox="1">
            <a:spLocks noChangeArrowheads="1"/>
          </p:cNvSpPr>
          <p:nvPr/>
        </p:nvSpPr>
        <p:spPr bwMode="auto">
          <a:xfrm>
            <a:off x="6637338" y="5051425"/>
            <a:ext cx="2332037" cy="89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71450" indent="-1714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buFont typeface="Arial" charset="0"/>
              <a:buChar char="•"/>
            </a:pPr>
            <a:r>
              <a:rPr lang="pt-BR" altLang="pt-BR" sz="1600" b="1">
                <a:latin typeface="Trebuchet MS" pitchFamily="34" charset="0"/>
              </a:rPr>
              <a:t>Validação com o autor.</a:t>
            </a:r>
          </a:p>
          <a:p>
            <a:pPr>
              <a:buFont typeface="Arial" charset="0"/>
              <a:buChar char="•"/>
            </a:pPr>
            <a:endParaRPr lang="pt-BR" altLang="pt-BR" sz="2000" b="1">
              <a:latin typeface="Trebuchet MS" pitchFamily="34" charset="0"/>
            </a:endParaRPr>
          </a:p>
        </p:txBody>
      </p:sp>
      <p:sp>
        <p:nvSpPr>
          <p:cNvPr id="7" name="Elipse 6"/>
          <p:cNvSpPr/>
          <p:nvPr/>
        </p:nvSpPr>
        <p:spPr>
          <a:xfrm>
            <a:off x="2297113" y="1531938"/>
            <a:ext cx="792162" cy="7921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latin typeface="Trebuchet MS" pitchFamily="34" charset="0"/>
            </a:endParaRPr>
          </a:p>
        </p:txBody>
      </p:sp>
      <p:sp>
        <p:nvSpPr>
          <p:cNvPr id="8" name="Elipse 7"/>
          <p:cNvSpPr/>
          <p:nvPr/>
        </p:nvSpPr>
        <p:spPr>
          <a:xfrm>
            <a:off x="2124075" y="2781300"/>
            <a:ext cx="792163" cy="79216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latin typeface="Trebuchet MS" pitchFamily="34" charset="0"/>
            </a:endParaRPr>
          </a:p>
        </p:txBody>
      </p:sp>
      <p:sp>
        <p:nvSpPr>
          <p:cNvPr id="9" name="Elipse 8"/>
          <p:cNvSpPr/>
          <p:nvPr/>
        </p:nvSpPr>
        <p:spPr>
          <a:xfrm>
            <a:off x="5364163" y="1042988"/>
            <a:ext cx="792162" cy="7921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latin typeface="Trebuchet MS" pitchFamily="34" charset="0"/>
            </a:endParaRPr>
          </a:p>
        </p:txBody>
      </p:sp>
      <p:sp>
        <p:nvSpPr>
          <p:cNvPr id="10" name="Elipse 9"/>
          <p:cNvSpPr/>
          <p:nvPr/>
        </p:nvSpPr>
        <p:spPr>
          <a:xfrm>
            <a:off x="6443663" y="2024063"/>
            <a:ext cx="792162" cy="7921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latin typeface="Trebuchet MS"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500"/>
                            </p:stCondLst>
                            <p:childTnLst>
                              <p:par>
                                <p:cTn id="14" presetID="21"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heel(1)">
                                      <p:cBhvr>
                                        <p:cTn id="16" dur="500"/>
                                        <p:tgtEl>
                                          <p:spTgt spid="8"/>
                                        </p:tgtEl>
                                      </p:cBhvr>
                                    </p:animEffect>
                                  </p:childTnLst>
                                </p:cTn>
                              </p:par>
                            </p:childTnLst>
                          </p:cTn>
                        </p:par>
                        <p:par>
                          <p:cTn id="17" fill="hold" nodeType="afterGroup">
                            <p:stCondLst>
                              <p:cond delay="1000"/>
                            </p:stCondLst>
                            <p:childTnLst>
                              <p:par>
                                <p:cTn id="18" presetID="22" presetClass="entr" presetSubtype="1"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par>
                          <p:cTn id="24" fill="hold" nodeType="afterGroup">
                            <p:stCondLst>
                              <p:cond delay="1500"/>
                            </p:stCondLst>
                            <p:childTnLst>
                              <p:par>
                                <p:cTn id="25" presetID="21" presetClass="entr" presetSubtype="1"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1)">
                                      <p:cBhvr>
                                        <p:cTn id="27" dur="500"/>
                                        <p:tgtEl>
                                          <p:spTgt spid="7"/>
                                        </p:tgtEl>
                                      </p:cBhvr>
                                    </p:animEffect>
                                  </p:childTnLst>
                                </p:cTn>
                              </p:par>
                            </p:childTnLst>
                          </p:cTn>
                        </p:par>
                        <p:par>
                          <p:cTn id="28" fill="hold" nodeType="afterGroup">
                            <p:stCondLst>
                              <p:cond delay="2000"/>
                            </p:stCondLst>
                            <p:childTnLst>
                              <p:par>
                                <p:cTn id="29" presetID="22" presetClass="entr" presetSubtype="2"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right)">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par>
                          <p:cTn id="35" fill="hold" nodeType="afterGroup">
                            <p:stCondLst>
                              <p:cond delay="2500"/>
                            </p:stCondLst>
                            <p:childTnLst>
                              <p:par>
                                <p:cTn id="36" presetID="21" presetClass="entr" presetSubtype="1"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heel(1)">
                                      <p:cBhvr>
                                        <p:cTn id="38" dur="500"/>
                                        <p:tgtEl>
                                          <p:spTgt spid="9"/>
                                        </p:tgtEl>
                                      </p:cBhvr>
                                    </p:animEffect>
                                  </p:childTnLst>
                                </p:cTn>
                              </p:par>
                            </p:childTnLst>
                          </p:cTn>
                        </p:par>
                        <p:par>
                          <p:cTn id="39" fill="hold" nodeType="afterGroup">
                            <p:stCondLst>
                              <p:cond delay="3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childTnLst>
                          </p:cTn>
                        </p:par>
                        <p:par>
                          <p:cTn id="46" fill="hold" nodeType="afterGroup">
                            <p:stCondLst>
                              <p:cond delay="3500"/>
                            </p:stCondLst>
                            <p:childTnLst>
                              <p:par>
                                <p:cTn id="47" presetID="21" presetClass="entr" presetSubtype="1"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heel(1)">
                                      <p:cBhvr>
                                        <p:cTn id="49" dur="500"/>
                                        <p:tgtEl>
                                          <p:spTgt spid="10"/>
                                        </p:tgtEl>
                                      </p:cBhvr>
                                    </p:animEffect>
                                  </p:childTnLst>
                                </p:cTn>
                              </p:par>
                            </p:childTnLst>
                          </p:cTn>
                        </p:par>
                        <p:par>
                          <p:cTn id="50" fill="hold" nodeType="afterGroup">
                            <p:stCondLst>
                              <p:cond delay="4000"/>
                            </p:stCondLst>
                            <p:childTnLst>
                              <p:par>
                                <p:cTn id="51" presetID="22" presetClass="entr" presetSubtype="1"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up)">
                                      <p:cBhvr>
                                        <p:cTn id="53" dur="500"/>
                                        <p:tgtEl>
                                          <p:spTgt spid="1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6" grpId="0"/>
      <p:bldP spid="17" grpId="0"/>
      <p:bldP spid="18" grpId="0"/>
      <p:bldP spid="7" grpId="0" animBg="1"/>
      <p:bldP spid="8"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Imagem 5"/>
          <p:cNvPicPr>
            <a:picLocks noChangeAspect="1"/>
          </p:cNvPicPr>
          <p:nvPr/>
        </p:nvPicPr>
        <p:blipFill>
          <a:blip r:embed="rId3">
            <a:extLst>
              <a:ext uri="{28A0092B-C50C-407E-A947-70E740481C1C}">
                <a14:useLocalDpi xmlns:a14="http://schemas.microsoft.com/office/drawing/2010/main" xmlns="" val="0"/>
              </a:ext>
            </a:extLst>
          </a:blip>
          <a:srcRect t="23750" b="5901"/>
          <a:stretch>
            <a:fillRect/>
          </a:stretch>
        </p:blipFill>
        <p:spPr bwMode="auto">
          <a:xfrm>
            <a:off x="179388" y="1628775"/>
            <a:ext cx="8712200" cy="4824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8" name="Rectangle 4"/>
          <p:cNvSpPr>
            <a:spLocks noChangeArrowheads="1"/>
          </p:cNvSpPr>
          <p:nvPr/>
        </p:nvSpPr>
        <p:spPr bwMode="auto">
          <a:xfrm>
            <a:off x="0" y="0"/>
            <a:ext cx="9144000" cy="6858000"/>
          </a:xfrm>
          <a:prstGeom prst="rect">
            <a:avLst/>
          </a:prstGeom>
          <a:noFill/>
          <a:ln w="76200">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pt-BR" altLang="pt-BR">
              <a:latin typeface="Calibri" pitchFamily="34" charset="0"/>
            </a:endParaRPr>
          </a:p>
        </p:txBody>
      </p:sp>
      <p:pic>
        <p:nvPicPr>
          <p:cNvPr id="5" name="Imagem 4"/>
          <p:cNvPicPr>
            <a:picLocks noChangeAspect="1"/>
          </p:cNvPicPr>
          <p:nvPr/>
        </p:nvPicPr>
        <p:blipFill>
          <a:blip r:embed="rId4">
            <a:extLst>
              <a:ext uri="{28A0092B-C50C-407E-A947-70E740481C1C}">
                <a14:useLocalDpi xmlns:a14="http://schemas.microsoft.com/office/drawing/2010/main" xmlns="" val="0"/>
              </a:ext>
            </a:extLst>
          </a:blip>
          <a:srcRect l="55511"/>
          <a:stretch>
            <a:fillRect/>
          </a:stretch>
        </p:blipFill>
        <p:spPr bwMode="auto">
          <a:xfrm>
            <a:off x="5076825" y="0"/>
            <a:ext cx="40671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Box 19"/>
          <p:cNvSpPr txBox="1">
            <a:spLocks noChangeArrowheads="1"/>
          </p:cNvSpPr>
          <p:nvPr/>
        </p:nvSpPr>
        <p:spPr bwMode="auto">
          <a:xfrm>
            <a:off x="319088" y="836613"/>
            <a:ext cx="5495925" cy="1055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75000"/>
              </a:lnSpc>
            </a:pPr>
            <a:r>
              <a:rPr lang="pt-BR" altLang="pt-BR" sz="8000" b="1">
                <a:solidFill>
                  <a:srgbClr val="007DC8"/>
                </a:solidFill>
                <a:latin typeface="Trebuchet MS" pitchFamily="34" charset="0"/>
              </a:rPr>
              <a:t>Educom</a:t>
            </a:r>
          </a:p>
        </p:txBody>
      </p:sp>
      <p:sp>
        <p:nvSpPr>
          <p:cNvPr id="10" name="Text Box 19"/>
          <p:cNvSpPr txBox="1">
            <a:spLocks noChangeArrowheads="1"/>
          </p:cNvSpPr>
          <p:nvPr/>
        </p:nvSpPr>
        <p:spPr bwMode="auto">
          <a:xfrm>
            <a:off x="506413" y="3059113"/>
            <a:ext cx="4681537" cy="415925"/>
          </a:xfrm>
          <a:prstGeom prst="rect">
            <a:avLst/>
          </a:prstGeom>
          <a:noFill/>
          <a:ln>
            <a:noFill/>
          </a:ln>
          <a:effectLst/>
          <a:extLst/>
        </p:spPr>
        <p:txBody>
          <a:bodyPr>
            <a:spAutoFit/>
          </a:bodyPr>
          <a:lstStyle/>
          <a:p>
            <a:pPr algn="ctr" fontAlgn="auto">
              <a:lnSpc>
                <a:spcPct val="75000"/>
              </a:lnSpc>
              <a:spcBef>
                <a:spcPts val="0"/>
              </a:spcBef>
              <a:spcAft>
                <a:spcPts val="0"/>
              </a:spcAft>
              <a:defRPr/>
            </a:pPr>
            <a:r>
              <a:rPr lang="pt-BR" sz="2800" b="1" dirty="0">
                <a:solidFill>
                  <a:schemeClr val="bg1">
                    <a:lumMod val="50000"/>
                  </a:schemeClr>
                </a:solidFill>
                <a:latin typeface="Trebuchet MS" pitchFamily="34" charset="0"/>
                <a:cs typeface="+mn-cs"/>
              </a:rPr>
              <a:t>Adriana Soeiro</a:t>
            </a:r>
          </a:p>
        </p:txBody>
      </p:sp>
      <p:sp>
        <p:nvSpPr>
          <p:cNvPr id="9" name="Text Box 19"/>
          <p:cNvSpPr txBox="1">
            <a:spLocks noChangeArrowheads="1"/>
          </p:cNvSpPr>
          <p:nvPr/>
        </p:nvSpPr>
        <p:spPr bwMode="auto">
          <a:xfrm>
            <a:off x="361950" y="3527425"/>
            <a:ext cx="4679950" cy="785813"/>
          </a:xfrm>
          <a:prstGeom prst="rect">
            <a:avLst/>
          </a:prstGeom>
          <a:noFill/>
          <a:ln>
            <a:noFill/>
          </a:ln>
          <a:effectLst/>
          <a:extLst/>
        </p:spPr>
        <p:txBody>
          <a:bodyPr>
            <a:spAutoFit/>
          </a:bodyPr>
          <a:lstStyle/>
          <a:p>
            <a:pPr algn="ctr" fontAlgn="auto">
              <a:lnSpc>
                <a:spcPct val="75000"/>
              </a:lnSpc>
              <a:spcBef>
                <a:spcPts val="0"/>
              </a:spcBef>
              <a:spcAft>
                <a:spcPts val="0"/>
              </a:spcAft>
              <a:defRPr/>
            </a:pPr>
            <a:r>
              <a:rPr lang="pt-BR" sz="2000" b="1" dirty="0">
                <a:solidFill>
                  <a:schemeClr val="bg1">
                    <a:lumMod val="50000"/>
                  </a:schemeClr>
                </a:solidFill>
                <a:latin typeface="Trebuchet MS" pitchFamily="34" charset="0"/>
                <a:cs typeface="+mn-cs"/>
                <a:hlinkClick r:id="rId5"/>
              </a:rPr>
              <a:t>adrianasoeiro@gmail.com</a:t>
            </a:r>
            <a:endParaRPr lang="pt-BR" sz="2000" b="1" dirty="0">
              <a:solidFill>
                <a:schemeClr val="bg1">
                  <a:lumMod val="50000"/>
                </a:schemeClr>
              </a:solidFill>
              <a:latin typeface="Trebuchet MS" pitchFamily="34" charset="0"/>
              <a:cs typeface="+mn-cs"/>
            </a:endParaRPr>
          </a:p>
          <a:p>
            <a:pPr algn="ctr" fontAlgn="auto">
              <a:lnSpc>
                <a:spcPct val="75000"/>
              </a:lnSpc>
              <a:spcBef>
                <a:spcPts val="0"/>
              </a:spcBef>
              <a:spcAft>
                <a:spcPts val="0"/>
              </a:spcAft>
              <a:defRPr/>
            </a:pPr>
            <a:endParaRPr lang="pt-BR" sz="2000" b="1" dirty="0">
              <a:solidFill>
                <a:schemeClr val="bg1">
                  <a:lumMod val="50000"/>
                </a:schemeClr>
              </a:solidFill>
              <a:latin typeface="Trebuchet MS" pitchFamily="34" charset="0"/>
              <a:cs typeface="+mn-cs"/>
            </a:endParaRPr>
          </a:p>
          <a:p>
            <a:pPr algn="ctr" fontAlgn="auto">
              <a:lnSpc>
                <a:spcPct val="75000"/>
              </a:lnSpc>
              <a:spcBef>
                <a:spcPts val="0"/>
              </a:spcBef>
              <a:spcAft>
                <a:spcPts val="0"/>
              </a:spcAft>
              <a:defRPr/>
            </a:pPr>
            <a:r>
              <a:rPr lang="pt-BR" sz="2000" b="1" dirty="0">
                <a:solidFill>
                  <a:schemeClr val="bg1">
                    <a:lumMod val="50000"/>
                  </a:schemeClr>
                </a:solidFill>
                <a:latin typeface="Trebuchet MS" pitchFamily="34" charset="0"/>
                <a:cs typeface="+mn-cs"/>
              </a:rPr>
              <a:t>11-98120-1479</a:t>
            </a:r>
          </a:p>
        </p:txBody>
      </p:sp>
      <p:sp>
        <p:nvSpPr>
          <p:cNvPr id="11" name="Text Box 19"/>
          <p:cNvSpPr txBox="1">
            <a:spLocks noChangeArrowheads="1"/>
          </p:cNvSpPr>
          <p:nvPr/>
        </p:nvSpPr>
        <p:spPr bwMode="auto">
          <a:xfrm>
            <a:off x="684213" y="4564063"/>
            <a:ext cx="4289425" cy="415925"/>
          </a:xfrm>
          <a:prstGeom prst="rect">
            <a:avLst/>
          </a:prstGeom>
          <a:noFill/>
          <a:ln>
            <a:noFill/>
          </a:ln>
          <a:effectLst/>
          <a:extLst/>
        </p:spPr>
        <p:txBody>
          <a:bodyPr>
            <a:spAutoFit/>
          </a:bodyPr>
          <a:lstStyle/>
          <a:p>
            <a:pPr algn="ctr" fontAlgn="auto">
              <a:lnSpc>
                <a:spcPct val="75000"/>
              </a:lnSpc>
              <a:spcBef>
                <a:spcPts val="0"/>
              </a:spcBef>
              <a:spcAft>
                <a:spcPts val="0"/>
              </a:spcAft>
              <a:defRPr/>
            </a:pPr>
            <a:r>
              <a:rPr lang="pt-BR" sz="2800" b="1" dirty="0">
                <a:solidFill>
                  <a:schemeClr val="bg1">
                    <a:lumMod val="50000"/>
                  </a:schemeClr>
                </a:solidFill>
                <a:latin typeface="Trebuchet MS" pitchFamily="34" charset="0"/>
                <a:cs typeface="+mn-cs"/>
              </a:rPr>
              <a:t>Marta Cristina Rodrigues</a:t>
            </a:r>
          </a:p>
        </p:txBody>
      </p:sp>
      <p:sp>
        <p:nvSpPr>
          <p:cNvPr id="3" name="Retângulo 2"/>
          <p:cNvSpPr/>
          <p:nvPr/>
        </p:nvSpPr>
        <p:spPr>
          <a:xfrm>
            <a:off x="684213" y="5300663"/>
            <a:ext cx="4572000" cy="715962"/>
          </a:xfrm>
          <a:prstGeom prst="rect">
            <a:avLst/>
          </a:prstGeom>
        </p:spPr>
        <p:txBody>
          <a:bodyPr>
            <a:spAutoFit/>
          </a:bodyPr>
          <a:lstStyle/>
          <a:p>
            <a:pPr algn="ctr" fontAlgn="auto">
              <a:lnSpc>
                <a:spcPct val="75000"/>
              </a:lnSpc>
              <a:spcBef>
                <a:spcPts val="0"/>
              </a:spcBef>
              <a:spcAft>
                <a:spcPts val="0"/>
              </a:spcAft>
              <a:defRPr/>
            </a:pPr>
            <a:r>
              <a:rPr lang="pt-BR" b="1" dirty="0">
                <a:solidFill>
                  <a:schemeClr val="bg1">
                    <a:lumMod val="50000"/>
                  </a:schemeClr>
                </a:solidFill>
                <a:latin typeface="Trebuchet MS" pitchFamily="34" charset="0"/>
                <a:hlinkClick r:id="rId6"/>
              </a:rPr>
              <a:t>martacristinaprofessora@gmail.com</a:t>
            </a:r>
            <a:endParaRPr lang="pt-BR" b="1" dirty="0">
              <a:solidFill>
                <a:schemeClr val="bg1">
                  <a:lumMod val="50000"/>
                </a:schemeClr>
              </a:solidFill>
              <a:latin typeface="Trebuchet MS" pitchFamily="34" charset="0"/>
            </a:endParaRPr>
          </a:p>
          <a:p>
            <a:pPr algn="ctr" fontAlgn="auto">
              <a:lnSpc>
                <a:spcPct val="75000"/>
              </a:lnSpc>
              <a:spcBef>
                <a:spcPts val="0"/>
              </a:spcBef>
              <a:spcAft>
                <a:spcPts val="0"/>
              </a:spcAft>
              <a:defRPr/>
            </a:pPr>
            <a:endParaRPr lang="pt-BR" b="1" dirty="0">
              <a:solidFill>
                <a:schemeClr val="bg1">
                  <a:lumMod val="50000"/>
                </a:schemeClr>
              </a:solidFill>
              <a:latin typeface="Trebuchet MS" pitchFamily="34" charset="0"/>
            </a:endParaRPr>
          </a:p>
          <a:p>
            <a:pPr algn="ctr" fontAlgn="auto">
              <a:lnSpc>
                <a:spcPct val="75000"/>
              </a:lnSpc>
              <a:spcBef>
                <a:spcPts val="0"/>
              </a:spcBef>
              <a:spcAft>
                <a:spcPts val="0"/>
              </a:spcAft>
              <a:defRPr/>
            </a:pPr>
            <a:r>
              <a:rPr lang="pt-BR" b="1" dirty="0">
                <a:solidFill>
                  <a:schemeClr val="bg1">
                    <a:lumMod val="50000"/>
                  </a:schemeClr>
                </a:solidFill>
                <a:latin typeface="Trebuchet MS" pitchFamily="34" charset="0"/>
              </a:rPr>
              <a:t>11-967228522</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 presetClass="entr" presetSubtype="2" decel="10000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1+#ppt_w/2"/>
                                          </p:val>
                                        </p:tav>
                                        <p:tav tm="100000">
                                          <p:val>
                                            <p:strVal val="#ppt_x"/>
                                          </p:val>
                                        </p:tav>
                                      </p:tavLst>
                                    </p:anim>
                                    <p:anim calcmode="lin" valueType="num">
                                      <p:cBhvr additive="base">
                                        <p:cTn id="11" dur="500" fill="hold"/>
                                        <p:tgtEl>
                                          <p:spTgt spid="5"/>
                                        </p:tgtEl>
                                        <p:attrNameLst>
                                          <p:attrName>ppt_y</p:attrName>
                                        </p:attrNameLst>
                                      </p:cBhvr>
                                      <p:tavLst>
                                        <p:tav tm="0">
                                          <p:val>
                                            <p:strVal val="#ppt_y"/>
                                          </p:val>
                                        </p:tav>
                                        <p:tav tm="100000">
                                          <p:val>
                                            <p:strVal val="#ppt_y"/>
                                          </p:val>
                                        </p:tav>
                                      </p:tavLst>
                                    </p:anim>
                                  </p:childTnLst>
                                </p:cTn>
                              </p:par>
                              <p:par>
                                <p:cTn id="12" presetID="22" presetClass="entr" presetSubtype="8"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9"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913" y="0"/>
            <a:ext cx="9144001"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23"/>
          <p:cNvSpPr>
            <a:spLocks noChangeArrowheads="1"/>
          </p:cNvSpPr>
          <p:nvPr/>
        </p:nvSpPr>
        <p:spPr bwMode="auto">
          <a:xfrm>
            <a:off x="2700338" y="2382838"/>
            <a:ext cx="6237287" cy="708025"/>
          </a:xfrm>
          <a:prstGeom prst="rect">
            <a:avLst/>
          </a:prstGeom>
          <a:solidFill>
            <a:srgbClr val="007DC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pt-BR">
              <a:latin typeface="Trebuchet MS" pitchFamily="34" charset="0"/>
            </a:endParaRPr>
          </a:p>
        </p:txBody>
      </p:sp>
      <p:sp>
        <p:nvSpPr>
          <p:cNvPr id="7" name="Text Box 19"/>
          <p:cNvSpPr txBox="1">
            <a:spLocks noChangeArrowheads="1"/>
          </p:cNvSpPr>
          <p:nvPr/>
        </p:nvSpPr>
        <p:spPr bwMode="auto">
          <a:xfrm>
            <a:off x="3635375" y="2533650"/>
            <a:ext cx="5054600" cy="481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90000"/>
              </a:lnSpc>
            </a:pPr>
            <a:r>
              <a:rPr lang="pt-BR" altLang="pt-BR" sz="2800" b="1">
                <a:solidFill>
                  <a:schemeClr val="bg1"/>
                </a:solidFill>
                <a:latin typeface="Trebuchet MS" pitchFamily="34" charset="0"/>
              </a:rPr>
              <a:t>1.Justificativa da Demanda</a:t>
            </a:r>
          </a:p>
        </p:txBody>
      </p:sp>
      <p:sp>
        <p:nvSpPr>
          <p:cNvPr id="10" name="Rectangle 23"/>
          <p:cNvSpPr>
            <a:spLocks noChangeArrowheads="1"/>
          </p:cNvSpPr>
          <p:nvPr/>
        </p:nvSpPr>
        <p:spPr bwMode="auto">
          <a:xfrm>
            <a:off x="2700338" y="3376613"/>
            <a:ext cx="6237287" cy="708025"/>
          </a:xfrm>
          <a:prstGeom prst="rect">
            <a:avLst/>
          </a:prstGeom>
          <a:solidFill>
            <a:srgbClr val="007DC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pt-BR">
              <a:latin typeface="Trebuchet MS" pitchFamily="34" charset="0"/>
            </a:endParaRPr>
          </a:p>
        </p:txBody>
      </p:sp>
      <p:sp>
        <p:nvSpPr>
          <p:cNvPr id="11" name="Text Box 19"/>
          <p:cNvSpPr txBox="1">
            <a:spLocks noChangeArrowheads="1"/>
          </p:cNvSpPr>
          <p:nvPr/>
        </p:nvSpPr>
        <p:spPr bwMode="auto">
          <a:xfrm>
            <a:off x="3963988" y="3454400"/>
            <a:ext cx="4725987"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90000"/>
              </a:lnSpc>
            </a:pPr>
            <a:r>
              <a:rPr lang="pt-BR" altLang="pt-BR" sz="2800" b="1">
                <a:solidFill>
                  <a:schemeClr val="bg1"/>
                </a:solidFill>
                <a:latin typeface="Trebuchet MS" pitchFamily="34" charset="0"/>
              </a:rPr>
              <a:t>2. Tecnologia Assistiva</a:t>
            </a:r>
          </a:p>
        </p:txBody>
      </p:sp>
      <p:sp>
        <p:nvSpPr>
          <p:cNvPr id="12" name="Rectangle 23"/>
          <p:cNvSpPr>
            <a:spLocks noChangeArrowheads="1"/>
          </p:cNvSpPr>
          <p:nvPr/>
        </p:nvSpPr>
        <p:spPr bwMode="auto">
          <a:xfrm>
            <a:off x="2906713" y="4357688"/>
            <a:ext cx="6237287" cy="708025"/>
          </a:xfrm>
          <a:prstGeom prst="rect">
            <a:avLst/>
          </a:prstGeom>
          <a:solidFill>
            <a:srgbClr val="007DC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pt-BR">
              <a:latin typeface="Trebuchet MS" pitchFamily="34" charset="0"/>
            </a:endParaRPr>
          </a:p>
        </p:txBody>
      </p:sp>
      <p:sp>
        <p:nvSpPr>
          <p:cNvPr id="13" name="Text Box 19"/>
          <p:cNvSpPr txBox="1">
            <a:spLocks noChangeArrowheads="1"/>
          </p:cNvSpPr>
          <p:nvPr/>
        </p:nvSpPr>
        <p:spPr bwMode="auto">
          <a:xfrm>
            <a:off x="4602163" y="4471988"/>
            <a:ext cx="3613150"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90000"/>
              </a:lnSpc>
            </a:pPr>
            <a:r>
              <a:rPr lang="pt-BR" altLang="pt-BR" sz="2800" b="1">
                <a:solidFill>
                  <a:schemeClr val="bg1"/>
                </a:solidFill>
                <a:latin typeface="Trebuchet MS" pitchFamily="34" charset="0"/>
              </a:rPr>
              <a:t>3. Softwares de Voz</a:t>
            </a:r>
          </a:p>
        </p:txBody>
      </p:sp>
      <p:sp>
        <p:nvSpPr>
          <p:cNvPr id="14" name="Rectangle 23"/>
          <p:cNvSpPr>
            <a:spLocks noChangeArrowheads="1"/>
          </p:cNvSpPr>
          <p:nvPr/>
        </p:nvSpPr>
        <p:spPr bwMode="auto">
          <a:xfrm>
            <a:off x="2700338" y="5375275"/>
            <a:ext cx="6237287" cy="708025"/>
          </a:xfrm>
          <a:prstGeom prst="rect">
            <a:avLst/>
          </a:prstGeom>
          <a:solidFill>
            <a:srgbClr val="007DC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pt-BR">
              <a:latin typeface="Trebuchet MS" pitchFamily="34" charset="0"/>
            </a:endParaRPr>
          </a:p>
        </p:txBody>
      </p:sp>
      <p:sp>
        <p:nvSpPr>
          <p:cNvPr id="15" name="Text Box 19"/>
          <p:cNvSpPr txBox="1">
            <a:spLocks noChangeArrowheads="1"/>
          </p:cNvSpPr>
          <p:nvPr/>
        </p:nvSpPr>
        <p:spPr bwMode="auto">
          <a:xfrm>
            <a:off x="4602163" y="5480050"/>
            <a:ext cx="4217987"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90000"/>
              </a:lnSpc>
            </a:pPr>
            <a:r>
              <a:rPr lang="pt-BR" altLang="pt-BR" sz="2800" b="1">
                <a:solidFill>
                  <a:schemeClr val="bg1"/>
                </a:solidFill>
                <a:latin typeface="Trebuchet MS" pitchFamily="34" charset="0"/>
              </a:rPr>
              <a:t>4.Adaptação Conteúdo</a:t>
            </a:r>
          </a:p>
        </p:txBody>
      </p:sp>
      <p:sp>
        <p:nvSpPr>
          <p:cNvPr id="6" name="Text Box 19"/>
          <p:cNvSpPr txBox="1">
            <a:spLocks noChangeArrowheads="1"/>
          </p:cNvSpPr>
          <p:nvPr/>
        </p:nvSpPr>
        <p:spPr bwMode="auto">
          <a:xfrm>
            <a:off x="5157788" y="265113"/>
            <a:ext cx="3924300"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lnSpc>
                <a:spcPct val="90000"/>
              </a:lnSpc>
            </a:pPr>
            <a:r>
              <a:rPr lang="pt-BR" altLang="pt-BR" sz="8800" b="1">
                <a:solidFill>
                  <a:srgbClr val="000000"/>
                </a:solidFill>
                <a:latin typeface="Trebuchet MS" pitchFamily="34" charset="0"/>
              </a:rPr>
              <a:t>agenda</a:t>
            </a:r>
          </a:p>
        </p:txBody>
      </p:sp>
      <p:pic>
        <p:nvPicPr>
          <p:cNvPr id="4" name="Imagem 3"/>
          <p:cNvPicPr>
            <a:picLocks noChangeAspect="1"/>
          </p:cNvPicPr>
          <p:nvPr/>
        </p:nvPicPr>
        <p:blipFill>
          <a:blip r:embed="rId3">
            <a:extLst>
              <a:ext uri="{28A0092B-C50C-407E-A947-70E740481C1C}">
                <a14:useLocalDpi xmlns:a14="http://schemas.microsoft.com/office/drawing/2010/main" xmlns="" val="0"/>
              </a:ext>
            </a:extLst>
          </a:blip>
          <a:srcRect t="20601" r="50787"/>
          <a:stretch>
            <a:fillRect/>
          </a:stretch>
        </p:blipFill>
        <p:spPr bwMode="auto">
          <a:xfrm>
            <a:off x="-98425" y="1346200"/>
            <a:ext cx="4500563" cy="544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61" name="Rectangle 4"/>
          <p:cNvSpPr>
            <a:spLocks noChangeArrowheads="1"/>
          </p:cNvSpPr>
          <p:nvPr/>
        </p:nvSpPr>
        <p:spPr bwMode="auto">
          <a:xfrm>
            <a:off x="0" y="0"/>
            <a:ext cx="9144000" cy="6858000"/>
          </a:xfrm>
          <a:prstGeom prst="rect">
            <a:avLst/>
          </a:prstGeom>
          <a:noFill/>
          <a:ln w="76200">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pt-BR" altLang="pt-BR">
              <a:latin typeface="Trebuchet MS"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10" presetClass="entr" presetSubtype="0" fill="hold" grpId="0" nodeType="withEffect">
                                  <p:stCondLst>
                                    <p:cond delay="2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par>
                          <p:cTn id="19" fill="hold" nodeType="afterGroup">
                            <p:stCondLst>
                              <p:cond delay="12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par>
                                <p:cTn id="23" presetID="10" presetClass="entr" presetSubtype="0" fill="hold" grpId="0" nodeType="withEffect">
                                  <p:stCondLst>
                                    <p:cond delay="20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par>
                          <p:cTn id="26" fill="hold" nodeType="afterGroup">
                            <p:stCondLst>
                              <p:cond delay="1900"/>
                            </p:stCondLst>
                            <p:childTnLst>
                              <p:par>
                                <p:cTn id="27" presetID="22" presetClass="entr" presetSubtype="8"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par>
                                <p:cTn id="30" presetID="10" presetClass="entr" presetSubtype="0" fill="hold" grpId="0" nodeType="withEffect">
                                  <p:stCondLst>
                                    <p:cond delay="20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par>
                          <p:cTn id="33" fill="hold" nodeType="afterGroup">
                            <p:stCondLst>
                              <p:cond delay="2600"/>
                            </p:stCondLst>
                            <p:childTnLst>
                              <p:par>
                                <p:cTn id="34" presetID="22" presetClass="entr" presetSubtype="8"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par>
                                <p:cTn id="37" presetID="10" presetClass="entr" presetSubtype="0" fill="hold" grpId="0" nodeType="withEffect">
                                  <p:stCondLst>
                                    <p:cond delay="20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0" grpId="0" animBg="1"/>
      <p:bldP spid="11" grpId="0"/>
      <p:bldP spid="12" grpId="0" animBg="1"/>
      <p:bldP spid="13" grpId="0"/>
      <p:bldP spid="14" grpId="0" animBg="1"/>
      <p:bldP spid="1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5"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5088" y="-100013"/>
            <a:ext cx="9144001" cy="6858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0" name="Grupo 9"/>
          <p:cNvGrpSpPr>
            <a:grpSpLocks/>
          </p:cNvGrpSpPr>
          <p:nvPr/>
        </p:nvGrpSpPr>
        <p:grpSpPr bwMode="auto">
          <a:xfrm>
            <a:off x="3881438" y="1181100"/>
            <a:ext cx="5314950" cy="1373188"/>
            <a:chOff x="3676650" y="3981450"/>
            <a:chExt cx="5314950" cy="2163763"/>
          </a:xfrm>
        </p:grpSpPr>
        <p:sp>
          <p:nvSpPr>
            <p:cNvPr id="3085" name="Rectangle 23"/>
            <p:cNvSpPr>
              <a:spLocks noChangeArrowheads="1"/>
            </p:cNvSpPr>
            <p:nvPr/>
          </p:nvSpPr>
          <p:spPr bwMode="auto">
            <a:xfrm>
              <a:off x="3810000" y="4114800"/>
              <a:ext cx="5181600" cy="2030413"/>
            </a:xfrm>
            <a:prstGeom prst="rect">
              <a:avLst/>
            </a:prstGeom>
            <a:solidFill>
              <a:srgbClr val="000000">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pt-BR">
                <a:latin typeface="Trebuchet MS" pitchFamily="34" charset="0"/>
              </a:endParaRPr>
            </a:p>
          </p:txBody>
        </p:sp>
        <p:sp>
          <p:nvSpPr>
            <p:cNvPr id="3086" name="Rectangle 23"/>
            <p:cNvSpPr>
              <a:spLocks noChangeArrowheads="1"/>
            </p:cNvSpPr>
            <p:nvPr/>
          </p:nvSpPr>
          <p:spPr bwMode="auto">
            <a:xfrm>
              <a:off x="3748088" y="3981450"/>
              <a:ext cx="5181600" cy="2030413"/>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pt-BR">
                <a:latin typeface="Trebuchet MS" pitchFamily="34" charset="0"/>
              </a:endParaRPr>
            </a:p>
          </p:txBody>
        </p:sp>
        <p:sp>
          <p:nvSpPr>
            <p:cNvPr id="3087" name="Rectangle 23"/>
            <p:cNvSpPr>
              <a:spLocks noChangeArrowheads="1"/>
            </p:cNvSpPr>
            <p:nvPr/>
          </p:nvSpPr>
          <p:spPr bwMode="auto">
            <a:xfrm>
              <a:off x="3676650" y="4054475"/>
              <a:ext cx="5181600" cy="2028825"/>
            </a:xfrm>
            <a:prstGeom prst="rect">
              <a:avLst/>
            </a:prstGeom>
            <a:solidFill>
              <a:srgbClr val="000000">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pt-BR">
                <a:latin typeface="Trebuchet MS" pitchFamily="34" charset="0"/>
              </a:endParaRPr>
            </a:p>
          </p:txBody>
        </p:sp>
      </p:grpSp>
      <p:pic>
        <p:nvPicPr>
          <p:cNvPr id="6" name="Imagem 5"/>
          <p:cNvPicPr>
            <a:picLocks noChangeAspect="1"/>
          </p:cNvPicPr>
          <p:nvPr/>
        </p:nvPicPr>
        <p:blipFill>
          <a:blip r:embed="rId4">
            <a:extLst>
              <a:ext uri="{28A0092B-C50C-407E-A947-70E740481C1C}">
                <a14:useLocalDpi xmlns:a14="http://schemas.microsoft.com/office/drawing/2010/main" xmlns="" val="0"/>
              </a:ext>
            </a:extLst>
          </a:blip>
          <a:srcRect l="-14574" t="17450" r="53149" b="8002"/>
          <a:stretch>
            <a:fillRect/>
          </a:stretch>
        </p:blipFill>
        <p:spPr bwMode="auto">
          <a:xfrm>
            <a:off x="-1331913" y="1196975"/>
            <a:ext cx="5616576" cy="511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Imagem 4"/>
          <p:cNvPicPr>
            <a:picLocks noChangeAspect="1"/>
          </p:cNvPicPr>
          <p:nvPr/>
        </p:nvPicPr>
        <p:blipFill>
          <a:blip r:embed="rId5">
            <a:extLst>
              <a:ext uri="{28A0092B-C50C-407E-A947-70E740481C1C}">
                <a14:useLocalDpi xmlns:a14="http://schemas.microsoft.com/office/drawing/2010/main" xmlns="" val="0"/>
              </a:ext>
            </a:extLst>
          </a:blip>
          <a:srcRect r="51575" b="45799"/>
          <a:stretch>
            <a:fillRect/>
          </a:stretch>
        </p:blipFill>
        <p:spPr bwMode="auto">
          <a:xfrm>
            <a:off x="-73025" y="34925"/>
            <a:ext cx="4427538" cy="3716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9" name="Rectangle 4"/>
          <p:cNvSpPr>
            <a:spLocks noChangeArrowheads="1"/>
          </p:cNvSpPr>
          <p:nvPr/>
        </p:nvSpPr>
        <p:spPr bwMode="auto">
          <a:xfrm>
            <a:off x="0" y="0"/>
            <a:ext cx="9144000" cy="6858000"/>
          </a:xfrm>
          <a:prstGeom prst="rect">
            <a:avLst/>
          </a:prstGeom>
          <a:noFill/>
          <a:ln w="76200">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pt-BR" altLang="pt-BR">
              <a:latin typeface="Trebuchet MS" pitchFamily="34" charset="0"/>
            </a:endParaRPr>
          </a:p>
        </p:txBody>
      </p:sp>
      <p:pic>
        <p:nvPicPr>
          <p:cNvPr id="7" name="Imagem 6"/>
          <p:cNvPicPr>
            <a:picLocks noChangeAspect="1"/>
          </p:cNvPicPr>
          <p:nvPr/>
        </p:nvPicPr>
        <p:blipFill>
          <a:blip r:embed="rId5">
            <a:extLst>
              <a:ext uri="{28A0092B-C50C-407E-A947-70E740481C1C}">
                <a14:useLocalDpi xmlns:a14="http://schemas.microsoft.com/office/drawing/2010/main" xmlns="" val="0"/>
              </a:ext>
            </a:extLst>
          </a:blip>
          <a:srcRect l="4726" t="59450" r="85825" b="17450"/>
          <a:stretch>
            <a:fillRect/>
          </a:stretch>
        </p:blipFill>
        <p:spPr bwMode="auto">
          <a:xfrm rot="-662646">
            <a:off x="1817688" y="4119563"/>
            <a:ext cx="793750" cy="145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Imagem 7"/>
          <p:cNvPicPr>
            <a:picLocks noChangeAspect="1"/>
          </p:cNvPicPr>
          <p:nvPr/>
        </p:nvPicPr>
        <p:blipFill>
          <a:blip r:embed="rId5">
            <a:extLst>
              <a:ext uri="{28A0092B-C50C-407E-A947-70E740481C1C}">
                <a14:useLocalDpi xmlns:a14="http://schemas.microsoft.com/office/drawing/2010/main" xmlns="" val="0"/>
              </a:ext>
            </a:extLst>
          </a:blip>
          <a:srcRect l="17326" t="59450" r="68500" b="17450"/>
          <a:stretch>
            <a:fillRect/>
          </a:stretch>
        </p:blipFill>
        <p:spPr bwMode="auto">
          <a:xfrm rot="-825356">
            <a:off x="330200" y="4348163"/>
            <a:ext cx="1006475" cy="1228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Imagem 8"/>
          <p:cNvPicPr>
            <a:picLocks noChangeAspect="1"/>
          </p:cNvPicPr>
          <p:nvPr/>
        </p:nvPicPr>
        <p:blipFill>
          <a:blip r:embed="rId5">
            <a:extLst>
              <a:ext uri="{28A0092B-C50C-407E-A947-70E740481C1C}">
                <a14:useLocalDpi xmlns:a14="http://schemas.microsoft.com/office/drawing/2010/main" xmlns="" val="0"/>
              </a:ext>
            </a:extLst>
          </a:blip>
          <a:srcRect l="33862" t="59450" r="51962" b="17450"/>
          <a:stretch>
            <a:fillRect/>
          </a:stretch>
        </p:blipFill>
        <p:spPr bwMode="auto">
          <a:xfrm rot="516324">
            <a:off x="2484438" y="2651125"/>
            <a:ext cx="1109662" cy="135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 Box 19"/>
          <p:cNvSpPr txBox="1">
            <a:spLocks noChangeArrowheads="1"/>
          </p:cNvSpPr>
          <p:nvPr/>
        </p:nvSpPr>
        <p:spPr bwMode="auto">
          <a:xfrm>
            <a:off x="4305300" y="1458913"/>
            <a:ext cx="4965700" cy="42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90000"/>
              </a:lnSpc>
            </a:pPr>
            <a:r>
              <a:rPr lang="pt-BR" altLang="pt-BR" sz="2400" b="1">
                <a:solidFill>
                  <a:schemeClr val="bg1"/>
                </a:solidFill>
                <a:latin typeface="Trebuchet MS" pitchFamily="34" charset="0"/>
              </a:rPr>
              <a:t>Conceito de Tecnologia Assistiva</a:t>
            </a:r>
          </a:p>
        </p:txBody>
      </p:sp>
      <p:sp>
        <p:nvSpPr>
          <p:cNvPr id="16" name="TextBox 6"/>
          <p:cNvSpPr txBox="1">
            <a:spLocks noChangeArrowheads="1"/>
          </p:cNvSpPr>
          <p:nvPr/>
        </p:nvSpPr>
        <p:spPr bwMode="auto">
          <a:xfrm>
            <a:off x="4787900" y="2903538"/>
            <a:ext cx="3960813" cy="203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30000"/>
              </a:spcBef>
              <a:spcAft>
                <a:spcPct val="30000"/>
              </a:spcAft>
              <a:buClr>
                <a:srgbClr val="007DC8"/>
              </a:buClr>
            </a:pPr>
            <a:r>
              <a:rPr lang="pt-BR" altLang="pt-BR"/>
              <a:t>São recursos e serviços que podem contribuir para proporcionar ou ampliar as habilidades funcionais das pessoas com deficiência ou sem deficiência, e consequentemente promover uma vida independente e inclusiva.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par>
                                <p:cTn id="8" presetID="2" presetClass="entr" presetSubtype="1" decel="10000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0-#ppt_h/2"/>
                                          </p:val>
                                        </p:tav>
                                        <p:tav tm="100000">
                                          <p:val>
                                            <p:strVal val="#ppt_y"/>
                                          </p:val>
                                        </p:tav>
                                      </p:tavLst>
                                    </p:anim>
                                  </p:childTnLst>
                                </p:cTn>
                              </p:par>
                            </p:childTnLst>
                          </p:cTn>
                        </p:par>
                        <p:par>
                          <p:cTn id="12" fill="hold" nodeType="afterGroup">
                            <p:stCondLst>
                              <p:cond delay="500"/>
                            </p:stCondLst>
                            <p:childTnLst>
                              <p:par>
                                <p:cTn id="13" presetID="21" presetClass="entr" presetSubtype="1"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3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300"/>
                                        <p:tgtEl>
                                          <p:spTgt spid="11"/>
                                        </p:tgtEl>
                                      </p:cBhvr>
                                    </p:animEffect>
                                  </p:childTnLst>
                                </p:cTn>
                              </p:par>
                            </p:childTnLst>
                          </p:cTn>
                        </p:par>
                        <p:par>
                          <p:cTn id="19" fill="hold" nodeType="afterGroup">
                            <p:stCondLst>
                              <p:cond delay="800"/>
                            </p:stCondLst>
                            <p:childTnLst>
                              <p:par>
                                <p:cTn id="20" presetID="10" presetClass="entr" presetSubtype="0" fill="hold" nodeType="after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fade">
                                      <p:cBhvr>
                                        <p:cTn id="22" dur="500"/>
                                        <p:tgtEl>
                                          <p:spTgt spid="16">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9"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5088" y="-100013"/>
            <a:ext cx="9144001" cy="6858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0" name="Grupo 9"/>
          <p:cNvGrpSpPr>
            <a:grpSpLocks/>
          </p:cNvGrpSpPr>
          <p:nvPr/>
        </p:nvGrpSpPr>
        <p:grpSpPr bwMode="auto">
          <a:xfrm>
            <a:off x="3881438" y="1181100"/>
            <a:ext cx="5314950" cy="1373188"/>
            <a:chOff x="3676650" y="3981450"/>
            <a:chExt cx="5314950" cy="2163763"/>
          </a:xfrm>
        </p:grpSpPr>
        <p:sp>
          <p:nvSpPr>
            <p:cNvPr id="4107" name="Rectangle 23"/>
            <p:cNvSpPr>
              <a:spLocks noChangeArrowheads="1"/>
            </p:cNvSpPr>
            <p:nvPr/>
          </p:nvSpPr>
          <p:spPr bwMode="auto">
            <a:xfrm>
              <a:off x="3810000" y="4114800"/>
              <a:ext cx="5181600" cy="2030413"/>
            </a:xfrm>
            <a:prstGeom prst="rect">
              <a:avLst/>
            </a:prstGeom>
            <a:solidFill>
              <a:srgbClr val="000000">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pt-BR">
                <a:latin typeface="Trebuchet MS" pitchFamily="34" charset="0"/>
              </a:endParaRPr>
            </a:p>
          </p:txBody>
        </p:sp>
        <p:sp>
          <p:nvSpPr>
            <p:cNvPr id="4108" name="Rectangle 23"/>
            <p:cNvSpPr>
              <a:spLocks noChangeArrowheads="1"/>
            </p:cNvSpPr>
            <p:nvPr/>
          </p:nvSpPr>
          <p:spPr bwMode="auto">
            <a:xfrm>
              <a:off x="3748088" y="3981450"/>
              <a:ext cx="5181600" cy="2030413"/>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pt-BR">
                <a:latin typeface="Trebuchet MS" pitchFamily="34" charset="0"/>
              </a:endParaRPr>
            </a:p>
          </p:txBody>
        </p:sp>
        <p:sp>
          <p:nvSpPr>
            <p:cNvPr id="4109" name="Rectangle 23"/>
            <p:cNvSpPr>
              <a:spLocks noChangeArrowheads="1"/>
            </p:cNvSpPr>
            <p:nvPr/>
          </p:nvSpPr>
          <p:spPr bwMode="auto">
            <a:xfrm>
              <a:off x="3676650" y="4054475"/>
              <a:ext cx="5181600" cy="2028825"/>
            </a:xfrm>
            <a:prstGeom prst="rect">
              <a:avLst/>
            </a:prstGeom>
            <a:solidFill>
              <a:srgbClr val="000000">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pt-BR">
                <a:latin typeface="Trebuchet MS" pitchFamily="34" charset="0"/>
              </a:endParaRPr>
            </a:p>
          </p:txBody>
        </p:sp>
      </p:grpSp>
      <p:pic>
        <p:nvPicPr>
          <p:cNvPr id="6" name="Imagem 5"/>
          <p:cNvPicPr>
            <a:picLocks noChangeAspect="1"/>
          </p:cNvPicPr>
          <p:nvPr/>
        </p:nvPicPr>
        <p:blipFill>
          <a:blip r:embed="rId4">
            <a:extLst>
              <a:ext uri="{28A0092B-C50C-407E-A947-70E740481C1C}">
                <a14:useLocalDpi xmlns:a14="http://schemas.microsoft.com/office/drawing/2010/main" xmlns="" val="0"/>
              </a:ext>
            </a:extLst>
          </a:blip>
          <a:srcRect l="-14574" t="17450" r="53149" b="8002"/>
          <a:stretch>
            <a:fillRect/>
          </a:stretch>
        </p:blipFill>
        <p:spPr bwMode="auto">
          <a:xfrm>
            <a:off x="-1331913" y="1196975"/>
            <a:ext cx="5616576" cy="511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Imagem 4"/>
          <p:cNvPicPr>
            <a:picLocks noChangeAspect="1"/>
          </p:cNvPicPr>
          <p:nvPr/>
        </p:nvPicPr>
        <p:blipFill>
          <a:blip r:embed="rId5">
            <a:extLst>
              <a:ext uri="{28A0092B-C50C-407E-A947-70E740481C1C}">
                <a14:useLocalDpi xmlns:a14="http://schemas.microsoft.com/office/drawing/2010/main" xmlns="" val="0"/>
              </a:ext>
            </a:extLst>
          </a:blip>
          <a:srcRect r="51575" b="45799"/>
          <a:stretch>
            <a:fillRect/>
          </a:stretch>
        </p:blipFill>
        <p:spPr bwMode="auto">
          <a:xfrm>
            <a:off x="-73025" y="34925"/>
            <a:ext cx="4427538" cy="3716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3" name="Rectangle 4"/>
          <p:cNvSpPr>
            <a:spLocks noChangeArrowheads="1"/>
          </p:cNvSpPr>
          <p:nvPr/>
        </p:nvSpPr>
        <p:spPr bwMode="auto">
          <a:xfrm>
            <a:off x="0" y="0"/>
            <a:ext cx="9144000" cy="6858000"/>
          </a:xfrm>
          <a:prstGeom prst="rect">
            <a:avLst/>
          </a:prstGeom>
          <a:noFill/>
          <a:ln w="76200">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pt-BR" altLang="pt-BR">
              <a:latin typeface="Trebuchet MS" pitchFamily="34" charset="0"/>
            </a:endParaRPr>
          </a:p>
        </p:txBody>
      </p:sp>
      <p:sp>
        <p:nvSpPr>
          <p:cNvPr id="11" name="Text Box 19"/>
          <p:cNvSpPr txBox="1">
            <a:spLocks noChangeArrowheads="1"/>
          </p:cNvSpPr>
          <p:nvPr/>
        </p:nvSpPr>
        <p:spPr bwMode="auto">
          <a:xfrm>
            <a:off x="4305300" y="1458913"/>
            <a:ext cx="4892675" cy="42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90000"/>
              </a:lnSpc>
            </a:pPr>
            <a:r>
              <a:rPr lang="pt-BR" altLang="pt-BR" sz="2400" b="1">
                <a:solidFill>
                  <a:schemeClr val="bg1"/>
                </a:solidFill>
                <a:latin typeface="Trebuchet MS" pitchFamily="34" charset="0"/>
              </a:rPr>
              <a:t>Objetivos da Tecnologia Assistiva</a:t>
            </a:r>
          </a:p>
        </p:txBody>
      </p:sp>
      <p:sp>
        <p:nvSpPr>
          <p:cNvPr id="16" name="TextBox 6"/>
          <p:cNvSpPr txBox="1">
            <a:spLocks noChangeArrowheads="1"/>
          </p:cNvSpPr>
          <p:nvPr/>
        </p:nvSpPr>
        <p:spPr bwMode="auto">
          <a:xfrm>
            <a:off x="4787900" y="2903538"/>
            <a:ext cx="3960813" cy="1754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30000"/>
              </a:spcBef>
              <a:spcAft>
                <a:spcPct val="30000"/>
              </a:spcAft>
              <a:buClr>
                <a:srgbClr val="007DC8"/>
              </a:buClr>
            </a:pPr>
            <a:r>
              <a:rPr lang="pt-BR" altLang="pt-BR"/>
              <a:t>Propiciar à pessoa maior independência e qualidade de vida por meio da ampliação de sua comunicação, mobilidade, controle de seu ambiente, habilidades no seu aprendizado e na área profissional.</a:t>
            </a:r>
          </a:p>
        </p:txBody>
      </p:sp>
      <p:pic>
        <p:nvPicPr>
          <p:cNvPr id="4106" name="Imagem 1"/>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1042988" y="4005263"/>
            <a:ext cx="2505075" cy="181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par>
                                <p:cTn id="8" presetID="2" presetClass="entr" presetSubtype="1" decel="10000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0-#ppt_h/2"/>
                                          </p:val>
                                        </p:tav>
                                        <p:tav tm="100000">
                                          <p:val>
                                            <p:strVal val="#ppt_y"/>
                                          </p:val>
                                        </p:tav>
                                      </p:tavLst>
                                    </p:anim>
                                  </p:childTnLst>
                                </p:cTn>
                              </p:par>
                            </p:childTnLst>
                          </p:cTn>
                        </p:par>
                        <p:par>
                          <p:cTn id="12" fill="hold" nodeType="afterGroup">
                            <p:stCondLst>
                              <p:cond delay="500"/>
                            </p:stCondLst>
                            <p:childTnLst>
                              <p:par>
                                <p:cTn id="13" presetID="21" presetClass="entr" presetSubtype="1"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3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300"/>
                                        <p:tgtEl>
                                          <p:spTgt spid="11"/>
                                        </p:tgtEl>
                                      </p:cBhvr>
                                    </p:animEffect>
                                  </p:childTnLst>
                                </p:cTn>
                              </p:par>
                            </p:childTnLst>
                          </p:cTn>
                        </p:par>
                        <p:par>
                          <p:cTn id="19" fill="hold" nodeType="afterGroup">
                            <p:stCondLst>
                              <p:cond delay="800"/>
                            </p:stCondLst>
                            <p:childTnLst>
                              <p:par>
                                <p:cTn id="20" presetID="10" presetClass="entr" presetSubtype="0" fill="hold" nodeType="after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fade">
                                      <p:cBhvr>
                                        <p:cTn id="22"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3"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5088" y="-100013"/>
            <a:ext cx="9144001" cy="6858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0" name="Grupo 9"/>
          <p:cNvGrpSpPr>
            <a:grpSpLocks/>
          </p:cNvGrpSpPr>
          <p:nvPr/>
        </p:nvGrpSpPr>
        <p:grpSpPr bwMode="auto">
          <a:xfrm>
            <a:off x="3881438" y="1181100"/>
            <a:ext cx="5314950" cy="1373188"/>
            <a:chOff x="3676650" y="3981450"/>
            <a:chExt cx="5314950" cy="2163763"/>
          </a:xfrm>
        </p:grpSpPr>
        <p:sp>
          <p:nvSpPr>
            <p:cNvPr id="5131" name="Rectangle 23"/>
            <p:cNvSpPr>
              <a:spLocks noChangeArrowheads="1"/>
            </p:cNvSpPr>
            <p:nvPr/>
          </p:nvSpPr>
          <p:spPr bwMode="auto">
            <a:xfrm>
              <a:off x="3810000" y="4114800"/>
              <a:ext cx="5181600" cy="2030413"/>
            </a:xfrm>
            <a:prstGeom prst="rect">
              <a:avLst/>
            </a:prstGeom>
            <a:solidFill>
              <a:srgbClr val="000000">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pt-BR">
                <a:latin typeface="Trebuchet MS" pitchFamily="34" charset="0"/>
              </a:endParaRPr>
            </a:p>
          </p:txBody>
        </p:sp>
        <p:sp>
          <p:nvSpPr>
            <p:cNvPr id="5132" name="Rectangle 23"/>
            <p:cNvSpPr>
              <a:spLocks noChangeArrowheads="1"/>
            </p:cNvSpPr>
            <p:nvPr/>
          </p:nvSpPr>
          <p:spPr bwMode="auto">
            <a:xfrm>
              <a:off x="3748088" y="3981450"/>
              <a:ext cx="5181600" cy="2030413"/>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pt-BR">
                <a:latin typeface="Trebuchet MS" pitchFamily="34" charset="0"/>
              </a:endParaRPr>
            </a:p>
          </p:txBody>
        </p:sp>
        <p:sp>
          <p:nvSpPr>
            <p:cNvPr id="5133" name="Rectangle 23"/>
            <p:cNvSpPr>
              <a:spLocks noChangeArrowheads="1"/>
            </p:cNvSpPr>
            <p:nvPr/>
          </p:nvSpPr>
          <p:spPr bwMode="auto">
            <a:xfrm>
              <a:off x="3676650" y="4054475"/>
              <a:ext cx="5181600" cy="2028825"/>
            </a:xfrm>
            <a:prstGeom prst="rect">
              <a:avLst/>
            </a:prstGeom>
            <a:solidFill>
              <a:srgbClr val="000000">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pt-BR">
                <a:latin typeface="Trebuchet MS" pitchFamily="34" charset="0"/>
              </a:endParaRPr>
            </a:p>
          </p:txBody>
        </p:sp>
      </p:grpSp>
      <p:pic>
        <p:nvPicPr>
          <p:cNvPr id="6" name="Imagem 5"/>
          <p:cNvPicPr>
            <a:picLocks noChangeAspect="1"/>
          </p:cNvPicPr>
          <p:nvPr/>
        </p:nvPicPr>
        <p:blipFill>
          <a:blip r:embed="rId4">
            <a:extLst>
              <a:ext uri="{28A0092B-C50C-407E-A947-70E740481C1C}">
                <a14:useLocalDpi xmlns:a14="http://schemas.microsoft.com/office/drawing/2010/main" xmlns="" val="0"/>
              </a:ext>
            </a:extLst>
          </a:blip>
          <a:srcRect l="-14574" t="17450" r="53149" b="8002"/>
          <a:stretch>
            <a:fillRect/>
          </a:stretch>
        </p:blipFill>
        <p:spPr bwMode="auto">
          <a:xfrm>
            <a:off x="-1331913" y="1196975"/>
            <a:ext cx="5616576" cy="511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Imagem 4"/>
          <p:cNvPicPr>
            <a:picLocks noChangeAspect="1"/>
          </p:cNvPicPr>
          <p:nvPr/>
        </p:nvPicPr>
        <p:blipFill>
          <a:blip r:embed="rId5">
            <a:extLst>
              <a:ext uri="{28A0092B-C50C-407E-A947-70E740481C1C}">
                <a14:useLocalDpi xmlns:a14="http://schemas.microsoft.com/office/drawing/2010/main" xmlns="" val="0"/>
              </a:ext>
            </a:extLst>
          </a:blip>
          <a:srcRect r="51575" b="45799"/>
          <a:stretch>
            <a:fillRect/>
          </a:stretch>
        </p:blipFill>
        <p:spPr bwMode="auto">
          <a:xfrm>
            <a:off x="-73025" y="34925"/>
            <a:ext cx="4427538" cy="3716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7" name="Rectangle 4"/>
          <p:cNvSpPr>
            <a:spLocks noChangeArrowheads="1"/>
          </p:cNvSpPr>
          <p:nvPr/>
        </p:nvSpPr>
        <p:spPr bwMode="auto">
          <a:xfrm>
            <a:off x="0" y="0"/>
            <a:ext cx="9144000" cy="6858000"/>
          </a:xfrm>
          <a:prstGeom prst="rect">
            <a:avLst/>
          </a:prstGeom>
          <a:noFill/>
          <a:ln w="76200">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pt-BR" altLang="pt-BR">
              <a:latin typeface="Trebuchet MS" pitchFamily="34" charset="0"/>
            </a:endParaRPr>
          </a:p>
        </p:txBody>
      </p:sp>
      <p:sp>
        <p:nvSpPr>
          <p:cNvPr id="11" name="Text Box 19"/>
          <p:cNvSpPr txBox="1">
            <a:spLocks noChangeArrowheads="1"/>
          </p:cNvSpPr>
          <p:nvPr/>
        </p:nvSpPr>
        <p:spPr bwMode="auto">
          <a:xfrm>
            <a:off x="4305300" y="1458913"/>
            <a:ext cx="3889375" cy="42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90000"/>
              </a:lnSpc>
            </a:pPr>
            <a:r>
              <a:rPr lang="pt-BR" altLang="pt-BR" sz="2400" b="1">
                <a:solidFill>
                  <a:schemeClr val="bg1"/>
                </a:solidFill>
                <a:latin typeface="Trebuchet MS" pitchFamily="34" charset="0"/>
              </a:rPr>
              <a:t>Recursos e Serviços da TA</a:t>
            </a:r>
          </a:p>
        </p:txBody>
      </p:sp>
      <p:sp>
        <p:nvSpPr>
          <p:cNvPr id="16" name="TextBox 6"/>
          <p:cNvSpPr txBox="1">
            <a:spLocks noChangeArrowheads="1"/>
          </p:cNvSpPr>
          <p:nvPr/>
        </p:nvSpPr>
        <p:spPr bwMode="auto">
          <a:xfrm>
            <a:off x="4014788" y="2903538"/>
            <a:ext cx="4949825" cy="302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30000"/>
              </a:spcBef>
              <a:spcAft>
                <a:spcPct val="30000"/>
              </a:spcAft>
              <a:buClr>
                <a:srgbClr val="007DC8"/>
              </a:buClr>
            </a:pPr>
            <a:r>
              <a:rPr lang="pt-BR" altLang="pt-BR"/>
              <a:t>1. </a:t>
            </a:r>
            <a:r>
              <a:rPr lang="pt-BR" altLang="pt-BR" b="1"/>
              <a:t>Recursos: </a:t>
            </a:r>
            <a:r>
              <a:rPr lang="pt-BR" altLang="pt-BR"/>
              <a:t>qualquer produto, equipamento ou sistema fabricado em série ou sob medida utilizado para aumentar, manter ou melhorar as capacidades funcionais das pessoas.</a:t>
            </a:r>
          </a:p>
          <a:p>
            <a:pPr algn="just" eaLnBrk="1" hangingPunct="1">
              <a:spcBef>
                <a:spcPct val="30000"/>
              </a:spcBef>
              <a:spcAft>
                <a:spcPct val="30000"/>
              </a:spcAft>
              <a:buClr>
                <a:srgbClr val="007DC8"/>
              </a:buClr>
            </a:pPr>
            <a:r>
              <a:rPr lang="pt-BR" altLang="pt-BR"/>
              <a:t>2. </a:t>
            </a:r>
            <a:r>
              <a:rPr lang="pt-BR" altLang="pt-BR" b="1"/>
              <a:t>Serviços: </a:t>
            </a:r>
            <a:r>
              <a:rPr lang="pt-BR" altLang="pt-BR"/>
              <a:t>são definidos como aqueles oferecidos por profissionais especializados que auxiliam diretamente uma pessoa com deficiência ou uma pessoa que em algum momento da sua vida apresente algum tipo de incapacidade nas suas habilidades funcionais. </a:t>
            </a:r>
          </a:p>
        </p:txBody>
      </p:sp>
      <p:pic>
        <p:nvPicPr>
          <p:cNvPr id="5130" name="Imagem 1"/>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1493838" y="3740150"/>
            <a:ext cx="1343025" cy="178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par>
                                <p:cTn id="8" presetID="2" presetClass="entr" presetSubtype="1" decel="10000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0-#ppt_h/2"/>
                                          </p:val>
                                        </p:tav>
                                        <p:tav tm="100000">
                                          <p:val>
                                            <p:strVal val="#ppt_y"/>
                                          </p:val>
                                        </p:tav>
                                      </p:tavLst>
                                    </p:anim>
                                  </p:childTnLst>
                                </p:cTn>
                              </p:par>
                            </p:childTnLst>
                          </p:cTn>
                        </p:par>
                        <p:par>
                          <p:cTn id="12" fill="hold" nodeType="afterGroup">
                            <p:stCondLst>
                              <p:cond delay="500"/>
                            </p:stCondLst>
                            <p:childTnLst>
                              <p:par>
                                <p:cTn id="13" presetID="21" presetClass="entr" presetSubtype="1"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3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300"/>
                                        <p:tgtEl>
                                          <p:spTgt spid="11"/>
                                        </p:tgtEl>
                                      </p:cBhvr>
                                    </p:animEffect>
                                  </p:childTnLst>
                                </p:cTn>
                              </p:par>
                            </p:childTnLst>
                          </p:cTn>
                        </p:par>
                        <p:par>
                          <p:cTn id="19" fill="hold" nodeType="afterGroup">
                            <p:stCondLst>
                              <p:cond delay="800"/>
                            </p:stCondLst>
                            <p:childTnLst>
                              <p:par>
                                <p:cTn id="20" presetID="10" presetClass="entr" presetSubtype="0" fill="hold" nodeType="after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fade">
                                      <p:cBhvr>
                                        <p:cTn id="22" dur="500"/>
                                        <p:tgtEl>
                                          <p:spTgt spid="16">
                                            <p:txEl>
                                              <p:pRg st="0" end="0"/>
                                            </p:txEl>
                                          </p:spTgt>
                                        </p:tgtEl>
                                      </p:cBhvr>
                                    </p:animEffect>
                                  </p:childTnLst>
                                </p:cTn>
                              </p:par>
                            </p:childTnLst>
                          </p:cTn>
                        </p:par>
                        <p:par>
                          <p:cTn id="23" fill="hold" nodeType="afterGroup">
                            <p:stCondLst>
                              <p:cond delay="1300"/>
                            </p:stCondLst>
                            <p:childTnLst>
                              <p:par>
                                <p:cTn id="24" presetID="10" presetClass="entr" presetSubtype="0" fill="hold" nodeType="afterEffect">
                                  <p:stCondLst>
                                    <p:cond delay="0"/>
                                  </p:stCondLst>
                                  <p:childTnLst>
                                    <p:set>
                                      <p:cBhvr>
                                        <p:cTn id="25" dur="1" fill="hold">
                                          <p:stCondLst>
                                            <p:cond delay="0"/>
                                          </p:stCondLst>
                                        </p:cTn>
                                        <p:tgtEl>
                                          <p:spTgt spid="16">
                                            <p:txEl>
                                              <p:pRg st="1" end="1"/>
                                            </p:txEl>
                                          </p:spTgt>
                                        </p:tgtEl>
                                        <p:attrNameLst>
                                          <p:attrName>style.visibility</p:attrName>
                                        </p:attrNameLst>
                                      </p:cBhvr>
                                      <p:to>
                                        <p:strVal val="visible"/>
                                      </p:to>
                                    </p:set>
                                    <p:animEffect transition="in" filter="fade">
                                      <p:cBhvr>
                                        <p:cTn id="26"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7788" y="-58738"/>
            <a:ext cx="9299576" cy="69754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7" name="Rectangle 4"/>
          <p:cNvSpPr>
            <a:spLocks noChangeArrowheads="1"/>
          </p:cNvSpPr>
          <p:nvPr/>
        </p:nvSpPr>
        <p:spPr bwMode="auto">
          <a:xfrm>
            <a:off x="0" y="0"/>
            <a:ext cx="9144000" cy="6858000"/>
          </a:xfrm>
          <a:prstGeom prst="rect">
            <a:avLst/>
          </a:prstGeom>
          <a:noFill/>
          <a:ln w="76200">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pt-BR" altLang="pt-BR">
              <a:latin typeface="Calibri" pitchFamily="34" charset="0"/>
            </a:endParaRPr>
          </a:p>
        </p:txBody>
      </p:sp>
      <p:pic>
        <p:nvPicPr>
          <p:cNvPr id="6" name="Imagem 5"/>
          <p:cNvPicPr>
            <a:picLocks noChangeAspect="1"/>
          </p:cNvPicPr>
          <p:nvPr/>
        </p:nvPicPr>
        <p:blipFill>
          <a:blip r:embed="rId3">
            <a:extLst>
              <a:ext uri="{28A0092B-C50C-407E-A947-70E740481C1C}">
                <a14:useLocalDpi xmlns:a14="http://schemas.microsoft.com/office/drawing/2010/main" xmlns="" val="0"/>
              </a:ext>
            </a:extLst>
          </a:blip>
          <a:srcRect l="43700" t="31100"/>
          <a:stretch>
            <a:fillRect/>
          </a:stretch>
        </p:blipFill>
        <p:spPr bwMode="auto">
          <a:xfrm>
            <a:off x="3995738" y="2133600"/>
            <a:ext cx="5148262" cy="472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Imagem 4"/>
          <p:cNvPicPr>
            <a:picLocks noChangeAspect="1"/>
          </p:cNvPicPr>
          <p:nvPr/>
        </p:nvPicPr>
        <p:blipFill>
          <a:blip r:embed="rId3">
            <a:extLst>
              <a:ext uri="{28A0092B-C50C-407E-A947-70E740481C1C}">
                <a14:useLocalDpi xmlns:a14="http://schemas.microsoft.com/office/drawing/2010/main" xmlns="" val="0"/>
              </a:ext>
            </a:extLst>
          </a:blip>
          <a:srcRect r="57875"/>
          <a:stretch>
            <a:fillRect/>
          </a:stretch>
        </p:blipFill>
        <p:spPr bwMode="auto">
          <a:xfrm>
            <a:off x="1171575" y="115888"/>
            <a:ext cx="45529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2" name="Diagrama 1"/>
          <p:cNvGraphicFramePr/>
          <p:nvPr/>
        </p:nvGraphicFramePr>
        <p:xfrm>
          <a:off x="539552" y="1397000"/>
          <a:ext cx="3888432" cy="53443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151" name="CaixaDeTexto 2"/>
          <p:cNvSpPr txBox="1">
            <a:spLocks noChangeArrowheads="1"/>
          </p:cNvSpPr>
          <p:nvPr/>
        </p:nvSpPr>
        <p:spPr bwMode="auto">
          <a:xfrm>
            <a:off x="222250" y="2274888"/>
            <a:ext cx="3413125" cy="3816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pt-BR" altLang="pt-BR" sz="2200"/>
              <a:t>Os softwares de voz são programas que utilizam recursos de síntese de voz para interagir com usuário e ler o que está na tela, para este recurso é necessário também possuir caixas de som ou fones de ouvido para receber as informações do computador. </a:t>
            </a:r>
          </a:p>
        </p:txBody>
      </p:sp>
      <p:sp>
        <p:nvSpPr>
          <p:cNvPr id="11" name="CaixaDeTexto 10"/>
          <p:cNvSpPr txBox="1"/>
          <p:nvPr/>
        </p:nvSpPr>
        <p:spPr>
          <a:xfrm>
            <a:off x="4716463" y="476250"/>
            <a:ext cx="4135437" cy="1570038"/>
          </a:xfrm>
          <a:prstGeom prst="rect">
            <a:avLst/>
          </a:prstGeom>
          <a:noFill/>
        </p:spPr>
        <p:txBody>
          <a:bodyPr wrap="none">
            <a:spAutoFit/>
          </a:bodyPr>
          <a:lstStyle/>
          <a:p>
            <a:pPr>
              <a:defRPr/>
            </a:pPr>
            <a:r>
              <a:rPr lang="pt-BR" sz="3200" b="1" dirty="0">
                <a:solidFill>
                  <a:schemeClr val="accent2">
                    <a:lumMod val="75000"/>
                  </a:schemeClr>
                </a:solidFill>
                <a:latin typeface="Trebuchet MS" panose="020B0603020202020204" pitchFamily="34" charset="0"/>
              </a:rPr>
              <a:t>SOFTWARES DE VOZ:</a:t>
            </a:r>
          </a:p>
          <a:p>
            <a:pPr algn="ctr">
              <a:defRPr/>
            </a:pPr>
            <a:r>
              <a:rPr lang="pt-BR" sz="3200" b="1" dirty="0" err="1">
                <a:latin typeface="Trebuchet MS" panose="020B0603020202020204" pitchFamily="34" charset="0"/>
              </a:rPr>
              <a:t>Dosvox</a:t>
            </a:r>
            <a:r>
              <a:rPr lang="pt-BR" sz="3200" b="1" dirty="0">
                <a:latin typeface="Trebuchet MS" panose="020B0603020202020204" pitchFamily="34" charset="0"/>
              </a:rPr>
              <a:t> </a:t>
            </a:r>
          </a:p>
          <a:p>
            <a:pPr algn="ctr">
              <a:defRPr/>
            </a:pPr>
            <a:r>
              <a:rPr lang="pt-BR" sz="3200" b="1" dirty="0">
                <a:latin typeface="Trebuchet MS" panose="020B0603020202020204" pitchFamily="34" charset="0"/>
              </a:rPr>
              <a:t>Virtual Vision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2" presetClass="entr" presetSubtype="2"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288" y="0"/>
            <a:ext cx="9144001"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1" name="Rectangle 4"/>
          <p:cNvSpPr>
            <a:spLocks noChangeArrowheads="1"/>
          </p:cNvSpPr>
          <p:nvPr/>
        </p:nvSpPr>
        <p:spPr bwMode="auto">
          <a:xfrm>
            <a:off x="0" y="0"/>
            <a:ext cx="9144000" cy="6858000"/>
          </a:xfrm>
          <a:prstGeom prst="rect">
            <a:avLst/>
          </a:prstGeom>
          <a:noFill/>
          <a:ln w="76200">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pt-BR" altLang="pt-BR">
              <a:latin typeface="Calibri" pitchFamily="34" charset="0"/>
            </a:endParaRPr>
          </a:p>
        </p:txBody>
      </p:sp>
      <p:pic>
        <p:nvPicPr>
          <p:cNvPr id="6" name="Imagem 5"/>
          <p:cNvPicPr>
            <a:picLocks noChangeAspect="1"/>
          </p:cNvPicPr>
          <p:nvPr/>
        </p:nvPicPr>
        <p:blipFill>
          <a:blip r:embed="rId3">
            <a:extLst>
              <a:ext uri="{28A0092B-C50C-407E-A947-70E740481C1C}">
                <a14:useLocalDpi xmlns:a14="http://schemas.microsoft.com/office/drawing/2010/main" xmlns="" val="0"/>
              </a:ext>
            </a:extLst>
          </a:blip>
          <a:srcRect l="43700" t="31100"/>
          <a:stretch>
            <a:fillRect/>
          </a:stretch>
        </p:blipFill>
        <p:spPr bwMode="auto">
          <a:xfrm>
            <a:off x="3995738" y="2133600"/>
            <a:ext cx="5148262" cy="472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Imagem 4"/>
          <p:cNvPicPr>
            <a:picLocks noChangeAspect="1"/>
          </p:cNvPicPr>
          <p:nvPr/>
        </p:nvPicPr>
        <p:blipFill>
          <a:blip r:embed="rId3">
            <a:extLst>
              <a:ext uri="{28A0092B-C50C-407E-A947-70E740481C1C}">
                <a14:useLocalDpi xmlns:a14="http://schemas.microsoft.com/office/drawing/2010/main" xmlns="" val="0"/>
              </a:ext>
            </a:extLst>
          </a:blip>
          <a:srcRect r="57875"/>
          <a:stretch>
            <a:fillRect/>
          </a:stretch>
        </p:blipFill>
        <p:spPr bwMode="auto">
          <a:xfrm>
            <a:off x="1171575" y="115888"/>
            <a:ext cx="45529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Box 19"/>
          <p:cNvSpPr txBox="1">
            <a:spLocks noChangeArrowheads="1"/>
          </p:cNvSpPr>
          <p:nvPr/>
        </p:nvSpPr>
        <p:spPr bwMode="auto">
          <a:xfrm>
            <a:off x="4629150" y="333375"/>
            <a:ext cx="295275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lnSpc>
                <a:spcPct val="90000"/>
              </a:lnSpc>
            </a:pPr>
            <a:r>
              <a:rPr lang="pt-BR" altLang="pt-BR" sz="4000" b="1">
                <a:solidFill>
                  <a:srgbClr val="000000"/>
                </a:solidFill>
                <a:latin typeface="Trebuchet MS" pitchFamily="34" charset="0"/>
              </a:rPr>
              <a:t>DOSVOX</a:t>
            </a:r>
          </a:p>
        </p:txBody>
      </p:sp>
      <p:graphicFrame>
        <p:nvGraphicFramePr>
          <p:cNvPr id="2" name="Diagrama 1"/>
          <p:cNvGraphicFramePr/>
          <p:nvPr/>
        </p:nvGraphicFramePr>
        <p:xfrm>
          <a:off x="539552" y="1397000"/>
          <a:ext cx="3888432" cy="53443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176" name="Imagem 2"/>
          <p:cNvPicPr>
            <a:picLocks noChangeAspect="1"/>
          </p:cNvPicPr>
          <p:nvPr/>
        </p:nvPicPr>
        <p:blipFill>
          <a:blip r:embed="rId8">
            <a:extLst>
              <a:ext uri="{28A0092B-C50C-407E-A947-70E740481C1C}">
                <a14:useLocalDpi xmlns:a14="http://schemas.microsoft.com/office/drawing/2010/main" xmlns="" val="0"/>
              </a:ext>
            </a:extLst>
          </a:blip>
          <a:srcRect/>
          <a:stretch>
            <a:fillRect/>
          </a:stretch>
        </p:blipFill>
        <p:spPr bwMode="auto">
          <a:xfrm>
            <a:off x="611188" y="2565400"/>
            <a:ext cx="3268662" cy="2532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7" name="CaixaDeTexto 3"/>
          <p:cNvSpPr txBox="1">
            <a:spLocks noChangeArrowheads="1"/>
          </p:cNvSpPr>
          <p:nvPr/>
        </p:nvSpPr>
        <p:spPr bwMode="auto">
          <a:xfrm>
            <a:off x="7164388" y="2565400"/>
            <a:ext cx="18415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pt-BR" altLang="pt-BR"/>
          </a:p>
        </p:txBody>
      </p:sp>
      <p:sp>
        <p:nvSpPr>
          <p:cNvPr id="7178" name="CaixaDeTexto 7"/>
          <p:cNvSpPr txBox="1">
            <a:spLocks noChangeArrowheads="1"/>
          </p:cNvSpPr>
          <p:nvPr/>
        </p:nvSpPr>
        <p:spPr bwMode="auto">
          <a:xfrm>
            <a:off x="5795963" y="2852738"/>
            <a:ext cx="18415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pt-BR" altLang="pt-B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22" presetClass="entr" presetSubtype="2"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righ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288" y="0"/>
            <a:ext cx="9144001"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5" name="Rectangle 4"/>
          <p:cNvSpPr>
            <a:spLocks noChangeArrowheads="1"/>
          </p:cNvSpPr>
          <p:nvPr/>
        </p:nvSpPr>
        <p:spPr bwMode="auto">
          <a:xfrm>
            <a:off x="0" y="0"/>
            <a:ext cx="9144000" cy="6858000"/>
          </a:xfrm>
          <a:prstGeom prst="rect">
            <a:avLst/>
          </a:prstGeom>
          <a:noFill/>
          <a:ln w="76200">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pt-BR" altLang="pt-BR">
              <a:latin typeface="Calibri" pitchFamily="34" charset="0"/>
            </a:endParaRPr>
          </a:p>
        </p:txBody>
      </p:sp>
      <p:pic>
        <p:nvPicPr>
          <p:cNvPr id="5" name="Imagem 4"/>
          <p:cNvPicPr>
            <a:picLocks noChangeAspect="1"/>
          </p:cNvPicPr>
          <p:nvPr/>
        </p:nvPicPr>
        <p:blipFill>
          <a:blip r:embed="rId3">
            <a:extLst>
              <a:ext uri="{28A0092B-C50C-407E-A947-70E740481C1C}">
                <a14:useLocalDpi xmlns:a14="http://schemas.microsoft.com/office/drawing/2010/main" xmlns="" val="0"/>
              </a:ext>
            </a:extLst>
          </a:blip>
          <a:srcRect r="57875"/>
          <a:stretch>
            <a:fillRect/>
          </a:stretch>
        </p:blipFill>
        <p:spPr bwMode="auto">
          <a:xfrm>
            <a:off x="107950" y="115888"/>
            <a:ext cx="35274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Box 19"/>
          <p:cNvSpPr txBox="1">
            <a:spLocks noChangeArrowheads="1"/>
          </p:cNvSpPr>
          <p:nvPr/>
        </p:nvSpPr>
        <p:spPr bwMode="auto">
          <a:xfrm>
            <a:off x="4629150" y="333375"/>
            <a:ext cx="295275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lnSpc>
                <a:spcPct val="90000"/>
              </a:lnSpc>
            </a:pPr>
            <a:r>
              <a:rPr lang="pt-BR" altLang="pt-BR" sz="4000" b="1">
                <a:solidFill>
                  <a:srgbClr val="000000"/>
                </a:solidFill>
                <a:latin typeface="Trebuchet MS" pitchFamily="34" charset="0"/>
              </a:rPr>
              <a:t>DOSVOX</a:t>
            </a:r>
          </a:p>
        </p:txBody>
      </p:sp>
      <p:graphicFrame>
        <p:nvGraphicFramePr>
          <p:cNvPr id="2" name="Diagrama 1"/>
          <p:cNvGraphicFramePr/>
          <p:nvPr/>
        </p:nvGraphicFramePr>
        <p:xfrm>
          <a:off x="0" y="1160379"/>
          <a:ext cx="3888432" cy="53443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199" name="Imagem 2"/>
          <p:cNvPicPr>
            <a:picLocks noChangeAspect="1"/>
          </p:cNvPicPr>
          <p:nvPr/>
        </p:nvPicPr>
        <p:blipFill>
          <a:blip r:embed="rId8">
            <a:extLst>
              <a:ext uri="{28A0092B-C50C-407E-A947-70E740481C1C}">
                <a14:useLocalDpi xmlns:a14="http://schemas.microsoft.com/office/drawing/2010/main" xmlns="" val="0"/>
              </a:ext>
            </a:extLst>
          </a:blip>
          <a:srcRect/>
          <a:stretch>
            <a:fillRect/>
          </a:stretch>
        </p:blipFill>
        <p:spPr bwMode="auto">
          <a:xfrm>
            <a:off x="107950" y="2940050"/>
            <a:ext cx="2303463" cy="178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00" name="CaixaDeTexto 3"/>
          <p:cNvSpPr txBox="1">
            <a:spLocks noChangeArrowheads="1"/>
          </p:cNvSpPr>
          <p:nvPr/>
        </p:nvSpPr>
        <p:spPr bwMode="auto">
          <a:xfrm>
            <a:off x="7164388" y="2565400"/>
            <a:ext cx="18415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pt-BR" altLang="pt-BR"/>
          </a:p>
        </p:txBody>
      </p:sp>
      <p:sp>
        <p:nvSpPr>
          <p:cNvPr id="8201" name="CaixaDeTexto 7"/>
          <p:cNvSpPr txBox="1">
            <a:spLocks noChangeArrowheads="1"/>
          </p:cNvSpPr>
          <p:nvPr/>
        </p:nvSpPr>
        <p:spPr bwMode="auto">
          <a:xfrm>
            <a:off x="5795963" y="2852738"/>
            <a:ext cx="18415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pt-BR" altLang="pt-BR"/>
          </a:p>
        </p:txBody>
      </p:sp>
      <p:sp>
        <p:nvSpPr>
          <p:cNvPr id="8202" name="CaixaDeTexto 8"/>
          <p:cNvSpPr txBox="1">
            <a:spLocks noChangeArrowheads="1"/>
          </p:cNvSpPr>
          <p:nvPr/>
        </p:nvSpPr>
        <p:spPr bwMode="auto">
          <a:xfrm>
            <a:off x="3794125" y="1773238"/>
            <a:ext cx="4968875" cy="4246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buFont typeface="Arial" charset="0"/>
              <a:buChar char="•"/>
            </a:pPr>
            <a:r>
              <a:rPr lang="pt-BR" altLang="pt-BR"/>
              <a:t>O Dosvox é um sistema operacional para microcomputadores desenvolvido pelo núcleo de computação eletrônica da UFRJ - Universidade Federal do Rio de Janeiro. </a:t>
            </a:r>
          </a:p>
          <a:p>
            <a:pPr algn="just" eaLnBrk="1" hangingPunct="1">
              <a:buFont typeface="Arial" charset="0"/>
              <a:buChar char="•"/>
            </a:pPr>
            <a:endParaRPr lang="pt-BR" altLang="pt-BR"/>
          </a:p>
          <a:p>
            <a:pPr algn="just" eaLnBrk="1" hangingPunct="1">
              <a:buFont typeface="Arial" charset="0"/>
              <a:buChar char="•"/>
            </a:pPr>
            <a:r>
              <a:rPr lang="pt-BR" altLang="pt-BR"/>
              <a:t>Esse programa tem como objetivo facilitar o acesso de pessoas com deficiência visual a microcomputadores. </a:t>
            </a:r>
          </a:p>
          <a:p>
            <a:pPr algn="just" eaLnBrk="1" hangingPunct="1">
              <a:buFont typeface="Arial" charset="0"/>
              <a:buChar char="•"/>
            </a:pPr>
            <a:endParaRPr lang="pt-BR" altLang="pt-BR"/>
          </a:p>
          <a:p>
            <a:pPr algn="just" eaLnBrk="1" hangingPunct="1">
              <a:buFont typeface="Arial" charset="0"/>
              <a:buChar char="•"/>
            </a:pPr>
            <a:r>
              <a:rPr lang="pt-BR" altLang="pt-BR"/>
              <a:t>O Sistema Dosvox é composto por jogos didáticos e lúdicos; ampliador de tela para pessoas com baixa visão, programas sonoros para acesso à Internet, como correio eletrônico, leitor de tela e janelas para Windows.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righ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288" y="0"/>
            <a:ext cx="9144001"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19" name="Rectangle 4"/>
          <p:cNvSpPr>
            <a:spLocks noChangeArrowheads="1"/>
          </p:cNvSpPr>
          <p:nvPr/>
        </p:nvSpPr>
        <p:spPr bwMode="auto">
          <a:xfrm>
            <a:off x="0" y="0"/>
            <a:ext cx="9144000" cy="6858000"/>
          </a:xfrm>
          <a:prstGeom prst="rect">
            <a:avLst/>
          </a:prstGeom>
          <a:noFill/>
          <a:ln w="76200">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pt-BR" altLang="pt-BR">
              <a:latin typeface="Calibri" pitchFamily="34" charset="0"/>
            </a:endParaRPr>
          </a:p>
        </p:txBody>
      </p:sp>
      <p:pic>
        <p:nvPicPr>
          <p:cNvPr id="5" name="Imagem 4"/>
          <p:cNvPicPr>
            <a:picLocks noChangeAspect="1"/>
          </p:cNvPicPr>
          <p:nvPr/>
        </p:nvPicPr>
        <p:blipFill>
          <a:blip r:embed="rId3">
            <a:extLst>
              <a:ext uri="{28A0092B-C50C-407E-A947-70E740481C1C}">
                <a14:useLocalDpi xmlns:a14="http://schemas.microsoft.com/office/drawing/2010/main" xmlns="" val="0"/>
              </a:ext>
            </a:extLst>
          </a:blip>
          <a:srcRect r="57875"/>
          <a:stretch>
            <a:fillRect/>
          </a:stretch>
        </p:blipFill>
        <p:spPr bwMode="auto">
          <a:xfrm>
            <a:off x="107950" y="115888"/>
            <a:ext cx="35274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Box 19"/>
          <p:cNvSpPr txBox="1">
            <a:spLocks noChangeArrowheads="1"/>
          </p:cNvSpPr>
          <p:nvPr/>
        </p:nvSpPr>
        <p:spPr bwMode="auto">
          <a:xfrm>
            <a:off x="4629150" y="333375"/>
            <a:ext cx="295275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lnSpc>
                <a:spcPct val="90000"/>
              </a:lnSpc>
            </a:pPr>
            <a:r>
              <a:rPr lang="pt-BR" altLang="pt-BR" sz="4000" b="1">
                <a:solidFill>
                  <a:srgbClr val="000000"/>
                </a:solidFill>
                <a:latin typeface="Trebuchet MS" pitchFamily="34" charset="0"/>
              </a:rPr>
              <a:t>DOSVOX</a:t>
            </a:r>
          </a:p>
        </p:txBody>
      </p:sp>
      <p:graphicFrame>
        <p:nvGraphicFramePr>
          <p:cNvPr id="2" name="Diagrama 1"/>
          <p:cNvGraphicFramePr/>
          <p:nvPr/>
        </p:nvGraphicFramePr>
        <p:xfrm>
          <a:off x="0" y="1160379"/>
          <a:ext cx="3888432" cy="53443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223" name="Imagem 2"/>
          <p:cNvPicPr>
            <a:picLocks noChangeAspect="1"/>
          </p:cNvPicPr>
          <p:nvPr/>
        </p:nvPicPr>
        <p:blipFill>
          <a:blip r:embed="rId8">
            <a:extLst>
              <a:ext uri="{28A0092B-C50C-407E-A947-70E740481C1C}">
                <a14:useLocalDpi xmlns:a14="http://schemas.microsoft.com/office/drawing/2010/main" xmlns="" val="0"/>
              </a:ext>
            </a:extLst>
          </a:blip>
          <a:srcRect/>
          <a:stretch>
            <a:fillRect/>
          </a:stretch>
        </p:blipFill>
        <p:spPr bwMode="auto">
          <a:xfrm>
            <a:off x="107950" y="2940050"/>
            <a:ext cx="2303463" cy="178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24" name="CaixaDeTexto 3"/>
          <p:cNvSpPr txBox="1">
            <a:spLocks noChangeArrowheads="1"/>
          </p:cNvSpPr>
          <p:nvPr/>
        </p:nvSpPr>
        <p:spPr bwMode="auto">
          <a:xfrm>
            <a:off x="7164388" y="2565400"/>
            <a:ext cx="18415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pt-BR" altLang="pt-BR"/>
          </a:p>
        </p:txBody>
      </p:sp>
      <p:sp>
        <p:nvSpPr>
          <p:cNvPr id="9225" name="CaixaDeTexto 7"/>
          <p:cNvSpPr txBox="1">
            <a:spLocks noChangeArrowheads="1"/>
          </p:cNvSpPr>
          <p:nvPr/>
        </p:nvSpPr>
        <p:spPr bwMode="auto">
          <a:xfrm>
            <a:off x="5795963" y="2852738"/>
            <a:ext cx="18415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pt-BR" altLang="pt-BR"/>
          </a:p>
        </p:txBody>
      </p:sp>
      <p:pic>
        <p:nvPicPr>
          <p:cNvPr id="9226" name="Imagem 5"/>
          <p:cNvPicPr>
            <a:picLocks noChangeAspect="1"/>
          </p:cNvPicPr>
          <p:nvPr/>
        </p:nvPicPr>
        <p:blipFill>
          <a:blip r:embed="rId9">
            <a:extLst>
              <a:ext uri="{28A0092B-C50C-407E-A947-70E740481C1C}">
                <a14:useLocalDpi xmlns:a14="http://schemas.microsoft.com/office/drawing/2010/main" xmlns="" val="0"/>
              </a:ext>
            </a:extLst>
          </a:blip>
          <a:srcRect/>
          <a:stretch>
            <a:fillRect/>
          </a:stretch>
        </p:blipFill>
        <p:spPr bwMode="auto">
          <a:xfrm>
            <a:off x="107950" y="0"/>
            <a:ext cx="90360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righ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865</TotalTime>
  <Words>923</Words>
  <Application>Microsoft Office PowerPoint</Application>
  <PresentationFormat>Apresentação na tela (4:3)</PresentationFormat>
  <Paragraphs>83</Paragraphs>
  <Slides>18</Slides>
  <Notes>0</Notes>
  <HiddenSlides>0</HiddenSlides>
  <MMClips>0</MMClips>
  <ScaleCrop>false</ScaleCrop>
  <HeadingPairs>
    <vt:vector size="4" baseType="variant">
      <vt:variant>
        <vt:lpstr>Tema</vt:lpstr>
      </vt:variant>
      <vt:variant>
        <vt:i4>1</vt:i4>
      </vt:variant>
      <vt:variant>
        <vt:lpstr>Títulos de slides</vt:lpstr>
      </vt:variant>
      <vt:variant>
        <vt:i4>18</vt:i4>
      </vt:variant>
    </vt:vector>
  </HeadingPairs>
  <TitlesOfParts>
    <vt:vector size="19" baseType="lpstr">
      <vt:lpstr>Tema do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Tela de descanso</dc:title>
  <dc:creator>Rodrigo Gutierres</dc:creator>
  <cp:lastModifiedBy>internet</cp:lastModifiedBy>
  <cp:revision>88</cp:revision>
  <dcterms:created xsi:type="dcterms:W3CDTF">2012-05-30T12:54:36Z</dcterms:created>
  <dcterms:modified xsi:type="dcterms:W3CDTF">2014-10-23T16:52:48Z</dcterms:modified>
</cp:coreProperties>
</file>