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8" r:id="rId3"/>
    <p:sldId id="305" r:id="rId4"/>
    <p:sldId id="298" r:id="rId5"/>
    <p:sldId id="274" r:id="rId6"/>
    <p:sldId id="275" r:id="rId7"/>
    <p:sldId id="293" r:id="rId8"/>
    <p:sldId id="292" r:id="rId9"/>
    <p:sldId id="280" r:id="rId10"/>
    <p:sldId id="303" r:id="rId11"/>
    <p:sldId id="284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40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3196-DB91-45EF-BF2C-1771F97C814F}" type="datetimeFigureOut">
              <a:rPr lang="pt-BR" smtClean="0"/>
              <a:t>06/10/14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6072-4496-4760-8D18-19D3D77EC84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6262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3196-DB91-45EF-BF2C-1771F97C814F}" type="datetimeFigureOut">
              <a:rPr lang="pt-BR" smtClean="0"/>
              <a:t>06/10/14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6072-4496-4760-8D18-19D3D77EC84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5971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3196-DB91-45EF-BF2C-1771F97C814F}" type="datetimeFigureOut">
              <a:rPr lang="pt-BR" smtClean="0"/>
              <a:t>06/10/14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6072-4496-4760-8D18-19D3D77EC84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5963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3196-DB91-45EF-BF2C-1771F97C814F}" type="datetimeFigureOut">
              <a:rPr lang="pt-BR" smtClean="0"/>
              <a:t>06/10/14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6072-4496-4760-8D18-19D3D77EC84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5325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3196-DB91-45EF-BF2C-1771F97C814F}" type="datetimeFigureOut">
              <a:rPr lang="pt-BR" smtClean="0"/>
              <a:t>06/10/14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6072-4496-4760-8D18-19D3D77EC84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7171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3196-DB91-45EF-BF2C-1771F97C814F}" type="datetimeFigureOut">
              <a:rPr lang="pt-BR" smtClean="0"/>
              <a:t>06/10/14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6072-4496-4760-8D18-19D3D77EC84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343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3196-DB91-45EF-BF2C-1771F97C814F}" type="datetimeFigureOut">
              <a:rPr lang="pt-BR" smtClean="0"/>
              <a:t>06/10/14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6072-4496-4760-8D18-19D3D77EC84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9112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3196-DB91-45EF-BF2C-1771F97C814F}" type="datetimeFigureOut">
              <a:rPr lang="pt-BR" smtClean="0"/>
              <a:t>06/10/14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6072-4496-4760-8D18-19D3D77EC84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884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3196-DB91-45EF-BF2C-1771F97C814F}" type="datetimeFigureOut">
              <a:rPr lang="pt-BR" smtClean="0"/>
              <a:t>06/10/14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6072-4496-4760-8D18-19D3D77EC84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0577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3196-DB91-45EF-BF2C-1771F97C814F}" type="datetimeFigureOut">
              <a:rPr lang="pt-BR" smtClean="0"/>
              <a:t>06/10/14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6072-4496-4760-8D18-19D3D77EC84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6188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3196-DB91-45EF-BF2C-1771F97C814F}" type="datetimeFigureOut">
              <a:rPr lang="pt-BR" smtClean="0"/>
              <a:t>06/10/14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6072-4496-4760-8D18-19D3D77EC84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9456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23196-DB91-45EF-BF2C-1771F97C814F}" type="datetimeFigureOut">
              <a:rPr lang="pt-BR" smtClean="0"/>
              <a:t>06/10/14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76072-4496-4760-8D18-19D3D77EC84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7304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09600"/>
            <a:ext cx="8915400" cy="990600"/>
          </a:xfrm>
        </p:spPr>
        <p:txBody>
          <a:bodyPr/>
          <a:lstStyle/>
          <a:p>
            <a:r>
              <a:rPr lang="en-US" sz="4000" b="1" smtClean="0">
                <a:solidFill>
                  <a:srgbClr val="292929"/>
                </a:solidFill>
              </a:rPr>
              <a:t>Redes Sociais na Educação Aberta</a:t>
            </a:r>
            <a:endParaRPr lang="en-US" sz="4000" b="1" dirty="0">
              <a:solidFill>
                <a:srgbClr val="292929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4953000"/>
            <a:ext cx="3657600" cy="685800"/>
          </a:xfrm>
        </p:spPr>
        <p:txBody>
          <a:bodyPr/>
          <a:lstStyle/>
          <a:p>
            <a:r>
              <a:rPr lang="en-US" sz="3600" b="1" smtClean="0"/>
              <a:t> Maysa Brum</a:t>
            </a:r>
            <a:endParaRPr lang="en-US" sz="3600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51520" y="476672"/>
            <a:ext cx="87849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/>
              <a:t>Redes Sociais na </a:t>
            </a:r>
            <a:endParaRPr lang="pt-BR" sz="4400" b="1" dirty="0" smtClean="0"/>
          </a:p>
          <a:p>
            <a:pPr algn="ctr"/>
            <a:r>
              <a:rPr lang="pt-BR" sz="4400" b="1" dirty="0" smtClean="0"/>
              <a:t>Formação de Professores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987824" y="4797152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Maysa Brum</a:t>
            </a: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242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ptura de Tela 2013-12-18 às 16.02.43.png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6" b="6296"/>
          <a:stretch>
            <a:fillRect/>
          </a:stretch>
        </p:blipFill>
        <p:spPr>
          <a:xfrm>
            <a:off x="-30260" y="24599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191500" cy="1431925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000000"/>
                </a:solidFill>
              </a:rPr>
              <a:t>Cultura Digital e Redes Sociais: </a:t>
            </a:r>
            <a:br>
              <a:rPr lang="pt-BR" dirty="0" smtClean="0">
                <a:solidFill>
                  <a:srgbClr val="000000"/>
                </a:solidFill>
              </a:rPr>
            </a:br>
            <a:r>
              <a:rPr lang="pt-BR" sz="3300" dirty="0" smtClean="0">
                <a:solidFill>
                  <a:srgbClr val="000000"/>
                </a:solidFill>
              </a:rPr>
              <a:t>Incerteza e ousadia na formação de professores</a:t>
            </a:r>
            <a:endParaRPr lang="pt-BR" sz="3300" dirty="0">
              <a:solidFill>
                <a:srgbClr val="00000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67544" y="1772816"/>
            <a:ext cx="8136904" cy="4608512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Tx/>
              <a:buChar char="-"/>
            </a:pPr>
            <a:r>
              <a:rPr lang="pt-BR" dirty="0" smtClean="0">
                <a:solidFill>
                  <a:schemeClr val="tx1"/>
                </a:solidFill>
              </a:rPr>
              <a:t>Professores e alunos est</a:t>
            </a:r>
            <a:r>
              <a:rPr lang="pt-BR" dirty="0" smtClean="0">
                <a:solidFill>
                  <a:schemeClr val="tx1"/>
                </a:solidFill>
              </a:rPr>
              <a:t>ão nas redes </a:t>
            </a:r>
          </a:p>
          <a:p>
            <a:pPr marL="457200" indent="-457200" algn="just">
              <a:buFontTx/>
              <a:buChar char="-"/>
            </a:pPr>
            <a:r>
              <a:rPr lang="pt-BR" dirty="0" smtClean="0">
                <a:solidFill>
                  <a:schemeClr val="tx1"/>
                </a:solidFill>
              </a:rPr>
              <a:t>Espaço de formação, lazer, profissional</a:t>
            </a:r>
          </a:p>
          <a:p>
            <a:pPr marL="457200" indent="-457200" algn="just">
              <a:buFontTx/>
              <a:buChar char="-"/>
            </a:pPr>
            <a:r>
              <a:rPr lang="pt-BR" dirty="0" smtClean="0">
                <a:solidFill>
                  <a:schemeClr val="tx1"/>
                </a:solidFill>
              </a:rPr>
              <a:t>Idade entre 40 e 46 anos</a:t>
            </a:r>
          </a:p>
          <a:p>
            <a:pPr marL="457200" indent="-457200" algn="just">
              <a:buFontTx/>
              <a:buChar char="-"/>
            </a:pPr>
            <a:r>
              <a:rPr lang="pt-BR" dirty="0" smtClean="0">
                <a:solidFill>
                  <a:schemeClr val="tx1"/>
                </a:solidFill>
              </a:rPr>
              <a:t>Mestrado</a:t>
            </a:r>
          </a:p>
          <a:p>
            <a:pPr marL="457200" indent="-457200" algn="just">
              <a:buFontTx/>
              <a:buChar char="-"/>
            </a:pPr>
            <a:r>
              <a:rPr lang="pt-BR" dirty="0" smtClean="0">
                <a:solidFill>
                  <a:schemeClr val="tx1"/>
                </a:solidFill>
              </a:rPr>
              <a:t>Em mais de uma rede</a:t>
            </a:r>
          </a:p>
          <a:p>
            <a:pPr marL="457200" indent="-457200" algn="just">
              <a:buFontTx/>
              <a:buChar char="-"/>
            </a:pPr>
            <a:r>
              <a:rPr lang="pt-BR" dirty="0" err="1" smtClean="0">
                <a:solidFill>
                  <a:schemeClr val="tx1"/>
                </a:solidFill>
              </a:rPr>
              <a:t>Cibridismo</a:t>
            </a:r>
            <a:endParaRPr lang="pt-BR" dirty="0" smtClean="0">
              <a:solidFill>
                <a:schemeClr val="tx1"/>
              </a:solidFill>
            </a:endParaRPr>
          </a:p>
          <a:p>
            <a:pPr marL="457200" indent="-457200" algn="just">
              <a:buFontTx/>
              <a:buChar char="-"/>
            </a:pPr>
            <a:r>
              <a:rPr lang="pt-BR" dirty="0" smtClean="0">
                <a:solidFill>
                  <a:schemeClr val="tx1"/>
                </a:solidFill>
              </a:rPr>
              <a:t>Utilização do material compartilhado</a:t>
            </a:r>
          </a:p>
          <a:p>
            <a:pPr marL="457200" indent="-457200" algn="just">
              <a:buFontTx/>
              <a:buChar char="-"/>
            </a:pPr>
            <a:r>
              <a:rPr lang="pt-BR" dirty="0" smtClean="0">
                <a:solidFill>
                  <a:schemeClr val="tx1"/>
                </a:solidFill>
              </a:rPr>
              <a:t>Protagonismo</a:t>
            </a:r>
          </a:p>
          <a:p>
            <a:pPr marL="457200" indent="-457200" algn="just">
              <a:buFontTx/>
              <a:buChar char="-"/>
            </a:pPr>
            <a:endParaRPr lang="pt-BR" dirty="0" smtClean="0">
              <a:solidFill>
                <a:schemeClr val="tx1"/>
              </a:solidFill>
            </a:endParaRPr>
          </a:p>
          <a:p>
            <a:pPr marL="457200" indent="-457200" algn="just">
              <a:buFontTx/>
              <a:buChar char="-"/>
            </a:pPr>
            <a:endParaRPr lang="pt-BR" dirty="0" smtClean="0">
              <a:solidFill>
                <a:schemeClr val="tx1"/>
              </a:solidFill>
            </a:endParaRPr>
          </a:p>
          <a:p>
            <a:pPr marL="457200" indent="-457200" algn="just">
              <a:buFontTx/>
              <a:buChar char="-"/>
            </a:pPr>
            <a:endParaRPr lang="pt-BR" dirty="0" smtClean="0">
              <a:solidFill>
                <a:schemeClr val="tx1"/>
              </a:solidFill>
            </a:endParaRPr>
          </a:p>
          <a:p>
            <a:pPr marL="457200" indent="-457200" algn="just">
              <a:buFontTx/>
              <a:buChar char="-"/>
            </a:pPr>
            <a:endParaRPr lang="pt-BR" dirty="0" smtClean="0">
              <a:solidFill>
                <a:schemeClr val="tx1"/>
              </a:solidFill>
            </a:endParaRPr>
          </a:p>
          <a:p>
            <a:pPr marL="457200" indent="-457200" algn="just">
              <a:buFontTx/>
              <a:buChar char="-"/>
            </a:pPr>
            <a:endParaRPr lang="pt-BR" dirty="0" smtClean="0">
              <a:solidFill>
                <a:schemeClr val="tx1"/>
              </a:solidFill>
            </a:endParaRPr>
          </a:p>
          <a:p>
            <a:pPr marL="457200" indent="-457200" algn="just">
              <a:buFontTx/>
              <a:buChar char="-"/>
            </a:pP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622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1763688" y="3717032"/>
            <a:ext cx="7056784" cy="1728192"/>
          </a:xfrm>
        </p:spPr>
        <p:txBody>
          <a:bodyPr>
            <a:normAutofit fontScale="90000"/>
          </a:bodyPr>
          <a:lstStyle/>
          <a:p>
            <a:r>
              <a:rPr lang="pt-BR" sz="3600" b="0" cap="none" dirty="0" smtClean="0">
                <a:solidFill>
                  <a:srgbClr val="6C311A"/>
                </a:solidFill>
              </a:rPr>
              <a:t>      </a:t>
            </a:r>
            <a:r>
              <a:rPr lang="pt-BR" sz="3600" b="0" cap="none" dirty="0">
                <a:solidFill>
                  <a:srgbClr val="6C311A"/>
                </a:solidFill>
              </a:rPr>
              <a:t> 	</a:t>
            </a:r>
            <a:r>
              <a:rPr lang="pt-BR" sz="3600" b="0" cap="none" dirty="0" smtClean="0">
                <a:solidFill>
                  <a:srgbClr val="6C311A"/>
                </a:solidFill>
              </a:rPr>
              <a:t>  </a:t>
            </a:r>
            <a:r>
              <a:rPr lang="pt-BR" sz="3600" b="0" cap="none" dirty="0" smtClean="0"/>
              <a:t>Maysa </a:t>
            </a:r>
            <a:r>
              <a:rPr lang="pt-BR" sz="3600" b="0" cap="none" dirty="0" smtClean="0"/>
              <a:t>Brum</a:t>
            </a:r>
            <a:br>
              <a:rPr lang="pt-BR" sz="3600" b="0" cap="none" dirty="0" smtClean="0"/>
            </a:br>
            <a:r>
              <a:rPr lang="pt-BR" sz="3600" b="0" cap="none" dirty="0" smtClean="0"/>
              <a:t>       	</a:t>
            </a:r>
            <a:r>
              <a:rPr lang="pt-BR" sz="3600" b="0" cap="none" dirty="0" smtClean="0"/>
              <a:t/>
            </a:r>
            <a:br>
              <a:rPr lang="pt-BR" sz="3600" b="0" cap="none" dirty="0" smtClean="0"/>
            </a:br>
            <a:r>
              <a:rPr lang="pt-BR" sz="3600" b="0" cap="none" dirty="0"/>
              <a:t>	</a:t>
            </a:r>
            <a:r>
              <a:rPr lang="pt-BR" sz="3600" b="0" cap="none" dirty="0" smtClean="0"/>
              <a:t>  </a:t>
            </a:r>
            <a:r>
              <a:rPr lang="pt-BR" sz="3600" b="0" cap="none" dirty="0" err="1" smtClean="0"/>
              <a:t>maysabb</a:t>
            </a:r>
            <a:r>
              <a:rPr lang="pt-BR" sz="3600" b="0" cap="none" dirty="0"/>
              <a:t/>
            </a:r>
            <a:br>
              <a:rPr lang="pt-BR" sz="3600" b="0" cap="none" dirty="0"/>
            </a:br>
            <a:endParaRPr lang="pt-BR" sz="3600" b="0" cap="none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type="body" idx="1"/>
          </p:nvPr>
        </p:nvSpPr>
        <p:spPr>
          <a:xfrm>
            <a:off x="1907704" y="908720"/>
            <a:ext cx="3096344" cy="85155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t-BR" dirty="0" smtClean="0"/>
              <a:t>			</a:t>
            </a:r>
          </a:p>
          <a:p>
            <a:pPr marL="0" indent="0">
              <a:buNone/>
            </a:pPr>
            <a:endParaRPr lang="pt-BR" sz="3600" dirty="0"/>
          </a:p>
          <a:p>
            <a:pPr marL="0" indent="0">
              <a:buNone/>
            </a:pPr>
            <a:endParaRPr lang="pt-BR" sz="3600" dirty="0" smtClean="0"/>
          </a:p>
          <a:p>
            <a:pPr marL="0" indent="0">
              <a:buNone/>
            </a:pPr>
            <a:endParaRPr lang="pt-BR" sz="3600" dirty="0"/>
          </a:p>
          <a:p>
            <a:pPr marL="0" indent="0">
              <a:buNone/>
            </a:pPr>
            <a:endParaRPr lang="pt-BR" sz="3600" dirty="0" smtClean="0"/>
          </a:p>
          <a:p>
            <a:pPr marL="0" indent="0">
              <a:buNone/>
            </a:pPr>
            <a:endParaRPr lang="pt-BR" sz="3600" dirty="0"/>
          </a:p>
          <a:p>
            <a:pPr marL="0" indent="0">
              <a:buNone/>
            </a:pPr>
            <a:endParaRPr lang="pt-BR" sz="3600" dirty="0" smtClean="0"/>
          </a:p>
          <a:p>
            <a:pPr marL="0" indent="0">
              <a:buNone/>
            </a:pPr>
            <a:endParaRPr lang="pt-BR" sz="3600" dirty="0"/>
          </a:p>
          <a:p>
            <a:pPr marL="0" indent="0">
              <a:buNone/>
            </a:pPr>
            <a:endParaRPr lang="pt-BR" sz="3600" dirty="0" smtClean="0"/>
          </a:p>
          <a:p>
            <a:pPr marL="0" indent="0">
              <a:buNone/>
            </a:pPr>
            <a:endParaRPr lang="pt-BR" sz="3600" dirty="0"/>
          </a:p>
          <a:p>
            <a:pPr marL="0" indent="0">
              <a:buNone/>
            </a:pPr>
            <a:endParaRPr lang="pt-BR" sz="3600" dirty="0" smtClean="0"/>
          </a:p>
          <a:p>
            <a:pPr marL="0" indent="0">
              <a:buNone/>
            </a:pPr>
            <a:endParaRPr lang="pt-BR" sz="14400" dirty="0"/>
          </a:p>
          <a:p>
            <a:pPr marL="0" indent="0">
              <a:buNone/>
            </a:pPr>
            <a:r>
              <a:rPr lang="pt-BR" sz="14400" b="1" dirty="0" smtClean="0">
                <a:solidFill>
                  <a:schemeClr val="tx1"/>
                </a:solidFill>
              </a:rPr>
              <a:t>Obrigada </a:t>
            </a:r>
            <a:r>
              <a:rPr lang="pt-BR" sz="14400" b="1" dirty="0" smtClean="0">
                <a:solidFill>
                  <a:schemeClr val="tx1"/>
                </a:solidFill>
              </a:rPr>
              <a:t>=)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04664"/>
            <a:ext cx="1728192" cy="1607533"/>
          </a:xfrm>
          <a:prstGeom prst="rect">
            <a:avLst/>
          </a:prstGeom>
        </p:spPr>
      </p:pic>
      <p:pic>
        <p:nvPicPr>
          <p:cNvPr id="10" name="Imagem 9" descr="facebo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3717032"/>
            <a:ext cx="630957" cy="630957"/>
          </a:xfrm>
          <a:prstGeom prst="rect">
            <a:avLst/>
          </a:prstGeom>
        </p:spPr>
      </p:pic>
      <p:pic>
        <p:nvPicPr>
          <p:cNvPr id="11" name="Imagem 10" descr="twit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4725144"/>
            <a:ext cx="617852" cy="61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456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1187624" y="4653136"/>
            <a:ext cx="684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pt-BR" sz="2400" dirty="0" smtClean="0"/>
              <a:t>SOCIEDADE DA INFORMAÇÃO</a:t>
            </a:r>
          </a:p>
          <a:p>
            <a:pPr marL="342900" indent="-342900">
              <a:buFontTx/>
              <a:buChar char="-"/>
            </a:pPr>
            <a:r>
              <a:rPr lang="pt-BR" sz="2400" dirty="0" smtClean="0"/>
              <a:t>SOCIEDADE DO CONHECIMENTO</a:t>
            </a:r>
          </a:p>
          <a:p>
            <a:pPr marL="342900" indent="-342900">
              <a:buFontTx/>
              <a:buChar char="-"/>
            </a:pPr>
            <a:r>
              <a:rPr lang="pt-BR" sz="2400" dirty="0" smtClean="0"/>
              <a:t>ERA DA INOVAÇÃO (participação, colaboração...)</a:t>
            </a:r>
          </a:p>
          <a:p>
            <a:endParaRPr lang="pt-BR" sz="24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67479" y="1054493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tx1">
                    <a:lumMod val="50000"/>
                  </a:schemeClr>
                </a:solidFill>
              </a:rPr>
              <a:t>Cenário:</a:t>
            </a:r>
            <a:endParaRPr lang="pt-BR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1560" y="1628800"/>
            <a:ext cx="7992888" cy="278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854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>
              <a:latin typeface="Arial" charset="0"/>
            </a:endParaRPr>
          </a:p>
        </p:txBody>
      </p:sp>
      <p:sp>
        <p:nvSpPr>
          <p:cNvPr id="1433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>
              <a:latin typeface="Arial" charset="0"/>
            </a:endParaRPr>
          </a:p>
        </p:txBody>
      </p:sp>
      <p:pic>
        <p:nvPicPr>
          <p:cNvPr id="14340" name="Picture 2" descr="https://fbcdn-sphotos-h-a.akamaihd.net/hphotos-ak-prn1/522097_312864055479652_198276341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9" b="1431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4229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Era da </a:t>
            </a:r>
            <a:r>
              <a:rPr lang="pt-BR" dirty="0" smtClean="0"/>
              <a:t>Inovação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Modelo de sociedade baseado em máquinas para um modelo baseado em bits e bytes, fragmentado, </a:t>
            </a:r>
            <a:r>
              <a:rPr lang="pt-BR" dirty="0" err="1" smtClean="0"/>
              <a:t>hipertextual</a:t>
            </a:r>
            <a:r>
              <a:rPr lang="pt-BR" dirty="0" smtClean="0"/>
              <a:t>, não linear.</a:t>
            </a:r>
          </a:p>
          <a:p>
            <a:r>
              <a:rPr lang="pt-BR" dirty="0" smtClean="0"/>
              <a:t>Redes sociais online, tecnologias mobile, realidades </a:t>
            </a:r>
            <a:r>
              <a:rPr lang="pt-BR" dirty="0" smtClean="0"/>
              <a:t>mistas, games, e</a:t>
            </a:r>
            <a:r>
              <a:rPr lang="pt-BR" dirty="0" smtClean="0"/>
              <a:t>-</a:t>
            </a:r>
            <a:r>
              <a:rPr lang="pt-BR" dirty="0" smtClean="0"/>
              <a:t>books – ampliam o cen</a:t>
            </a:r>
            <a:r>
              <a:rPr lang="pt-BR" dirty="0" smtClean="0"/>
              <a:t>ário de comunicação, interação e aprendizagem.</a:t>
            </a:r>
            <a:endParaRPr lang="pt-BR" dirty="0" smtClean="0"/>
          </a:p>
          <a:p>
            <a:r>
              <a:rPr lang="pt-BR" dirty="0" smtClean="0"/>
              <a:t>Mudanças rápidas – desafios</a:t>
            </a:r>
            <a:r>
              <a:rPr lang="pt-BR" dirty="0"/>
              <a:t> </a:t>
            </a:r>
            <a:r>
              <a:rPr lang="pt-BR" dirty="0" smtClean="0"/>
              <a:t>para </a:t>
            </a:r>
            <a:r>
              <a:rPr lang="pt-BR" dirty="0" smtClean="0"/>
              <a:t>educadores.</a:t>
            </a:r>
          </a:p>
          <a:p>
            <a:r>
              <a:rPr lang="pt-BR" dirty="0" smtClean="0"/>
              <a:t>Requer </a:t>
            </a:r>
            <a:r>
              <a:rPr lang="pt-BR" dirty="0" smtClean="0"/>
              <a:t>novas habilidades tanto dos professores quanto dos estudantes.</a:t>
            </a:r>
          </a:p>
          <a:p>
            <a:r>
              <a:rPr lang="pt-BR" dirty="0" smtClean="0"/>
              <a:t>Dúvidas, incertezas.</a:t>
            </a:r>
          </a:p>
        </p:txBody>
      </p:sp>
    </p:spTree>
    <p:extLst>
      <p:ext uri="{BB962C8B-B14F-4D97-AF65-F5344CB8AC3E}">
        <p14:creationId xmlns:p14="http://schemas.microsoft.com/office/powerpoint/2010/main" val="2765458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57158" y="794547"/>
            <a:ext cx="3983532" cy="5063345"/>
            <a:chOff x="428596" y="428604"/>
            <a:chExt cx="3983532" cy="5063345"/>
          </a:xfrm>
        </p:grpSpPr>
        <p:sp>
          <p:nvSpPr>
            <p:cNvPr id="4" name="Rectangle 3"/>
            <p:cNvSpPr/>
            <p:nvPr/>
          </p:nvSpPr>
          <p:spPr>
            <a:xfrm>
              <a:off x="1500166" y="5214950"/>
              <a:ext cx="202375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200" dirty="0" smtClean="0"/>
                <a:t>www.newmediamusings.com</a:t>
              </a:r>
              <a:endParaRPr lang="en-GB" sz="1200" dirty="0"/>
            </a:p>
          </p:txBody>
        </p:sp>
        <p:pic>
          <p:nvPicPr>
            <p:cNvPr id="5" name="Picture 4" descr="Head text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8596" y="428604"/>
              <a:ext cx="3983532" cy="4714908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4776759" y="1340768"/>
            <a:ext cx="40005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Aprender é simplesmente adquirir conhecimentos?</a:t>
            </a:r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4111744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4876" y="785794"/>
            <a:ext cx="4000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/>
              <a:t>... </a:t>
            </a:r>
            <a:r>
              <a:rPr lang="pt-BR" sz="4800" b="1" dirty="0" smtClean="0"/>
              <a:t>ou é fazer conexões?</a:t>
            </a:r>
            <a:endParaRPr lang="pt-BR" sz="4800" b="1" dirty="0"/>
          </a:p>
        </p:txBody>
      </p:sp>
      <p:pic>
        <p:nvPicPr>
          <p:cNvPr id="8" name="Picture 7" descr="yeastProteinInteractionNetwo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00" y="642918"/>
            <a:ext cx="4350814" cy="478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939207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354888" y="-8453"/>
            <a:ext cx="8453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</a:rPr>
              <a:t>EVOLUÇÃO DOS CONTEÚDOS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4" name="TextBox 6"/>
          <p:cNvSpPr txBox="1"/>
          <p:nvPr/>
        </p:nvSpPr>
        <p:spPr>
          <a:xfrm>
            <a:off x="323528" y="0"/>
            <a:ext cx="8453759" cy="6740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pt-BR" sz="3600" dirty="0" smtClean="0"/>
              <a:t>Web 2.0 – aumento exponencial na quantidade de informação</a:t>
            </a:r>
          </a:p>
          <a:p>
            <a:pPr marL="571500" indent="-571500">
              <a:buFontTx/>
              <a:buChar char="-"/>
            </a:pPr>
            <a:r>
              <a:rPr lang="pt-BR" sz="3600" dirty="0" smtClean="0"/>
              <a:t>Conteúdo estático para dinâmico</a:t>
            </a:r>
          </a:p>
          <a:p>
            <a:pPr marL="571500" indent="-571500">
              <a:buFontTx/>
              <a:buChar char="-"/>
            </a:pPr>
            <a:r>
              <a:rPr lang="pt-BR" sz="3600" dirty="0" smtClean="0"/>
              <a:t>Necessidade de alfabetização em informação</a:t>
            </a:r>
          </a:p>
          <a:p>
            <a:pPr marL="571500" indent="-571500">
              <a:buFontTx/>
              <a:buChar char="-"/>
            </a:pPr>
            <a:r>
              <a:rPr lang="pt-BR" sz="3600" dirty="0" smtClean="0"/>
              <a:t>Economia de atenção – relevância/contexto</a:t>
            </a:r>
          </a:p>
          <a:p>
            <a:pPr marL="571500" indent="-571500">
              <a:buFontTx/>
              <a:buChar char="-"/>
            </a:pPr>
            <a:r>
              <a:rPr lang="pt-BR" sz="3600" dirty="0" smtClean="0"/>
              <a:t>Transformar </a:t>
            </a:r>
            <a:r>
              <a:rPr lang="pt-BR" sz="3600" dirty="0"/>
              <a:t>os recursos </a:t>
            </a:r>
            <a:r>
              <a:rPr lang="pt-BR" sz="3600" dirty="0" smtClean="0"/>
              <a:t>aplicáveis </a:t>
            </a:r>
            <a:r>
              <a:rPr lang="pt-BR" sz="3600" dirty="0"/>
              <a:t>a </a:t>
            </a:r>
            <a:r>
              <a:rPr lang="pt-BR" sz="3600" dirty="0" smtClean="0"/>
              <a:t>educação</a:t>
            </a:r>
          </a:p>
          <a:p>
            <a:pPr marL="571500" indent="-571500">
              <a:buFontTx/>
              <a:buChar char="-"/>
            </a:pPr>
            <a:r>
              <a:rPr lang="pt-BR" sz="3600" dirty="0" smtClean="0"/>
              <a:t>Redes Sociais = </a:t>
            </a:r>
            <a:r>
              <a:rPr lang="pt-BR" sz="3600" dirty="0"/>
              <a:t>aliada. Considerar todas as possibilidades que elas oferecem. </a:t>
            </a:r>
            <a:endParaRPr lang="en-US" sz="3600" dirty="0">
              <a:solidFill>
                <a:srgbClr val="6C311A"/>
              </a:solidFill>
            </a:endParaRPr>
          </a:p>
          <a:p>
            <a:pPr marL="571500" indent="-571500">
              <a:buFontTx/>
              <a:buChar char="-"/>
            </a:pPr>
            <a:endParaRPr lang="pt-BR" sz="3600" dirty="0" smtClean="0"/>
          </a:p>
        </p:txBody>
      </p:sp>
    </p:spTree>
    <p:extLst>
      <p:ext uri="{BB962C8B-B14F-4D97-AF65-F5344CB8AC3E}">
        <p14:creationId xmlns:p14="http://schemas.microsoft.com/office/powerpoint/2010/main" val="628418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6"/>
          <p:cNvSpPr>
            <a:spLocks noGrp="1"/>
          </p:cNvSpPr>
          <p:nvPr>
            <p:ph type="title"/>
          </p:nvPr>
        </p:nvSpPr>
        <p:spPr>
          <a:xfrm>
            <a:off x="457200" y="-71438"/>
            <a:ext cx="8229600" cy="1143001"/>
          </a:xfrm>
        </p:spPr>
        <p:txBody>
          <a:bodyPr/>
          <a:lstStyle/>
          <a:p>
            <a:pPr algn="ctr"/>
            <a:r>
              <a:rPr lang="en-GB" b="1" dirty="0" smtClean="0"/>
              <a:t>MODES OF LEARNING</a:t>
            </a:r>
            <a:endParaRPr lang="en-GB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5643563" y="1143000"/>
            <a:ext cx="10953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Informal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14688" y="1143000"/>
            <a:ext cx="101758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Formal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2938" y="4916488"/>
            <a:ext cx="164623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Collaborative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363" y="2643188"/>
            <a:ext cx="1274762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Reflective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357438" y="1643063"/>
            <a:ext cx="2571750" cy="2357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E-portfolios</a:t>
            </a:r>
          </a:p>
          <a:p>
            <a:pPr algn="ctr">
              <a:defRPr/>
            </a:pPr>
            <a:r>
              <a:rPr lang="en-GB" dirty="0"/>
              <a:t>Essay writing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57438" y="4071938"/>
            <a:ext cx="2571750" cy="2357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Group work</a:t>
            </a:r>
          </a:p>
          <a:p>
            <a:pPr algn="ctr">
              <a:defRPr/>
            </a:pPr>
            <a:r>
              <a:rPr lang="en-GB" dirty="0"/>
              <a:t>Co-operative learning</a:t>
            </a:r>
          </a:p>
          <a:p>
            <a:pPr algn="ctr">
              <a:defRPr/>
            </a:pP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5000625" y="4071938"/>
            <a:ext cx="2571750" cy="235743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Social networking</a:t>
            </a:r>
          </a:p>
          <a:p>
            <a:pPr algn="ctr">
              <a:defRPr/>
            </a:pP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5000625" y="1643063"/>
            <a:ext cx="2571750" cy="235743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  <a:p>
            <a:pPr algn="ctr">
              <a:defRPr/>
            </a:pPr>
            <a:r>
              <a:rPr lang="en-GB" dirty="0"/>
              <a:t>Blogging</a:t>
            </a:r>
          </a:p>
          <a:p>
            <a:pPr algn="ctr">
              <a:defRPr/>
            </a:pPr>
            <a:r>
              <a:rPr lang="en-GB" dirty="0"/>
              <a:t>Microblogging</a:t>
            </a:r>
          </a:p>
          <a:p>
            <a:pPr algn="ctr"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741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488" y="1484784"/>
            <a:ext cx="6072230" cy="4392488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Como acontece aprendizagem nos ambientes digitais/ redes sociais?</a:t>
            </a:r>
          </a:p>
          <a:p>
            <a:r>
              <a:rPr lang="pt-BR" dirty="0" smtClean="0"/>
              <a:t>Definir aprendizagem para o professor, </a:t>
            </a:r>
            <a:r>
              <a:rPr lang="pt-BR" dirty="0" smtClean="0"/>
              <a:t>estudante, </a:t>
            </a:r>
            <a:r>
              <a:rPr lang="pt-BR" dirty="0" smtClean="0"/>
              <a:t>escola, gestor…</a:t>
            </a:r>
          </a:p>
          <a:p>
            <a:r>
              <a:rPr lang="pt-BR" dirty="0" smtClean="0"/>
              <a:t>Educação formal decaindo;</a:t>
            </a:r>
          </a:p>
          <a:p>
            <a:r>
              <a:rPr lang="pt-BR" dirty="0" smtClean="0"/>
              <a:t>Surgimento de uma aprendizagem ao longo da vida;</a:t>
            </a:r>
          </a:p>
          <a:p>
            <a:r>
              <a:rPr lang="pt-BR" dirty="0" smtClean="0"/>
              <a:t>Educação Aberta</a:t>
            </a:r>
            <a:r>
              <a:rPr lang="pt-BR" sz="2400" dirty="0" smtClean="0"/>
              <a:t>.</a:t>
            </a:r>
          </a:p>
        </p:txBody>
      </p:sp>
      <p:pic>
        <p:nvPicPr>
          <p:cNvPr id="9" name="Picture 8" descr="850715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928802"/>
            <a:ext cx="2223480" cy="3338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475871" y="359569"/>
            <a:ext cx="705643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Aprendizagem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97207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1563</TotalTime>
  <Words>268</Words>
  <Application>Microsoft Macintosh PowerPoint</Application>
  <PresentationFormat>On-screen Show (4:3)</PresentationFormat>
  <Paragraphs>71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Tema do Office</vt:lpstr>
      <vt:lpstr>Redes Sociais na Educação Aberta</vt:lpstr>
      <vt:lpstr>PowerPoint Presentation</vt:lpstr>
      <vt:lpstr>PowerPoint Presentation</vt:lpstr>
      <vt:lpstr>Era da Inovação</vt:lpstr>
      <vt:lpstr>PowerPoint Presentation</vt:lpstr>
      <vt:lpstr>PowerPoint Presentation</vt:lpstr>
      <vt:lpstr>PowerPoint Presentation</vt:lpstr>
      <vt:lpstr>MODES OF LEARNING</vt:lpstr>
      <vt:lpstr>PowerPoint Presentation</vt:lpstr>
      <vt:lpstr>Cultura Digital e Redes Sociais:  Incerteza e ousadia na formação de professores</vt:lpstr>
      <vt:lpstr>          Maysa Brum             maysabb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Redes Sociais na Educação Aberta</dc:title>
  <dc:creator>Maysa</dc:creator>
  <cp:lastModifiedBy>Maysa Bueno</cp:lastModifiedBy>
  <cp:revision>32</cp:revision>
  <dcterms:created xsi:type="dcterms:W3CDTF">2013-08-07T03:49:28Z</dcterms:created>
  <dcterms:modified xsi:type="dcterms:W3CDTF">2014-10-07T03:42:21Z</dcterms:modified>
</cp:coreProperties>
</file>