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6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92397" y="1851101"/>
            <a:ext cx="6815669" cy="1089513"/>
          </a:xfrm>
          <a:solidFill>
            <a:srgbClr val="FFFF00"/>
          </a:solidFill>
        </p:spPr>
        <p:txBody>
          <a:bodyPr/>
          <a:lstStyle/>
          <a:p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GRADUAÇÃO TECNOLÓGICA EM GESTÃO PÚBLICA: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92398" y="3534937"/>
            <a:ext cx="6815669" cy="1204331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POSSÍVEL TER QUALIDADE NA OFERTA EM </a:t>
            </a:r>
            <a:r>
              <a:rPr lang="pt-B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EaD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635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pt-BR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endParaRPr lang="pt-BR" sz="3600" b="1" smtClean="0"/>
          </a:p>
          <a:p>
            <a:pPr algn="ctr"/>
            <a:r>
              <a:rPr lang="pt-BR" sz="3600" b="1" smtClean="0"/>
              <a:t>OBRIGADO </a:t>
            </a:r>
            <a:endParaRPr lang="pt-BR" sz="3600" b="1" dirty="0" smtClean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dirty="0" smtClean="0"/>
              <a:t>Professor </a:t>
            </a:r>
            <a:r>
              <a:rPr lang="pt-BR" b="1" dirty="0" err="1" smtClean="0"/>
              <a:t>Antonio</a:t>
            </a:r>
            <a:r>
              <a:rPr lang="pt-BR" dirty="0" smtClean="0"/>
              <a:t> Fernando Vieira  </a:t>
            </a:r>
            <a:r>
              <a:rPr lang="pt-BR" b="1" dirty="0" smtClean="0"/>
              <a:t>Ney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AVM Faculdade Integrada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Telefone (21) 2531.1344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8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81927"/>
          </a:xfrm>
          <a:solidFill>
            <a:srgbClr val="FFFF00"/>
          </a:solidFill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SUMÁRIO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</a:p>
          <a:p>
            <a:r>
              <a:rPr lang="pt-BR" dirty="0" smtClean="0"/>
              <a:t>Objetivo</a:t>
            </a:r>
          </a:p>
          <a:p>
            <a:r>
              <a:rPr lang="pt-BR" dirty="0" smtClean="0"/>
              <a:t>Referencial Teórico</a:t>
            </a:r>
          </a:p>
          <a:p>
            <a:r>
              <a:rPr lang="pt-BR" dirty="0" smtClean="0"/>
              <a:t>Procedimentos Metodológicos</a:t>
            </a:r>
          </a:p>
          <a:p>
            <a:r>
              <a:rPr lang="pt-BR" dirty="0" smtClean="0"/>
              <a:t>Apresentação e discussão dos resultados</a:t>
            </a:r>
          </a:p>
          <a:p>
            <a:r>
              <a:rPr lang="pt-BR" dirty="0" smtClean="0"/>
              <a:t>Conclusões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89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926376"/>
            <a:ext cx="9601196" cy="1459985"/>
          </a:xfrm>
          <a:solidFill>
            <a:srgbClr val="FFFF00"/>
          </a:solidFill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486722"/>
            <a:ext cx="9601196" cy="3389146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pt-BR" dirty="0" smtClean="0"/>
              <a:t>Incompatibilidade da Qualificação do Trabalhador com vagas do Mercado.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/>
              <a:t>Administração Pública: necessidade de funcionários qualificados para o atendimento ao cidadão.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/>
              <a:t>Desafios para o Curso Superior de Tecnologia em Gestão Pública em </a:t>
            </a:r>
            <a:r>
              <a:rPr lang="pt-BR" dirty="0" err="1" smtClean="0"/>
              <a:t>EaD</a:t>
            </a:r>
            <a:r>
              <a:rPr lang="pt-BR" dirty="0" smtClean="0"/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 smtClean="0"/>
              <a:t>Aceitação no meio acadêmico e mercado de trabalho para graduação tecnológica.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 smtClean="0"/>
              <a:t>Resistência de vários segmentos com relação à </a:t>
            </a:r>
            <a:r>
              <a:rPr lang="pt-BR" dirty="0" err="1" smtClean="0"/>
              <a:t>EaD</a:t>
            </a:r>
            <a:r>
              <a:rPr lang="pt-BR" dirty="0" smtClean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5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sz="3200" dirty="0" smtClean="0"/>
              <a:t>Descrever a metodologia desenvolvida para a criação e implantação de um </a:t>
            </a:r>
            <a:r>
              <a:rPr lang="pt-BR" sz="3200" dirty="0"/>
              <a:t>C</a:t>
            </a:r>
            <a:r>
              <a:rPr lang="pt-BR" sz="3200" dirty="0" smtClean="0"/>
              <a:t>urso Superior de Tecnologia em Gestão Pública, na modalidade de </a:t>
            </a:r>
            <a:r>
              <a:rPr lang="pt-BR" sz="3200" dirty="0" err="1" smtClean="0"/>
              <a:t>EaD</a:t>
            </a:r>
            <a:r>
              <a:rPr lang="pt-BR" sz="3200" dirty="0" smtClean="0"/>
              <a:t>, em padrões elevados.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70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REFERENCIAL TEÓRICO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BR" dirty="0" smtClean="0"/>
              <a:t> </a:t>
            </a:r>
            <a:r>
              <a:rPr lang="pt-BR" b="1" dirty="0" smtClean="0"/>
              <a:t>Base legal</a:t>
            </a:r>
            <a:r>
              <a:rPr lang="pt-BR" dirty="0" smtClean="0"/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 smtClean="0"/>
              <a:t>Catálogo Nacional dos Cursos Superiores de Tecnologia.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 smtClean="0"/>
              <a:t>Referenciais de Qualidade da Educação Superior a Distância.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 smtClean="0"/>
              <a:t>Instrumento de Avaliação de Cursos de Graduação presencial e a distância.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b="1" dirty="0" smtClean="0"/>
              <a:t>Base teórica para a Qualidade de cursos em </a:t>
            </a:r>
            <a:r>
              <a:rPr lang="pt-BR" b="1" dirty="0" err="1" smtClean="0"/>
              <a:t>EaD</a:t>
            </a:r>
            <a:r>
              <a:rPr lang="pt-BR" dirty="0" smtClean="0"/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 smtClean="0"/>
              <a:t>Interatividade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 smtClean="0"/>
              <a:t>Comunicação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7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PROCEDIMENTOS METODOLÓGICOS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chemeClr val="tx1"/>
                </a:solidFill>
              </a:rPr>
              <a:t>Escolha do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Coordenador do Curso </a:t>
            </a:r>
            <a:r>
              <a:rPr lang="pt-BR" dirty="0" smtClean="0">
                <a:solidFill>
                  <a:schemeClr val="tx1"/>
                </a:solidFill>
              </a:rPr>
              <a:t>com experiência em Administração Pública (em atividades fora da educação).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chemeClr val="tx1"/>
                </a:solidFill>
              </a:rPr>
              <a:t>Instituição de uma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Equipe Multidisciplinar </a:t>
            </a:r>
            <a:r>
              <a:rPr lang="pt-BR" dirty="0" smtClean="0"/>
              <a:t>com experiência em educação e no setor público.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/>
              <a:t>Definição da Organização Didático-Pedagógica (dimensões -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Técnica-científica</a:t>
            </a:r>
            <a:r>
              <a:rPr lang="pt-BR" dirty="0" smtClean="0"/>
              <a:t> e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</a:t>
            </a:r>
            <a:r>
              <a:rPr lang="pt-BR" dirty="0" smtClean="0"/>
              <a:t>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/>
              <a:t>Construção do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Perfil Profissional do Egresso</a:t>
            </a:r>
            <a:r>
              <a:rPr lang="pt-BR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/>
              <a:t>Construção do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Político-Pedagógico do Curso</a:t>
            </a:r>
            <a:r>
              <a:rPr lang="pt-BR" dirty="0" smtClean="0"/>
              <a:t>,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Currículo</a:t>
            </a:r>
            <a:r>
              <a:rPr lang="pt-BR" dirty="0" smtClean="0"/>
              <a:t>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Ementário</a:t>
            </a:r>
            <a:r>
              <a:rPr lang="pt-BR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52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APRESENTAÇÃO E DISCUSSÃO DOS RESULTADOS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Organização didático-pedagógica prevê uma disciplina por mês em curso modular.</a:t>
            </a:r>
          </a:p>
          <a:p>
            <a:pPr algn="just"/>
            <a:r>
              <a:rPr lang="pt-BR" b="1" dirty="0" smtClean="0"/>
              <a:t>Elemento central</a:t>
            </a:r>
            <a:r>
              <a:rPr lang="pt-BR" dirty="0" smtClean="0"/>
              <a:t>: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 Didático impresso (MDI)</a:t>
            </a: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ou seja, </a:t>
            </a:r>
            <a:r>
              <a:rPr lang="pt-BR" dirty="0" smtClean="0"/>
              <a:t>Caderno de Estudo com todo conteúdo curricular em linguagem simples, clara e objetiva, com exercícios, ilustrações, reflexões e sugestões bibliográficas e atividades complementares.</a:t>
            </a:r>
          </a:p>
          <a:p>
            <a:pPr algn="just"/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MDI</a:t>
            </a:r>
            <a:r>
              <a:rPr lang="pt-BR" dirty="0" smtClean="0"/>
              <a:t> em consonância com os recursos tecnológicos de modo evitar a falta de interação professor-aluno.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75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233714" y="1033463"/>
            <a:ext cx="9601200" cy="4873851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 de Estudo </a:t>
            </a:r>
            <a:r>
              <a:rPr lang="pt-BR" dirty="0" smtClean="0">
                <a:solidFill>
                  <a:schemeClr val="tx1"/>
                </a:solidFill>
              </a:rPr>
              <a:t>para cada disciplina, elaborado pelo professor e tutor. </a:t>
            </a:r>
          </a:p>
          <a:p>
            <a:pPr algn="just"/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 ROM </a:t>
            </a:r>
            <a:r>
              <a:rPr lang="pt-BR" dirty="0" smtClean="0"/>
              <a:t>: apresentação da disciplina, Mapa Mental, apresenta cinco vídeo-aulas correspondente ao semestre e leituras complementares. É importante para o Acolhimento do aluno ao curso.</a:t>
            </a:r>
          </a:p>
          <a:p>
            <a:pPr algn="just"/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Ambiente Virtual de Aprendizagem (AVA)</a:t>
            </a:r>
            <a:r>
              <a:rPr lang="pt-BR" dirty="0" smtClean="0"/>
              <a:t>: oferece espaço para fórum de discussão; biblioteca; mensagens; tira-dúvidas; ambiente de grupo; sala de aula chat; e comunicação por e-mail.</a:t>
            </a:r>
          </a:p>
          <a:p>
            <a:pPr algn="just"/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Biblioteca virtual </a:t>
            </a:r>
            <a:r>
              <a:rPr lang="pt-BR" dirty="0" smtClean="0"/>
              <a:t>em parceria com a Pearson. </a:t>
            </a:r>
          </a:p>
          <a:p>
            <a:pPr algn="just"/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Aula presencial  </a:t>
            </a:r>
            <a:r>
              <a:rPr lang="pt-BR" dirty="0" smtClean="0">
                <a:solidFill>
                  <a:schemeClr val="tx1"/>
                </a:solidFill>
              </a:rPr>
              <a:t>(terceiro domingo da disciplina)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510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CONCLUSÃO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pt-BR" dirty="0" smtClean="0"/>
              <a:t>Avaliações do MEC.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Pontos Fortes</a:t>
            </a:r>
            <a:r>
              <a:rPr lang="pt-BR" dirty="0" smtClean="0"/>
              <a:t>:</a:t>
            </a:r>
          </a:p>
          <a:p>
            <a:pPr marL="0" indent="0">
              <a:buNone/>
            </a:pPr>
            <a:r>
              <a:rPr lang="pt-BR" dirty="0" smtClean="0"/>
              <a:t>Proposta Pedagógica; Organização Didático-Pedagógica; Infraestrutura; Corpo Docente</a:t>
            </a:r>
            <a:r>
              <a:rPr lang="pt-BR" dirty="0"/>
              <a:t> </a:t>
            </a:r>
            <a:r>
              <a:rPr lang="pt-BR" dirty="0" smtClean="0"/>
              <a:t>e a Tutoria.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b="1" dirty="0" smtClean="0"/>
              <a:t>Ponto a corrigir</a:t>
            </a:r>
            <a:r>
              <a:rPr lang="pt-BR" dirty="0" smtClean="0"/>
              <a:t>:</a:t>
            </a:r>
          </a:p>
          <a:p>
            <a:pPr marL="0" indent="0">
              <a:buNone/>
            </a:pPr>
            <a:r>
              <a:rPr lang="pt-BR" dirty="0" smtClean="0"/>
              <a:t>Embora o curso tenha uma Biblioteca Virtual e seja a distância, a maior crítica é a falta da biblioteca com livros em função da quantidade de alunos.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82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134</TotalTime>
  <Words>460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Garamond</vt:lpstr>
      <vt:lpstr>Wingdings</vt:lpstr>
      <vt:lpstr>Orgânico</vt:lpstr>
      <vt:lpstr>A GRADUAÇÃO TECNOLÓGICA EM GESTÃO PÚBLICA:</vt:lpstr>
      <vt:lpstr>SUMÁRIO</vt:lpstr>
      <vt:lpstr>INTRODUÇÃO</vt:lpstr>
      <vt:lpstr>OBJETIVO</vt:lpstr>
      <vt:lpstr>REFERENCIAL TEÓRICO</vt:lpstr>
      <vt:lpstr>PROCEDIMENTOS METODOLÓGICOS</vt:lpstr>
      <vt:lpstr>APRESENTAÇÃO E DISCUSSÃO DOS RESULTADOS</vt:lpstr>
      <vt:lpstr>Apresentação do PowerPoint</vt:lpstr>
      <vt:lpstr>CONCLUSÃO</vt:lpstr>
      <vt:lpstr>FIM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GRADUAÇÃO TECNOLÓGICA EM GESTÃO PÚBLICA:</dc:title>
  <dc:creator>ANTONIO FERNANDO VIEIRA NEY</dc:creator>
  <cp:lastModifiedBy>Bety Ney</cp:lastModifiedBy>
  <cp:revision>16</cp:revision>
  <dcterms:created xsi:type="dcterms:W3CDTF">2014-10-05T22:51:58Z</dcterms:created>
  <dcterms:modified xsi:type="dcterms:W3CDTF">2014-10-24T16:49:42Z</dcterms:modified>
</cp:coreProperties>
</file>