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9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D9D9D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8172F-7094-4118-B835-0FA24457C481}" type="datetimeFigureOut">
              <a:rPr lang="pt-BR" smtClean="0"/>
              <a:pPr/>
              <a:t>06/10/2014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A0FF2-6E4C-4FB9-8174-26132CD305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06/10/2014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06/10/2014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06/10/2014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D9D9D9">
              <a:alpha val="74902"/>
            </a:srgbClr>
          </a:solidFill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06/10/2014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06/10/2014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06/10/2014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06/10/2014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06/10/2014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06/10/2014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06/10/2014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06/10/2014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pPr/>
              <a:t>06/10/2014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web.com/esp/servicios/monografico/formacionvirtual/1181108.a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BLENDED LEARNING -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IMPACTO NA IMPLANTAÇÃO EM CURSOS SUPERIORES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47056"/>
          </a:xfrm>
          <a:solidFill>
            <a:srgbClr val="FFCC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noAutofit/>
          </a:bodyPr>
          <a:lstStyle/>
          <a:p>
            <a:pPr>
              <a:lnSpc>
                <a:spcPts val="1500"/>
              </a:lnSpc>
              <a:spcBef>
                <a:spcPts val="1200"/>
              </a:spcBef>
            </a:pPr>
            <a:r>
              <a:rPr lang="pt-BR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Robson Seleme - UFPR - robsonseleme@ufpr.br</a:t>
            </a:r>
          </a:p>
          <a:p>
            <a:pPr>
              <a:lnSpc>
                <a:spcPts val="1500"/>
              </a:lnSpc>
              <a:spcBef>
                <a:spcPts val="0"/>
              </a:spcBef>
            </a:pPr>
            <a:endParaRPr lang="pt-BR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</a:pPr>
            <a:r>
              <a:rPr lang="pt-BR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Alessandra de Paula - UNINTER - alessandra_rs1@hotmail.com</a:t>
            </a:r>
          </a:p>
          <a:p>
            <a:pPr>
              <a:lnSpc>
                <a:spcPts val="1500"/>
              </a:lnSpc>
              <a:spcBef>
                <a:spcPts val="0"/>
              </a:spcBef>
            </a:pPr>
            <a:endParaRPr lang="pt-BR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</a:pPr>
            <a:r>
              <a:rPr lang="pt-BR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Rodrigo </a:t>
            </a:r>
            <a:r>
              <a:rPr lang="pt-BR" sz="1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Berté</a:t>
            </a:r>
            <a:r>
              <a:rPr lang="pt-BR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- UNINTER - prof.rodrigoberte@gmail.com</a:t>
            </a:r>
          </a:p>
          <a:p>
            <a:pPr>
              <a:lnSpc>
                <a:spcPts val="1500"/>
              </a:lnSpc>
              <a:spcBef>
                <a:spcPts val="0"/>
              </a:spcBef>
            </a:pPr>
            <a:endParaRPr lang="pt-BR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</a:pPr>
            <a:r>
              <a:rPr lang="pt-BR" sz="1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Ivonete</a:t>
            </a:r>
            <a:r>
              <a:rPr lang="pt-BR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Ferreira </a:t>
            </a:r>
            <a:r>
              <a:rPr lang="pt-BR" sz="1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Haiduke</a:t>
            </a:r>
            <a:r>
              <a:rPr lang="pt-BR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- FACEL - ivonetehaiduke@terra.com.br</a:t>
            </a:r>
            <a:endParaRPr lang="pt-BR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pt-BR" sz="1200" dirty="0" smtClean="0"/>
              <a:t>TORI, R. </a:t>
            </a:r>
            <a:r>
              <a:rPr lang="pt-BR" sz="1200" b="1" dirty="0" smtClean="0"/>
              <a:t>Educação sem distância: as tecnologias interativas na redução de distâncias em ensino e aprendizagem</a:t>
            </a:r>
            <a:r>
              <a:rPr lang="pt-BR" sz="1200" dirty="0" smtClean="0"/>
              <a:t>. São Paulo: </a:t>
            </a:r>
            <a:r>
              <a:rPr lang="pt-BR" sz="1200" dirty="0" err="1" smtClean="0"/>
              <a:t>Senac</a:t>
            </a:r>
            <a:r>
              <a:rPr lang="pt-BR" sz="1200" dirty="0" smtClean="0"/>
              <a:t>, 2010.</a:t>
            </a:r>
          </a:p>
          <a:p>
            <a:r>
              <a:rPr lang="pt-BR" sz="1200" dirty="0" smtClean="0"/>
              <a:t>YRUELA, J, G. </a:t>
            </a:r>
            <a:r>
              <a:rPr lang="pt-BR" sz="1200" b="1" dirty="0" smtClean="0"/>
              <a:t>Humanismo y tecnologias de </a:t>
            </a:r>
            <a:r>
              <a:rPr lang="pt-BR" sz="1200" b="1" dirty="0" err="1" smtClean="0"/>
              <a:t>la</a:t>
            </a:r>
            <a:r>
              <a:rPr lang="pt-BR" sz="1200" b="1" dirty="0" smtClean="0"/>
              <a:t> </a:t>
            </a:r>
            <a:r>
              <a:rPr lang="pt-BR" sz="1200" b="1" dirty="0" err="1" smtClean="0"/>
              <a:t>Información</a:t>
            </a:r>
            <a:r>
              <a:rPr lang="pt-BR" sz="1200" dirty="0" smtClean="0"/>
              <a:t>. </a:t>
            </a:r>
            <a:r>
              <a:rPr lang="en-US" sz="1200" dirty="0" smtClean="0"/>
              <a:t>Madrid: IITD, 1997.</a:t>
            </a:r>
            <a:endParaRPr lang="pt-BR" sz="1200" dirty="0" smtClean="0"/>
          </a:p>
          <a:p>
            <a:r>
              <a:rPr lang="en-US" sz="1200" dirty="0" smtClean="0"/>
              <a:t>GRAHAM, C. </a:t>
            </a:r>
            <a:r>
              <a:rPr lang="en-US" sz="1200" b="1" i="1" dirty="0" smtClean="0"/>
              <a:t>Blended learning systems: Definitions, current trends, and future directions.</a:t>
            </a:r>
            <a:r>
              <a:rPr lang="en-US" sz="1200" dirty="0" smtClean="0"/>
              <a:t> In C. Bonk, &amp; C. Graham, The Handbook of Blended Learning: Global perspectives, local design. San Francisco: Pfeiffer, 2006;</a:t>
            </a:r>
            <a:endParaRPr lang="pt-BR" sz="1200" dirty="0" smtClean="0"/>
          </a:p>
          <a:p>
            <a:r>
              <a:rPr lang="en-US" sz="1200" dirty="0" smtClean="0"/>
              <a:t>VIGNARE, K. . </a:t>
            </a:r>
            <a:r>
              <a:rPr lang="en-US" sz="1200" b="1" i="1" dirty="0" smtClean="0"/>
              <a:t>Review of literature blended learning: using ALN to change the classroom—will it work?</a:t>
            </a:r>
            <a:r>
              <a:rPr lang="en-US" sz="1200" dirty="0" smtClean="0"/>
              <a:t> In A. G. </a:t>
            </a:r>
            <a:r>
              <a:rPr lang="en-US" sz="1200" dirty="0" err="1" smtClean="0"/>
              <a:t>Picciano</a:t>
            </a:r>
            <a:r>
              <a:rPr lang="en-US" sz="1200" dirty="0" smtClean="0"/>
              <a:t> &amp; C.D. </a:t>
            </a:r>
            <a:r>
              <a:rPr lang="en-US" sz="1200" dirty="0" err="1" smtClean="0"/>
              <a:t>Dziuban</a:t>
            </a:r>
            <a:r>
              <a:rPr lang="en-US" sz="1200" dirty="0" smtClean="0"/>
              <a:t> (Eds.), Blended Learning: Research Perspectives (pp. 37-63). Needham, MA: Sloan Center for Online Education, 2007;</a:t>
            </a:r>
            <a:endParaRPr lang="pt-BR" sz="1200" dirty="0" smtClean="0"/>
          </a:p>
          <a:p>
            <a:r>
              <a:rPr lang="en-US" sz="1200" dirty="0" smtClean="0"/>
              <a:t>HAUGHEY, M. </a:t>
            </a:r>
            <a:r>
              <a:rPr lang="en-US" sz="1200" b="1" i="1" dirty="0" smtClean="0"/>
              <a:t>Commentary on e-learning review</a:t>
            </a:r>
            <a:r>
              <a:rPr lang="en-US" sz="1200" dirty="0" smtClean="0"/>
              <a:t>, Canadian Journal of Learning and Technology 32(3), 2006;</a:t>
            </a:r>
            <a:endParaRPr lang="pt-BR" sz="1200" dirty="0" smtClean="0"/>
          </a:p>
          <a:p>
            <a:r>
              <a:rPr lang="en-US" sz="1200" dirty="0" smtClean="0"/>
              <a:t>HORN, Michael B., STAKER, Heather. </a:t>
            </a:r>
            <a:r>
              <a:rPr lang="en-US" sz="1200" b="1" i="1" dirty="0" smtClean="0"/>
              <a:t>Blended Learning: How Brick-and-Mortar Schools are Taking Advantage of Online Learning Options</a:t>
            </a:r>
            <a:r>
              <a:rPr lang="en-US" sz="1200" i="1" dirty="0" smtClean="0"/>
              <a:t>.</a:t>
            </a:r>
            <a:r>
              <a:rPr lang="en-US" sz="1200" dirty="0" smtClean="0"/>
              <a:t> </a:t>
            </a:r>
            <a:r>
              <a:rPr lang="pt-BR" sz="1200" dirty="0" smtClean="0"/>
              <a:t>Connections </a:t>
            </a:r>
            <a:r>
              <a:rPr lang="pt-BR" sz="1200" dirty="0" err="1" smtClean="0"/>
              <a:t>Learning</a:t>
            </a:r>
            <a:r>
              <a:rPr lang="pt-BR" sz="1200" dirty="0" smtClean="0"/>
              <a:t>, 2011;</a:t>
            </a:r>
          </a:p>
          <a:p>
            <a:r>
              <a:rPr lang="pt-BR" sz="1200" dirty="0" smtClean="0"/>
              <a:t>PNE - </a:t>
            </a:r>
            <a:r>
              <a:rPr lang="pt-BR" sz="1200" b="1" dirty="0" smtClean="0"/>
              <a:t>Projeto do Plano Nacional de Educação e Anexos</a:t>
            </a:r>
            <a:r>
              <a:rPr lang="pt-BR" sz="1200" dirty="0" smtClean="0"/>
              <a:t> 2011-2020. Encontrado em http://portal.mec.gov.br/index. </a:t>
            </a:r>
            <a:r>
              <a:rPr lang="pt-BR" sz="1200" dirty="0" err="1" smtClean="0"/>
              <a:t>php</a:t>
            </a:r>
            <a:r>
              <a:rPr lang="pt-BR" sz="1200" dirty="0" smtClean="0"/>
              <a:t>?</a:t>
            </a:r>
            <a:r>
              <a:rPr lang="pt-BR" sz="1200" dirty="0" err="1" smtClean="0"/>
              <a:t>option</a:t>
            </a:r>
            <a:r>
              <a:rPr lang="pt-BR" sz="1200" dirty="0" smtClean="0"/>
              <a:t>=</a:t>
            </a:r>
            <a:r>
              <a:rPr lang="pt-BR" sz="1200" dirty="0" err="1" smtClean="0"/>
              <a:t>com_content&amp;view</a:t>
            </a:r>
            <a:r>
              <a:rPr lang="pt-BR" sz="1200" dirty="0" smtClean="0"/>
              <a:t>= </a:t>
            </a:r>
            <a:r>
              <a:rPr lang="pt-BR" sz="1200" dirty="0" err="1" smtClean="0"/>
              <a:t>article&amp;id</a:t>
            </a:r>
            <a:r>
              <a:rPr lang="pt-BR" sz="1200" dirty="0" smtClean="0"/>
              <a:t>=16478&amp;</a:t>
            </a:r>
            <a:r>
              <a:rPr lang="pt-BR" sz="1200" dirty="0" err="1" smtClean="0"/>
              <a:t>Itemid</a:t>
            </a:r>
            <a:r>
              <a:rPr lang="pt-BR" sz="1200" dirty="0" smtClean="0"/>
              <a:t>=1107 Acessado em 16/07/2013. MEC, 2010</a:t>
            </a:r>
          </a:p>
          <a:p>
            <a:r>
              <a:rPr lang="pt-BR" sz="1200" dirty="0" smtClean="0"/>
              <a:t>INEP. </a:t>
            </a:r>
            <a:r>
              <a:rPr lang="pt-BR" sz="1200" b="1" dirty="0" smtClean="0"/>
              <a:t>Censo da educação superior: 2011 – resumo técnico.</a:t>
            </a:r>
            <a:r>
              <a:rPr lang="pt-BR" sz="1200" dirty="0" smtClean="0"/>
              <a:t> – Brasília : Instituto Nacional de Estudos e Pesquisas Educacionais Anísio Teixeira, 2013.</a:t>
            </a:r>
          </a:p>
          <a:p>
            <a:r>
              <a:rPr lang="en-US" sz="1200" dirty="0" smtClean="0"/>
              <a:t>OCAK, </a:t>
            </a:r>
            <a:r>
              <a:rPr lang="en-US" sz="1200" dirty="0" err="1" smtClean="0"/>
              <a:t>Mehmet</a:t>
            </a:r>
            <a:r>
              <a:rPr lang="en-US" sz="1200" dirty="0" smtClean="0"/>
              <a:t> </a:t>
            </a:r>
            <a:r>
              <a:rPr lang="en-US" sz="1200" dirty="0" err="1" smtClean="0"/>
              <a:t>Akif</a:t>
            </a:r>
            <a:r>
              <a:rPr lang="en-US" sz="1200" dirty="0" smtClean="0"/>
              <a:t>. </a:t>
            </a:r>
            <a:r>
              <a:rPr lang="en-US" sz="1200" b="1" i="1" dirty="0" smtClean="0"/>
              <a:t>Blend or not to blend: a study investigating faculty members perceptions of blended teaching</a:t>
            </a:r>
            <a:r>
              <a:rPr lang="en-US" sz="1200" i="1" dirty="0" smtClean="0"/>
              <a:t>.</a:t>
            </a:r>
            <a:r>
              <a:rPr lang="en-US" sz="1200" dirty="0" smtClean="0"/>
              <a:t> </a:t>
            </a:r>
            <a:r>
              <a:rPr lang="pt-BR" sz="1200" dirty="0" smtClean="0"/>
              <a:t>World </a:t>
            </a:r>
            <a:r>
              <a:rPr lang="pt-BR" sz="1200" dirty="0" err="1" smtClean="0"/>
              <a:t>Journal</a:t>
            </a:r>
            <a:r>
              <a:rPr lang="pt-BR" sz="1200" dirty="0" smtClean="0"/>
              <a:t> </a:t>
            </a:r>
            <a:r>
              <a:rPr lang="pt-BR" sz="1200" dirty="0" err="1" smtClean="0"/>
              <a:t>on</a:t>
            </a:r>
            <a:r>
              <a:rPr lang="pt-BR" sz="1200" dirty="0" smtClean="0"/>
              <a:t> </a:t>
            </a:r>
            <a:r>
              <a:rPr lang="pt-BR" sz="1200" dirty="0" err="1" smtClean="0"/>
              <a:t>Educational</a:t>
            </a:r>
            <a:r>
              <a:rPr lang="pt-BR" sz="1200" dirty="0" smtClean="0"/>
              <a:t> </a:t>
            </a:r>
            <a:r>
              <a:rPr lang="pt-BR" sz="1200" dirty="0" err="1" smtClean="0"/>
              <a:t>Technology</a:t>
            </a:r>
            <a:r>
              <a:rPr lang="pt-BR" sz="1200" dirty="0" smtClean="0"/>
              <a:t> </a:t>
            </a:r>
            <a:r>
              <a:rPr lang="pt-BR" sz="1200" dirty="0" err="1" smtClean="0"/>
              <a:t>Vol</a:t>
            </a:r>
            <a:r>
              <a:rPr lang="pt-BR" sz="1200" dirty="0" smtClean="0"/>
              <a:t> 2, 2010</a:t>
            </a:r>
          </a:p>
          <a:p>
            <a:r>
              <a:rPr lang="pt-BR" sz="1200" dirty="0" smtClean="0"/>
              <a:t>MEC. (2007). Ministério da Educação e Cultura. </a:t>
            </a:r>
            <a:r>
              <a:rPr lang="pt-BR" sz="1200" b="1" dirty="0" smtClean="0"/>
              <a:t>Referenciais de Qualidade para Ensino Superior a Distância</a:t>
            </a:r>
            <a:r>
              <a:rPr lang="pt-BR" sz="1200" dirty="0" smtClean="0"/>
              <a:t>.;Podendo ser encontrado em portal.mec.gov.br/seed/arquivos/pdf/legislacao/refead1.pdf, MEC.</a:t>
            </a:r>
          </a:p>
          <a:p>
            <a:r>
              <a:rPr lang="pt-BR" sz="1200" dirty="0" smtClean="0"/>
              <a:t>PAULA, Alessandra de. </a:t>
            </a:r>
            <a:r>
              <a:rPr lang="pt-BR" sz="1200" b="1" dirty="0" smtClean="0"/>
              <a:t>Fatores Críticos de Sucesso hierarquizados para cursos superiores na modalidade a distância.</a:t>
            </a:r>
            <a:r>
              <a:rPr lang="pt-BR" sz="1200" dirty="0" smtClean="0"/>
              <a:t> 190 f. Tese (Doutorado em Engenharia). PPG em Engenharia de Produção, Universidade Federal de Santa Catarina, Florianópolis, 2014.</a:t>
            </a:r>
          </a:p>
          <a:p>
            <a:r>
              <a:rPr lang="pt-BR" sz="1200" dirty="0" smtClean="0"/>
              <a:t>PASCUAL, Maria P. (2003). </a:t>
            </a:r>
            <a:r>
              <a:rPr lang="pt-BR" sz="1200" b="1" i="1" dirty="0" smtClean="0"/>
              <a:t>El </a:t>
            </a:r>
            <a:r>
              <a:rPr lang="pt-BR" sz="1200" b="1" i="1" dirty="0" err="1" smtClean="0"/>
              <a:t>Blended</a:t>
            </a:r>
            <a:r>
              <a:rPr lang="pt-BR" sz="1200" b="1" i="1" dirty="0" smtClean="0"/>
              <a:t> </a:t>
            </a:r>
            <a:r>
              <a:rPr lang="pt-BR" sz="1200" b="1" i="1" dirty="0" err="1" smtClean="0"/>
              <a:t>learning</a:t>
            </a:r>
            <a:r>
              <a:rPr lang="pt-BR" sz="1200" b="1" i="1" dirty="0" smtClean="0"/>
              <a:t> </a:t>
            </a:r>
            <a:r>
              <a:rPr lang="pt-BR" sz="1200" b="1" i="1" dirty="0" err="1" smtClean="0"/>
              <a:t>reduce</a:t>
            </a:r>
            <a:r>
              <a:rPr lang="pt-BR" sz="1200" b="1" i="1" dirty="0" smtClean="0"/>
              <a:t> </a:t>
            </a:r>
            <a:r>
              <a:rPr lang="pt-BR" sz="1200" b="1" i="1" dirty="0" err="1" smtClean="0"/>
              <a:t>el</a:t>
            </a:r>
            <a:r>
              <a:rPr lang="pt-BR" sz="1200" b="1" i="1" dirty="0" smtClean="0"/>
              <a:t> </a:t>
            </a:r>
            <a:r>
              <a:rPr lang="pt-BR" sz="1200" b="1" i="1" dirty="0" err="1" smtClean="0"/>
              <a:t>ahorro</a:t>
            </a:r>
            <a:r>
              <a:rPr lang="pt-BR" sz="1200" b="1" i="1" dirty="0" smtClean="0"/>
              <a:t> de </a:t>
            </a:r>
            <a:r>
              <a:rPr lang="pt-BR" sz="1200" b="1" i="1" dirty="0" err="1" smtClean="0"/>
              <a:t>la</a:t>
            </a:r>
            <a:r>
              <a:rPr lang="pt-BR" sz="1200" b="1" i="1" dirty="0" smtClean="0"/>
              <a:t> </a:t>
            </a:r>
            <a:r>
              <a:rPr lang="pt-BR" sz="1200" b="1" i="1" dirty="0" err="1" smtClean="0"/>
              <a:t>formación</a:t>
            </a:r>
            <a:r>
              <a:rPr lang="pt-BR" sz="1200" b="1" i="1" dirty="0" smtClean="0"/>
              <a:t> on-line pero gana </a:t>
            </a:r>
            <a:r>
              <a:rPr lang="pt-BR" sz="1200" b="1" i="1" dirty="0" err="1" smtClean="0"/>
              <a:t>en</a:t>
            </a:r>
            <a:r>
              <a:rPr lang="pt-BR" sz="1200" b="1" i="1" dirty="0" smtClean="0"/>
              <a:t> </a:t>
            </a:r>
            <a:r>
              <a:rPr lang="pt-BR" sz="1200" b="1" i="1" dirty="0" err="1" smtClean="0"/>
              <a:t>calidad</a:t>
            </a:r>
            <a:r>
              <a:rPr lang="pt-BR" sz="1200" b="1" i="1" dirty="0" smtClean="0"/>
              <a:t>.</a:t>
            </a:r>
            <a:r>
              <a:rPr lang="pt-BR" sz="1200" dirty="0" smtClean="0"/>
              <a:t> </a:t>
            </a:r>
            <a:r>
              <a:rPr lang="pt-BR" sz="1200" dirty="0" err="1" smtClean="0"/>
              <a:t>Educaweb</a:t>
            </a:r>
            <a:r>
              <a:rPr lang="pt-BR" sz="1200" dirty="0" smtClean="0"/>
              <a:t>, 69. 6 de </a:t>
            </a:r>
            <a:r>
              <a:rPr lang="pt-BR" sz="1200" dirty="0" err="1" smtClean="0"/>
              <a:t>octubre</a:t>
            </a:r>
            <a:r>
              <a:rPr lang="pt-BR" sz="1200" dirty="0" smtClean="0"/>
              <a:t> de 2003. </a:t>
            </a:r>
            <a:r>
              <a:rPr lang="pt-BR" sz="1200" u="sng" dirty="0" smtClean="0">
                <a:hlinkClick r:id="rId2"/>
              </a:rPr>
              <a:t>http://www.educaweb.com /</a:t>
            </a:r>
            <a:r>
              <a:rPr lang="pt-BR" sz="1200" u="sng" dirty="0" err="1" smtClean="0">
                <a:hlinkClick r:id="rId2"/>
              </a:rPr>
              <a:t>esp</a:t>
            </a:r>
            <a:r>
              <a:rPr lang="pt-BR" sz="1200" u="sng" dirty="0" smtClean="0">
                <a:hlinkClick r:id="rId2"/>
              </a:rPr>
              <a:t>/</a:t>
            </a:r>
            <a:r>
              <a:rPr lang="pt-BR" sz="1200" u="sng" dirty="0" err="1" smtClean="0">
                <a:hlinkClick r:id="rId2"/>
              </a:rPr>
              <a:t>servicios</a:t>
            </a:r>
            <a:r>
              <a:rPr lang="pt-BR" sz="1200" u="sng" dirty="0" smtClean="0">
                <a:hlinkClick r:id="rId2"/>
              </a:rPr>
              <a:t>/</a:t>
            </a:r>
            <a:r>
              <a:rPr lang="pt-BR" sz="1200" u="sng" dirty="0" err="1" smtClean="0">
                <a:hlinkClick r:id="rId2"/>
              </a:rPr>
              <a:t>monografico</a:t>
            </a:r>
            <a:r>
              <a:rPr lang="pt-BR" sz="1200" u="sng" dirty="0" smtClean="0">
                <a:hlinkClick r:id="rId2"/>
              </a:rPr>
              <a:t>/</a:t>
            </a:r>
            <a:r>
              <a:rPr lang="pt-BR" sz="1200" u="sng" dirty="0" err="1" smtClean="0">
                <a:hlinkClick r:id="rId2"/>
              </a:rPr>
              <a:t>formacionvirtual</a:t>
            </a:r>
            <a:r>
              <a:rPr lang="pt-BR" sz="1200" u="sng" dirty="0" smtClean="0">
                <a:hlinkClick r:id="rId2"/>
              </a:rPr>
              <a:t>/1181108.</a:t>
            </a:r>
            <a:r>
              <a:rPr lang="pt-BR" sz="1200" u="sng" dirty="0" err="1" smtClean="0">
                <a:hlinkClick r:id="rId2"/>
              </a:rPr>
              <a:t>asp</a:t>
            </a:r>
            <a:r>
              <a:rPr lang="pt-BR" sz="1200" dirty="0" smtClean="0"/>
              <a:t> acessado em 16 de mai de 2014</a:t>
            </a:r>
          </a:p>
          <a:p>
            <a:endParaRPr lang="pt-BR" sz="1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755576" y="2564904"/>
            <a:ext cx="777328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is721 BdCnOul BT" pitchFamily="82" charset="0"/>
              </a:rPr>
              <a:t>OBRIGADO</a:t>
            </a:r>
            <a:endParaRPr lang="pt-BR" sz="13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is721 BdCnOul BT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Enquadramento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7500" lnSpcReduction="20000"/>
          </a:bodyPr>
          <a:lstStyle/>
          <a:p>
            <a:pPr algn="ctr">
              <a:lnSpc>
                <a:spcPct val="150000"/>
              </a:lnSpc>
            </a:pPr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Investigação Científica</a:t>
            </a:r>
            <a:endParaRPr lang="pt-B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Educação Superior</a:t>
            </a:r>
            <a:endParaRPr lang="pt-B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Inovação e Mudança</a:t>
            </a:r>
            <a:endParaRPr lang="pt-B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Descrição de projeto em andamento</a:t>
            </a:r>
            <a:endParaRPr lang="pt-B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/>
              <a:t>Blended</a:t>
            </a:r>
            <a:r>
              <a:rPr lang="pt-BR" i="1" dirty="0" smtClean="0"/>
              <a:t> </a:t>
            </a:r>
            <a:r>
              <a:rPr lang="pt-BR" i="1" dirty="0" err="1" smtClean="0"/>
              <a:t>Learning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termo se ajusta às mudanças</a:t>
            </a:r>
          </a:p>
          <a:p>
            <a:pPr algn="just"/>
            <a:r>
              <a:rPr lang="pt-BR" sz="2400" dirty="0" smtClean="0"/>
              <a:t>Os cursos propostos em </a:t>
            </a:r>
            <a:r>
              <a:rPr lang="pt-BR" sz="2400" b="1" i="1" dirty="0" err="1" smtClean="0"/>
              <a:t>blended</a:t>
            </a:r>
            <a:r>
              <a:rPr lang="pt-BR" sz="2400" b="1" i="1" dirty="0" smtClean="0"/>
              <a:t> </a:t>
            </a:r>
            <a:r>
              <a:rPr lang="pt-BR" sz="2400" b="1" i="1" dirty="0" err="1" smtClean="0"/>
              <a:t>learning</a:t>
            </a:r>
            <a:r>
              <a:rPr lang="pt-BR" sz="2400" b="1" i="1" dirty="0" smtClean="0"/>
              <a:t> </a:t>
            </a:r>
            <a:r>
              <a:rPr lang="pt-BR" sz="2400" dirty="0" smtClean="0"/>
              <a:t>integram o estudo </a:t>
            </a:r>
            <a:r>
              <a:rPr lang="pt-BR" sz="2400" i="1" dirty="0" smtClean="0"/>
              <a:t>on-line</a:t>
            </a:r>
            <a:r>
              <a:rPr lang="pt-BR" sz="2400" dirty="0" smtClean="0"/>
              <a:t> com o estudo presencial, de maneira a obter vantagens valiosas dentro de um planejamento pedagógico (</a:t>
            </a:r>
            <a:r>
              <a:rPr lang="pt-BR" sz="2400" dirty="0" err="1" smtClean="0"/>
              <a:t>Vignare</a:t>
            </a:r>
            <a:r>
              <a:rPr lang="pt-BR" sz="2400" dirty="0" smtClean="0"/>
              <a:t>, 2007).</a:t>
            </a:r>
            <a:r>
              <a:rPr lang="pt-BR" dirty="0" smtClean="0"/>
              <a:t> </a:t>
            </a:r>
          </a:p>
          <a:p>
            <a:pPr algn="just"/>
            <a:r>
              <a:rPr lang="pt-BR" sz="2400" dirty="0" smtClean="0"/>
              <a:t>A aprendizagem em </a:t>
            </a:r>
            <a:r>
              <a:rPr lang="pt-BR" sz="2400" b="1" i="1" dirty="0" err="1" smtClean="0"/>
              <a:t>blended</a:t>
            </a:r>
            <a:r>
              <a:rPr lang="pt-BR" sz="2400" b="1" i="1" dirty="0" smtClean="0"/>
              <a:t> </a:t>
            </a:r>
            <a:r>
              <a:rPr lang="pt-BR" sz="2400" b="1" i="1" dirty="0" err="1" smtClean="0"/>
              <a:t>learning</a:t>
            </a:r>
            <a:r>
              <a:rPr lang="pt-BR" sz="2400" b="1" i="1" dirty="0" smtClean="0"/>
              <a:t> </a:t>
            </a:r>
            <a:r>
              <a:rPr lang="pt-BR" sz="2400" dirty="0" smtClean="0"/>
              <a:t>deve ser considerada mais do que apenas um aditivo para um curso, desta definição implica que deve existir um projeto específico de curso (</a:t>
            </a:r>
            <a:r>
              <a:rPr lang="pt-BR" sz="2400" dirty="0" err="1" smtClean="0"/>
              <a:t>Haughey</a:t>
            </a:r>
            <a:r>
              <a:rPr lang="pt-BR" sz="2400" dirty="0" smtClean="0"/>
              <a:t>, 2006).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/>
              <a:t>Blended</a:t>
            </a:r>
            <a:r>
              <a:rPr lang="pt-BR" i="1" dirty="0" smtClean="0"/>
              <a:t> </a:t>
            </a:r>
            <a:r>
              <a:rPr lang="pt-BR" i="1" dirty="0" err="1" smtClean="0"/>
              <a:t>Learning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 err="1" smtClean="0"/>
              <a:t>Tori</a:t>
            </a:r>
            <a:r>
              <a:rPr lang="pt-BR" sz="2400" dirty="0" smtClean="0"/>
              <a:t> (2010), destaca este novo cenário, quando descreve o surgimento de um fenômeno de </a:t>
            </a:r>
            <a:r>
              <a:rPr lang="pt-BR" sz="2400" b="1" dirty="0" smtClean="0"/>
              <a:t>convergência</a:t>
            </a:r>
            <a:r>
              <a:rPr lang="pt-BR" sz="2400" dirty="0" smtClean="0"/>
              <a:t> entre o virtual e o presencial na educação. </a:t>
            </a:r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Tecnologias (</a:t>
            </a:r>
            <a:r>
              <a:rPr lang="pt-BR" sz="2400" dirty="0" err="1" smtClean="0"/>
              <a:t>TICs</a:t>
            </a:r>
            <a:r>
              <a:rPr lang="pt-BR" sz="2400" dirty="0" smtClean="0"/>
              <a:t>)</a:t>
            </a:r>
          </a:p>
          <a:p>
            <a:pPr algn="just"/>
            <a:r>
              <a:rPr lang="pt-BR" sz="2400" dirty="0" smtClean="0"/>
              <a:t>Metodologias (linguagem, combinação de recursos)</a:t>
            </a:r>
          </a:p>
          <a:p>
            <a:pPr algn="just"/>
            <a:r>
              <a:rPr lang="pt-BR" sz="2400" dirty="0" smtClean="0"/>
              <a:t>Gerenciamento de conteúdos ( </a:t>
            </a:r>
            <a:r>
              <a:rPr lang="pt-BR" sz="2400" dirty="0" err="1" smtClean="0"/>
              <a:t>AVAs</a:t>
            </a:r>
            <a:r>
              <a:rPr lang="pt-BR" sz="2400" dirty="0" smtClean="0"/>
              <a:t> ou LMS )</a:t>
            </a:r>
          </a:p>
          <a:p>
            <a:pPr algn="ctr">
              <a:buNone/>
            </a:pPr>
            <a:r>
              <a:rPr lang="pt-BR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...O melhor de ambos...</a:t>
            </a:r>
            <a:endParaRPr lang="pt-BR" sz="3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2123728" y="2636912"/>
            <a:ext cx="4464496" cy="2016224"/>
            <a:chOff x="1403648" y="404664"/>
            <a:chExt cx="4464496" cy="2016224"/>
          </a:xfrm>
        </p:grpSpPr>
        <p:grpSp>
          <p:nvGrpSpPr>
            <p:cNvPr id="5" name="Grupo 8"/>
            <p:cNvGrpSpPr/>
            <p:nvPr/>
          </p:nvGrpSpPr>
          <p:grpSpPr>
            <a:xfrm>
              <a:off x="1403648" y="764704"/>
              <a:ext cx="4464496" cy="1152128"/>
              <a:chOff x="1403648" y="764704"/>
              <a:chExt cx="4464496" cy="1152128"/>
            </a:xfrm>
          </p:grpSpPr>
          <p:sp>
            <p:nvSpPr>
              <p:cNvPr id="9" name="Elipse 8"/>
              <p:cNvSpPr/>
              <p:nvPr/>
            </p:nvSpPr>
            <p:spPr>
              <a:xfrm>
                <a:off x="1403648" y="764704"/>
                <a:ext cx="1728192" cy="11521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b="1" dirty="0" smtClean="0">
                    <a:solidFill>
                      <a:schemeClr val="tx1"/>
                    </a:solidFill>
                  </a:rPr>
                  <a:t>Presencial</a:t>
                </a:r>
                <a:endParaRPr lang="pt-BR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Elipse 9"/>
              <p:cNvSpPr/>
              <p:nvPr/>
            </p:nvSpPr>
            <p:spPr>
              <a:xfrm>
                <a:off x="4139952" y="764704"/>
                <a:ext cx="1728192" cy="1152128"/>
              </a:xfrm>
              <a:prstGeom prst="ellipse">
                <a:avLst/>
              </a:prstGeom>
              <a:solidFill>
                <a:srgbClr val="F2F2F2">
                  <a:alpha val="50196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b="1" dirty="0" smtClean="0">
                    <a:solidFill>
                      <a:schemeClr val="tx1"/>
                    </a:solidFill>
                  </a:rPr>
                  <a:t>Distância</a:t>
                </a:r>
                <a:endParaRPr lang="pt-BR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Elipse 10"/>
              <p:cNvSpPr/>
              <p:nvPr/>
            </p:nvSpPr>
            <p:spPr>
              <a:xfrm>
                <a:off x="2771800" y="764704"/>
                <a:ext cx="1728192" cy="1152128"/>
              </a:xfrm>
              <a:prstGeom prst="ellipse">
                <a:avLst/>
              </a:prstGeom>
              <a:solidFill>
                <a:srgbClr val="F2F2F2">
                  <a:alpha val="45882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b="1" i="1" dirty="0" err="1" smtClean="0">
                    <a:solidFill>
                      <a:schemeClr val="tx1"/>
                    </a:solidFill>
                  </a:rPr>
                  <a:t>Blended</a:t>
                </a:r>
                <a:r>
                  <a:rPr lang="pt-BR" b="1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pt-BR" b="1" i="1" dirty="0" err="1" smtClean="0">
                    <a:solidFill>
                      <a:schemeClr val="tx1"/>
                    </a:solidFill>
                  </a:rPr>
                  <a:t>Learning</a:t>
                </a:r>
                <a:endParaRPr lang="pt-BR" b="1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Seta em curva para cima 5"/>
            <p:cNvSpPr/>
            <p:nvPr/>
          </p:nvSpPr>
          <p:spPr>
            <a:xfrm>
              <a:off x="2051720" y="1628800"/>
              <a:ext cx="1800200" cy="792088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7" name="Seta em curva para cima 6"/>
            <p:cNvSpPr/>
            <p:nvPr/>
          </p:nvSpPr>
          <p:spPr>
            <a:xfrm flipH="1">
              <a:off x="3419872" y="1628800"/>
              <a:ext cx="1719808" cy="792088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2843808" y="404664"/>
              <a:ext cx="1462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Convergência</a:t>
              </a:r>
              <a:endPara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modelo </a:t>
            </a:r>
            <a:r>
              <a:rPr lang="pt-BR" i="1" dirty="0" err="1" smtClean="0"/>
              <a:t>Blended</a:t>
            </a:r>
            <a:r>
              <a:rPr lang="pt-BR" i="1" dirty="0" smtClean="0"/>
              <a:t> </a:t>
            </a:r>
            <a:r>
              <a:rPr lang="pt-BR" i="1" dirty="0" err="1" smtClean="0"/>
              <a:t>Learning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67544" y="1824226"/>
          <a:ext cx="8064896" cy="4629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6336704"/>
              </a:tblGrid>
              <a:tr h="59663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Modelo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Caracterização proposta por </a:t>
                      </a:r>
                      <a:r>
                        <a:rPr lang="pt-BR" dirty="0" err="1" smtClean="0"/>
                        <a:t>Horn</a:t>
                      </a:r>
                      <a:r>
                        <a:rPr lang="pt-BR" dirty="0" smtClean="0"/>
                        <a:t> &amp;</a:t>
                      </a:r>
                      <a:r>
                        <a:rPr lang="pt-BR" dirty="0" err="1" smtClean="0"/>
                        <a:t>Staker</a:t>
                      </a:r>
                      <a:r>
                        <a:rPr lang="pt-BR" dirty="0" smtClean="0"/>
                        <a:t> (2011)</a:t>
                      </a:r>
                    </a:p>
                  </a:txBody>
                  <a:tcPr/>
                </a:tc>
              </a:tr>
              <a:tr h="596638">
                <a:tc rowSpan="2">
                  <a:txBody>
                    <a:bodyPr/>
                    <a:lstStyle/>
                    <a:p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Escolas tradicionais com opção on-line</a:t>
                      </a:r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a)A instrução é entregue por professores </a:t>
                      </a:r>
                      <a:r>
                        <a:rPr lang="pt-BR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on-line</a:t>
                      </a: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por meio de uma plataforma digital de aprendizagem, mas dentro de um ambiente de laboratório físico.</a:t>
                      </a:r>
                      <a:endParaRPr lang="pt-BR" sz="1600" dirty="0"/>
                    </a:p>
                  </a:txBody>
                  <a:tcPr/>
                </a:tc>
              </a:tr>
              <a:tr h="596638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b)Onde os alunos fazem um ou vários cursos </a:t>
                      </a:r>
                      <a:r>
                        <a:rPr lang="pt-BR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on-line</a:t>
                      </a: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para complementar a sua escolaridade tradicional (fora ambiente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físico tradicional)</a:t>
                      </a: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t-BR" sz="1600" dirty="0"/>
                    </a:p>
                  </a:txBody>
                  <a:tcPr/>
                </a:tc>
              </a:tr>
              <a:tr h="59663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Escolas </a:t>
                      </a:r>
                      <a:r>
                        <a:rPr lang="pt-BR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Blended</a:t>
                      </a:r>
                      <a:endParaRPr lang="pt-BR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Modelo Rotativo, exemplificado por um horário fixo onde os estudantes estão entre a aprendizagem </a:t>
                      </a:r>
                      <a:r>
                        <a:rPr lang="pt-BR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on-line</a:t>
                      </a: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aprendizagem em sala de aula tradicional, alternando-se.</a:t>
                      </a:r>
                      <a:endParaRPr lang="pt-BR" sz="1600" dirty="0"/>
                    </a:p>
                  </a:txBody>
                  <a:tcPr/>
                </a:tc>
              </a:tr>
              <a:tr h="596638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O Modelo </a:t>
                      </a:r>
                      <a:r>
                        <a:rPr lang="pt-BR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Flex</a:t>
                      </a: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 maior parte do ensino é entregue por uma plataforma online com professores presenciais disponíveis para apoio no local.</a:t>
                      </a:r>
                      <a:endParaRPr lang="pt-BR" sz="1600" dirty="0"/>
                    </a:p>
                  </a:txBody>
                  <a:tcPr/>
                </a:tc>
              </a:tr>
              <a:tr h="59663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Mais virtual do que o tradicional</a:t>
                      </a:r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a)Os alunos recebem toda a sua instrução </a:t>
                      </a:r>
                      <a:r>
                        <a:rPr lang="pt-BR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on-line</a:t>
                      </a: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(através de uma plataforma </a:t>
                      </a:r>
                      <a:r>
                        <a:rPr lang="pt-BR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on-line</a:t>
                      </a: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de um professor </a:t>
                      </a:r>
                      <a:r>
                        <a:rPr lang="pt-BR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on-line</a:t>
                      </a: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t-BR" sz="1600" dirty="0"/>
                    </a:p>
                  </a:txBody>
                  <a:tcPr/>
                </a:tc>
              </a:tr>
              <a:tr h="596638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</a:t>
                      </a: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 tipo de modelo orientado em que os alunos acessam o site, no tempo programado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 e desvantagens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755576" y="1628800"/>
          <a:ext cx="7776864" cy="2376264"/>
        </p:xfrm>
        <a:graphic>
          <a:graphicData uri="http://schemas.openxmlformats.org/drawingml/2006/table">
            <a:tbl>
              <a:tblPr/>
              <a:tblGrid>
                <a:gridCol w="3850224"/>
                <a:gridCol w="3926640"/>
              </a:tblGrid>
              <a:tr h="3394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Vantagens</a:t>
                      </a:r>
                      <a:endParaRPr lang="pt-BR" sz="18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Desvantagens</a:t>
                      </a:r>
                      <a:endParaRPr lang="pt-BR" sz="18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Flexibilidade de horários e locais considerados presenciais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Problemas com a utilização de tecnologia dos alunos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Melhoria no feedback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Falta de apoio institucional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Mais interação do aluno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Passar mais tempo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Melhoria nas condições de autoaprendizagem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Experiência prévia da Faculdade com a tecnologia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Tabela 1. Vantagens e desvantagens do ensino </a:t>
            </a:r>
            <a:r>
              <a:rPr kumimoji="0" lang="pt-BR" sz="11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blended</a:t>
            </a: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em cursos superiores</a:t>
            </a:r>
            <a:endParaRPr kumimoji="0" lang="pt-B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o autor adaptado de Ocak (2010)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0050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Tabela 1. Vantagens e desvantagens do ensino </a:t>
            </a:r>
            <a:r>
              <a:rPr kumimoji="0" lang="pt-BR" sz="11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blended</a:t>
            </a: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em cursos superiores</a:t>
            </a: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o autor adaptado de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Ocak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(2010)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67544" y="4581128"/>
            <a:ext cx="8280920" cy="1631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acordo com Paula( 2014) os referenciais de qualidade propostos pelo MEC (2007), reconhecem que existe um diferencial proposto pela EaD, com características próprias considerando linguagem e formato próprios, exigindo administração, desenho, lógica, acompanhamento, avaliação, recursos técnicos, tecnológicos, de infraestrutura e pedagógicos.</a:t>
            </a: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 e discussão 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instituição já tinha o ensino presencial e já participava com os 20% em não presencial</a:t>
            </a:r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e-learning</a:t>
            </a:r>
            <a:r>
              <a:rPr lang="pt-BR" dirty="0" smtClean="0"/>
              <a:t> foi julgado inviável para o ensino superior, com duas grandes barreiras:</a:t>
            </a:r>
          </a:p>
          <a:p>
            <a:pPr lvl="1"/>
            <a:r>
              <a:rPr lang="pt-BR" dirty="0" smtClean="0"/>
              <a:t>Preceitos de qualidade exigidos pela IES e MEC;</a:t>
            </a:r>
          </a:p>
          <a:p>
            <a:pPr lvl="1"/>
            <a:r>
              <a:rPr lang="pt-BR" dirty="0" smtClean="0"/>
              <a:t>Falta de identidade com a IES (comunidades de aprendizagem);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 e discussão 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Foram analisados ainda os seguintes fatores: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BR" dirty="0" smtClean="0"/>
              <a:t>Critério de escolha dos cursos;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BR" dirty="0" smtClean="0"/>
              <a:t>Critério de escolha dos locais dos polos;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BR" dirty="0" smtClean="0"/>
              <a:t>Critério de escolha dos materiais didáticos;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BR" dirty="0" smtClean="0"/>
              <a:t>Critério de escolha das plataformas e sua integração (administrativa e AVA)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BR" dirty="0" smtClean="0"/>
              <a:t>Critérios na escolha de pessoal administrativo e docentes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BR" dirty="0" smtClean="0"/>
              <a:t>Critério na escolha do modelo de transmissão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spcBef>
                <a:spcPts val="600"/>
              </a:spcBef>
              <a:buFont typeface="+mj-lt"/>
              <a:buAutoNum type="alphaLcParenR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implantação exige um esforço da IES, com relação à preparação e soma de recursos necessários para a sua realização;</a:t>
            </a:r>
          </a:p>
          <a:p>
            <a:pPr marL="514350" indent="-514350">
              <a:spcBef>
                <a:spcPts val="600"/>
              </a:spcBef>
              <a:buFont typeface="+mj-lt"/>
              <a:buAutoNum type="alphaLcParenR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Em contraponto, após a realização, o retorno do investimento se faz em função do volume;</a:t>
            </a:r>
          </a:p>
          <a:p>
            <a:pPr marL="514350" indent="-514350">
              <a:spcBef>
                <a:spcPts val="600"/>
              </a:spcBef>
              <a:buFont typeface="+mj-lt"/>
              <a:buAutoNum type="alphaLcParenR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Capacidade gerencial deve ser referencia;</a:t>
            </a:r>
          </a:p>
          <a:p>
            <a:pPr marL="514350" indent="-514350">
              <a:spcBef>
                <a:spcPts val="600"/>
              </a:spcBef>
              <a:buFont typeface="+mj-lt"/>
              <a:buAutoNum type="alphaLcParenR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Ferramentas tecnológicas dinâmicas e alinhadas com o mercado;</a:t>
            </a:r>
          </a:p>
          <a:p>
            <a:pPr marL="514350" indent="-514350">
              <a:spcBef>
                <a:spcPts val="600"/>
              </a:spcBef>
              <a:buFont typeface="+mj-lt"/>
              <a:buAutoNum type="alphaLcParenR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Modelo pedagógico alinhado com método </a:t>
            </a:r>
            <a:r>
              <a:rPr lang="pt-BR" sz="2400" i="1" dirty="0" err="1" smtClean="0">
                <a:latin typeface="Arial" pitchFamily="34" charset="0"/>
                <a:cs typeface="Arial" pitchFamily="34" charset="0"/>
              </a:rPr>
              <a:t>blended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i="1" dirty="0" err="1" smtClean="0">
                <a:latin typeface="Arial" pitchFamily="34" charset="0"/>
                <a:cs typeface="Arial" pitchFamily="34" charset="0"/>
              </a:rPr>
              <a:t>learning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;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ts val="600"/>
              </a:spcBef>
              <a:buFont typeface="+mj-lt"/>
              <a:buAutoNum type="alphaLcParenR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O material didático utilizado deve ser o da EaD, ou seja, utilizar-se da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dialogicidade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1077</Words>
  <Application>Microsoft Office PowerPoint</Application>
  <PresentationFormat>Apresentação na tela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BLENDED LEARNING - IMPACTO NA IMPLANTAÇÃO EM CURSOS SUPERIORES</vt:lpstr>
      <vt:lpstr>Enquadramento</vt:lpstr>
      <vt:lpstr>Blended Learning</vt:lpstr>
      <vt:lpstr>Blended Learning</vt:lpstr>
      <vt:lpstr>O modelo Blended Learning</vt:lpstr>
      <vt:lpstr>Vantagens e desvantagens</vt:lpstr>
      <vt:lpstr>Apresentação e discussão caso</vt:lpstr>
      <vt:lpstr>Apresentação e discussão caso</vt:lpstr>
      <vt:lpstr>Conclusões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User</cp:lastModifiedBy>
  <cp:revision>15</cp:revision>
  <dcterms:created xsi:type="dcterms:W3CDTF">2014-07-31T15:12:21Z</dcterms:created>
  <dcterms:modified xsi:type="dcterms:W3CDTF">2014-10-06T17:43:00Z</dcterms:modified>
</cp:coreProperties>
</file>