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6" r:id="rId2"/>
    <p:sldId id="319" r:id="rId3"/>
    <p:sldId id="296" r:id="rId4"/>
    <p:sldId id="325" r:id="rId5"/>
    <p:sldId id="326" r:id="rId6"/>
    <p:sldId id="327" r:id="rId7"/>
    <p:sldId id="343" r:id="rId8"/>
    <p:sldId id="344" r:id="rId9"/>
    <p:sldId id="345" r:id="rId10"/>
    <p:sldId id="337" r:id="rId11"/>
    <p:sldId id="338" r:id="rId12"/>
    <p:sldId id="339" r:id="rId13"/>
    <p:sldId id="340" r:id="rId14"/>
    <p:sldId id="303" r:id="rId15"/>
    <p:sldId id="313" r:id="rId16"/>
    <p:sldId id="314" r:id="rId17"/>
  </p:sldIdLst>
  <p:sldSz cx="10156825" cy="7615238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99">
          <p15:clr>
            <a:srgbClr val="A4A3A4"/>
          </p15:clr>
        </p15:guide>
        <p15:guide id="2" pos="31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  <a:srgbClr val="008000"/>
    <a:srgbClr val="00923F"/>
    <a:srgbClr val="0537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02"/>
      </p:cViewPr>
      <p:guideLst>
        <p:guide orient="horz" pos="2399"/>
        <p:guide pos="31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67801E7-3646-4F67-B31E-D20322985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0020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7801E7-3646-4F67-B31E-D20322985493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98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2365375"/>
            <a:ext cx="8632825" cy="16319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14825"/>
            <a:ext cx="7108825" cy="194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64413" y="304800"/>
            <a:ext cx="2284412" cy="649763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4013" cy="64976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1688" y="4894263"/>
            <a:ext cx="8634412" cy="1511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01688" y="3227388"/>
            <a:ext cx="8634412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8000" y="1776413"/>
            <a:ext cx="4494213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4613" y="1776413"/>
            <a:ext cx="4494212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7863" cy="7096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8000" y="2414588"/>
            <a:ext cx="4487863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59375" y="1704975"/>
            <a:ext cx="4489450" cy="7096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59375" y="2414588"/>
            <a:ext cx="4489450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1688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70338" y="303213"/>
            <a:ext cx="5678487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1688" cy="5208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725" y="5330825"/>
            <a:ext cx="6094413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4413" cy="4568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90725" y="5959475"/>
            <a:ext cx="6094413" cy="893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082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53" tIns="50777" rIns="101553" bIns="50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6413"/>
            <a:ext cx="9140825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553" tIns="50777" rIns="101553" bIns="50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1" name="Rectangle 6"/>
          <p:cNvSpPr>
            <a:spLocks noChangeArrowheads="1"/>
          </p:cNvSpPr>
          <p:nvPr userDrawn="1"/>
        </p:nvSpPr>
        <p:spPr bwMode="auto">
          <a:xfrm>
            <a:off x="7786688" y="7291388"/>
            <a:ext cx="23701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471DCBD-E158-409E-99D8-C53E7195A5E6}" type="slidenum">
              <a:rPr lang="pt-BR" sz="1200" b="0"/>
              <a:pPr algn="r">
                <a:defRPr/>
              </a:pPr>
              <a:t>‹nº›</a:t>
            </a:fld>
            <a:endParaRPr lang="pt-BR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0160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defTabSz="10160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Arial" charset="0"/>
        </a:defRPr>
      </a:lvl2pPr>
      <a:lvl3pPr algn="ctr" defTabSz="10160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Arial" charset="0"/>
        </a:defRPr>
      </a:lvl3pPr>
      <a:lvl4pPr algn="ctr" defTabSz="10160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Arial" charset="0"/>
        </a:defRPr>
      </a:lvl4pPr>
      <a:lvl5pPr algn="ctr" defTabSz="10160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Arial" charset="0"/>
        </a:defRPr>
      </a:lvl5pPr>
      <a:lvl6pPr marL="4572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1016000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0000" indent="-254000" algn="l" defTabSz="1016000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6413" indent="-252413" algn="l" defTabSz="1016000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4413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1613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8813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6013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3213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triz-Nivelamento-em-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637" y="-3175"/>
            <a:ext cx="10156825" cy="761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0" y="3886200"/>
            <a:ext cx="10136188" cy="70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5" tIns="45693" rIns="91385" bIns="45693">
            <a:spAutoFit/>
          </a:bodyPr>
          <a:lstStyle/>
          <a:p>
            <a:pPr algn="ctr" defTabSz="1016000"/>
            <a:r>
              <a:rPr lang="it-IT" sz="4000" b="0" dirty="0" smtClean="0">
                <a:solidFill>
                  <a:srgbClr val="006600"/>
                </a:solidFill>
              </a:rPr>
              <a:t>Luís </a:t>
            </a:r>
            <a:r>
              <a:rPr lang="it-IT" sz="4000" b="0" dirty="0">
                <a:solidFill>
                  <a:srgbClr val="006600"/>
                </a:solidFill>
              </a:rPr>
              <a:t>Cláudio </a:t>
            </a:r>
            <a:r>
              <a:rPr lang="it-IT" sz="4000" b="0" dirty="0" smtClean="0">
                <a:solidFill>
                  <a:srgbClr val="006600"/>
                </a:solidFill>
              </a:rPr>
              <a:t>Dallier Saldanha</a:t>
            </a:r>
            <a:endParaRPr lang="it-IT" sz="4000" b="0" dirty="0">
              <a:solidFill>
                <a:srgbClr val="0066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2511425"/>
            <a:ext cx="101568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1016000"/>
            <a:r>
              <a:rPr lang="pt-BR" sz="3500" dirty="0" smtClean="0">
                <a:solidFill>
                  <a:srgbClr val="006600"/>
                </a:solidFill>
              </a:rPr>
              <a:t>Análise da </a:t>
            </a:r>
            <a:r>
              <a:rPr lang="pt-BR" sz="3500" dirty="0" smtClean="0">
                <a:solidFill>
                  <a:srgbClr val="006600"/>
                </a:solidFill>
              </a:rPr>
              <a:t>pesquisa em </a:t>
            </a:r>
            <a:r>
              <a:rPr lang="pt-BR" sz="3500" dirty="0" err="1" smtClean="0">
                <a:solidFill>
                  <a:srgbClr val="006600"/>
                </a:solidFill>
              </a:rPr>
              <a:t>EaD</a:t>
            </a:r>
            <a:endParaRPr lang="pt-BR" sz="35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-12700" y="736600"/>
            <a:ext cx="101504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9" tIns="50684" rIns="101369" bIns="50684" anchor="ctr"/>
          <a:lstStyle/>
          <a:p>
            <a:pPr algn="ctr"/>
            <a:r>
              <a:rPr lang="en-US" sz="4000" dirty="0" err="1" smtClean="0">
                <a:solidFill>
                  <a:srgbClr val="006600"/>
                </a:solidFill>
              </a:rPr>
              <a:t>Desafios</a:t>
            </a:r>
            <a:endParaRPr lang="en-US" sz="4000" b="1" dirty="0">
              <a:solidFill>
                <a:srgbClr val="0066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3876" y="1472608"/>
            <a:ext cx="943768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51" tIns="50777" rIns="101551" bIns="50777"/>
          <a:lstStyle/>
          <a:p>
            <a:pPr eaLnBrk="1" hangingPunct="1">
              <a:spcBef>
                <a:spcPct val="50000"/>
              </a:spcBef>
            </a:pPr>
            <a:endParaRPr lang="pt-BR" sz="3200" b="0" dirty="0" smtClean="0"/>
          </a:p>
          <a:p>
            <a:pPr eaLnBrk="1" hangingPunct="1">
              <a:spcBef>
                <a:spcPct val="50000"/>
              </a:spcBef>
            </a:pPr>
            <a:r>
              <a:rPr lang="pt-BR" sz="3200" b="0" dirty="0" smtClean="0"/>
              <a:t>Ir além dos estudos de abrangência mais local e chegar a pesquisas de abrangência mais global;</a:t>
            </a:r>
          </a:p>
          <a:p>
            <a:pPr eaLnBrk="1" hangingPunct="1">
              <a:spcBef>
                <a:spcPct val="50000"/>
              </a:spcBef>
            </a:pPr>
            <a:r>
              <a:rPr lang="pt-BR" sz="3200" b="0" dirty="0" smtClean="0"/>
              <a:t>Superar os estudos de meta-análise individual para consolidação de linhas ou agendas de pesquisa mais robustas;</a:t>
            </a:r>
          </a:p>
          <a:p>
            <a:pPr eaLnBrk="1" hangingPunct="1">
              <a:spcBef>
                <a:spcPct val="50000"/>
              </a:spcBef>
            </a:pPr>
            <a:r>
              <a:rPr lang="pt-BR" sz="3200" b="0" dirty="0" smtClean="0"/>
              <a:t>Avançar para além dos contextos específicos e identificar  estratégias inovadoras e fatores de sucesso na </a:t>
            </a:r>
            <a:r>
              <a:rPr lang="pt-BR" sz="3200" b="0" dirty="0" err="1" smtClean="0"/>
              <a:t>EaD</a:t>
            </a:r>
            <a:r>
              <a:rPr lang="pt-BR" sz="3200" b="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232097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-12700" y="736600"/>
            <a:ext cx="101504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9" tIns="50684" rIns="101369" bIns="50684" anchor="ctr"/>
          <a:lstStyle/>
          <a:p>
            <a:pPr algn="ctr"/>
            <a:r>
              <a:rPr lang="en-US" sz="4000" dirty="0" err="1" smtClean="0">
                <a:solidFill>
                  <a:srgbClr val="006600"/>
                </a:solidFill>
              </a:rPr>
              <a:t>Desafios</a:t>
            </a:r>
            <a:endParaRPr lang="en-US" sz="4000" b="1" dirty="0">
              <a:solidFill>
                <a:srgbClr val="0066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3876" y="1472608"/>
            <a:ext cx="943768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51" tIns="50777" rIns="101551" bIns="50777"/>
          <a:lstStyle/>
          <a:p>
            <a:pPr eaLnBrk="1" hangingPunct="1">
              <a:spcBef>
                <a:spcPct val="50000"/>
              </a:spcBef>
            </a:pPr>
            <a:endParaRPr lang="pt-BR" sz="3200" b="0" dirty="0" smtClean="0"/>
          </a:p>
          <a:p>
            <a:pPr eaLnBrk="1" hangingPunct="1">
              <a:spcBef>
                <a:spcPct val="50000"/>
              </a:spcBef>
            </a:pPr>
            <a:r>
              <a:rPr lang="pt-BR" sz="3200" b="0" dirty="0" smtClean="0"/>
              <a:t>Trabalhar com amostras menos limitadas e buscar metodologias  mais apropriadas;</a:t>
            </a:r>
          </a:p>
          <a:p>
            <a:pPr eaLnBrk="1" hangingPunct="1">
              <a:spcBef>
                <a:spcPct val="50000"/>
              </a:spcBef>
            </a:pPr>
            <a:r>
              <a:rPr lang="pt-BR" sz="3200" b="0" dirty="0" smtClean="0"/>
              <a:t>Superar estudos de eficácia comparada que se limitam à relação presencial/distância para chegar às diferenças dentro de grupos que já se valem das mídias digitais;</a:t>
            </a:r>
          </a:p>
          <a:p>
            <a:pPr eaLnBrk="1" hangingPunct="1">
              <a:spcBef>
                <a:spcPct val="50000"/>
              </a:spcBef>
            </a:pPr>
            <a:r>
              <a:rPr lang="pt-BR" sz="3200" b="0" dirty="0" smtClean="0"/>
              <a:t>Desenvolver pesquisas sobre políticas e programas de educação a distância;</a:t>
            </a:r>
          </a:p>
        </p:txBody>
      </p:sp>
    </p:spTree>
    <p:extLst>
      <p:ext uri="{BB962C8B-B14F-4D97-AF65-F5344CB8AC3E}">
        <p14:creationId xmlns:p14="http://schemas.microsoft.com/office/powerpoint/2010/main" xmlns="" val="232097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-12700" y="736600"/>
            <a:ext cx="101504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9" tIns="50684" rIns="101369" bIns="50684" anchor="ctr"/>
          <a:lstStyle/>
          <a:p>
            <a:pPr algn="ctr"/>
            <a:r>
              <a:rPr lang="en-US" sz="4000" dirty="0" err="1" smtClean="0">
                <a:solidFill>
                  <a:srgbClr val="006600"/>
                </a:solidFill>
              </a:rPr>
              <a:t>Desafios</a:t>
            </a:r>
            <a:endParaRPr lang="en-US" sz="4000" b="1" dirty="0">
              <a:solidFill>
                <a:srgbClr val="0066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3876" y="1472608"/>
            <a:ext cx="943768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51" tIns="50777" rIns="101551" bIns="50777"/>
          <a:lstStyle/>
          <a:p>
            <a:pPr eaLnBrk="1" hangingPunct="1">
              <a:spcBef>
                <a:spcPct val="50000"/>
              </a:spcBef>
            </a:pPr>
            <a:endParaRPr lang="pt-BR" sz="3200" b="0" dirty="0" smtClean="0"/>
          </a:p>
          <a:p>
            <a:pPr eaLnBrk="1" hangingPunct="1">
              <a:spcBef>
                <a:spcPct val="50000"/>
              </a:spcBef>
            </a:pPr>
            <a:r>
              <a:rPr lang="pt-BR" sz="3200" b="0" dirty="0" smtClean="0"/>
              <a:t>Estabelecer padrões para classificação das áreas da </a:t>
            </a:r>
            <a:r>
              <a:rPr lang="pt-BR" sz="3200" b="0" dirty="0" err="1" smtClean="0"/>
              <a:t>EaD</a:t>
            </a:r>
            <a:r>
              <a:rPr lang="pt-BR" sz="3200" b="0" dirty="0" smtClean="0"/>
              <a:t> e dos temas analisados;</a:t>
            </a:r>
          </a:p>
          <a:p>
            <a:pPr eaLnBrk="1" hangingPunct="1">
              <a:spcBef>
                <a:spcPct val="50000"/>
              </a:spcBef>
            </a:pPr>
            <a:r>
              <a:rPr lang="pt-BR" sz="3200" b="0" dirty="0" smtClean="0"/>
              <a:t>Suprir as lacunas dos bancos de dados que, em geral, não congregam nem interligam o conjunto da produção acadêmico-científica na área da </a:t>
            </a:r>
            <a:r>
              <a:rPr lang="pt-BR" sz="3200" b="0" dirty="0" err="1" smtClean="0"/>
              <a:t>EaD</a:t>
            </a:r>
            <a:r>
              <a:rPr lang="pt-BR" sz="3200" b="0" dirty="0" smtClean="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pt-BR" sz="3200" b="0" dirty="0" smtClean="0"/>
              <a:t>Eleger descritores adequados, nos procedimentos de coleta, em face da diversidade de designações ou palavras-chave; </a:t>
            </a:r>
          </a:p>
        </p:txBody>
      </p:sp>
    </p:spTree>
    <p:extLst>
      <p:ext uri="{BB962C8B-B14F-4D97-AF65-F5344CB8AC3E}">
        <p14:creationId xmlns:p14="http://schemas.microsoft.com/office/powerpoint/2010/main" xmlns="" val="232097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-12700" y="736600"/>
            <a:ext cx="101504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9" tIns="50684" rIns="101369" bIns="50684" anchor="ctr"/>
          <a:lstStyle/>
          <a:p>
            <a:pPr algn="ctr"/>
            <a:r>
              <a:rPr lang="en-US" sz="4000" dirty="0" err="1" smtClean="0">
                <a:solidFill>
                  <a:srgbClr val="006600"/>
                </a:solidFill>
              </a:rPr>
              <a:t>Desafios</a:t>
            </a:r>
            <a:endParaRPr lang="en-US" sz="4000" b="1" dirty="0">
              <a:solidFill>
                <a:srgbClr val="0066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3876" y="1472608"/>
            <a:ext cx="943768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51" tIns="50777" rIns="101551" bIns="50777"/>
          <a:lstStyle/>
          <a:p>
            <a:pPr eaLnBrk="1" hangingPunct="1">
              <a:spcBef>
                <a:spcPct val="50000"/>
              </a:spcBef>
            </a:pPr>
            <a:endParaRPr lang="pt-BR" sz="3200" b="0" dirty="0" smtClean="0"/>
          </a:p>
          <a:p>
            <a:pPr eaLnBrk="1" hangingPunct="1">
              <a:spcBef>
                <a:spcPct val="50000"/>
              </a:spcBef>
            </a:pPr>
            <a:r>
              <a:rPr lang="pt-BR" sz="3200" b="0" dirty="0" smtClean="0"/>
              <a:t>Ampliar e consolidar a pesquisa voltada para os fundamentos teóricos da </a:t>
            </a:r>
            <a:r>
              <a:rPr lang="pt-BR" sz="3200" b="0" dirty="0" err="1" smtClean="0"/>
              <a:t>EaD</a:t>
            </a:r>
            <a:r>
              <a:rPr lang="pt-BR" sz="3200" b="0" dirty="0" smtClean="0"/>
              <a:t>.</a:t>
            </a:r>
            <a:endParaRPr lang="pt-BR" sz="3200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232097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3876" y="1531601"/>
            <a:ext cx="9721080" cy="573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51" tIns="50777" rIns="101551" bIns="50777"/>
          <a:lstStyle/>
          <a:p>
            <a:pPr eaLnBrk="1" hangingPunct="1">
              <a:spcBef>
                <a:spcPct val="50000"/>
              </a:spcBef>
            </a:pPr>
            <a:endParaRPr lang="pt-BR" sz="3200" b="0" dirty="0"/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pt-BR" sz="3600" b="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908" y="1143323"/>
            <a:ext cx="8896350" cy="600075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2700" y="736600"/>
            <a:ext cx="101504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9" tIns="50684" rIns="101369" bIns="50684" anchor="ctr"/>
          <a:lstStyle/>
          <a:p>
            <a:pPr algn="ctr"/>
            <a:r>
              <a:rPr lang="en-US" sz="3200" dirty="0" err="1" smtClean="0">
                <a:solidFill>
                  <a:srgbClr val="006600"/>
                </a:solidFill>
              </a:rPr>
              <a:t>Teorias</a:t>
            </a:r>
            <a:r>
              <a:rPr lang="en-US" sz="3200" dirty="0" smtClean="0">
                <a:solidFill>
                  <a:srgbClr val="006600"/>
                </a:solidFill>
              </a:rPr>
              <a:t> e </a:t>
            </a:r>
            <a:r>
              <a:rPr lang="en-US" sz="3200" dirty="0" err="1" smtClean="0">
                <a:solidFill>
                  <a:srgbClr val="006600"/>
                </a:solidFill>
              </a:rPr>
              <a:t>modelos</a:t>
            </a:r>
            <a:r>
              <a:rPr lang="en-US" sz="3200" dirty="0" smtClean="0">
                <a:solidFill>
                  <a:srgbClr val="0066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(STRUCHINER &amp; CARVALHO, 2012)</a:t>
            </a:r>
          </a:p>
          <a:p>
            <a:pPr algn="ctr"/>
            <a:endParaRPr lang="en-US" sz="40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79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3876" y="1531601"/>
            <a:ext cx="9721080" cy="573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51" tIns="50777" rIns="101551" bIns="50777"/>
          <a:lstStyle/>
          <a:p>
            <a:pPr eaLnBrk="1" hangingPunct="1">
              <a:spcBef>
                <a:spcPct val="50000"/>
              </a:spcBef>
            </a:pPr>
            <a:endParaRPr lang="pt-BR" sz="3200" b="0" dirty="0"/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pt-BR" sz="3600" b="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2700" y="736600"/>
            <a:ext cx="101504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9" tIns="50684" rIns="101369" bIns="50684" anchor="ctr"/>
          <a:lstStyle/>
          <a:p>
            <a:pPr algn="ctr"/>
            <a:r>
              <a:rPr lang="en-US" sz="4000" dirty="0" err="1" smtClean="0">
                <a:solidFill>
                  <a:srgbClr val="006600"/>
                </a:solidFill>
              </a:rPr>
              <a:t>Teorias</a:t>
            </a:r>
            <a:r>
              <a:rPr lang="en-US" sz="4000" dirty="0" smtClean="0">
                <a:solidFill>
                  <a:srgbClr val="006600"/>
                </a:solidFill>
              </a:rPr>
              <a:t> e </a:t>
            </a:r>
            <a:r>
              <a:rPr lang="en-US" sz="4000" dirty="0" err="1" smtClean="0">
                <a:solidFill>
                  <a:srgbClr val="006600"/>
                </a:solidFill>
              </a:rPr>
              <a:t>modelos</a:t>
            </a:r>
            <a:endParaRPr lang="en-US" sz="4000" dirty="0" smtClean="0">
              <a:solidFill>
                <a:srgbClr val="006600"/>
              </a:solidFill>
            </a:endParaRPr>
          </a:p>
          <a:p>
            <a:pPr algn="ctr"/>
            <a:endParaRPr lang="en-US" sz="4000" b="1" dirty="0">
              <a:solidFill>
                <a:srgbClr val="0066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570" y="1378727"/>
            <a:ext cx="8620125" cy="581025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578346" y="7215128"/>
            <a:ext cx="5076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</a:rPr>
              <a:t>(STRUCHINER &amp; CARVALHO, 2012)</a:t>
            </a:r>
          </a:p>
        </p:txBody>
      </p:sp>
    </p:spTree>
    <p:extLst>
      <p:ext uri="{BB962C8B-B14F-4D97-AF65-F5344CB8AC3E}">
        <p14:creationId xmlns:p14="http://schemas.microsoft.com/office/powerpoint/2010/main" xmlns="" val="230618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3876" y="1531601"/>
            <a:ext cx="9721080" cy="573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551" tIns="50777" rIns="101551" bIns="50777"/>
          <a:lstStyle/>
          <a:p>
            <a:pPr eaLnBrk="1" hangingPunct="1">
              <a:spcBef>
                <a:spcPct val="50000"/>
              </a:spcBef>
            </a:pPr>
            <a:endParaRPr lang="pt-BR" sz="3200" b="0" dirty="0"/>
          </a:p>
          <a:p>
            <a:pPr marL="571500" indent="-5715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pt-BR" sz="3600" b="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3569" y="495251"/>
            <a:ext cx="101504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9" tIns="50684" rIns="101369" bIns="50684" anchor="ctr"/>
          <a:lstStyle/>
          <a:p>
            <a:pPr algn="ctr"/>
            <a:r>
              <a:rPr lang="en-US" sz="4000" dirty="0" err="1" smtClean="0">
                <a:solidFill>
                  <a:srgbClr val="006600"/>
                </a:solidFill>
              </a:rPr>
              <a:t>Teorias</a:t>
            </a:r>
            <a:r>
              <a:rPr lang="en-US" sz="4000" dirty="0" smtClean="0">
                <a:solidFill>
                  <a:srgbClr val="006600"/>
                </a:solidFill>
              </a:rPr>
              <a:t> e </a:t>
            </a:r>
            <a:r>
              <a:rPr lang="en-US" sz="4000" dirty="0" err="1" smtClean="0">
                <a:solidFill>
                  <a:srgbClr val="006600"/>
                </a:solidFill>
              </a:rPr>
              <a:t>modelos</a:t>
            </a:r>
            <a:endParaRPr lang="en-US" sz="4000" dirty="0" smtClean="0">
              <a:solidFill>
                <a:srgbClr val="006600"/>
              </a:solidFill>
            </a:endParaRPr>
          </a:p>
          <a:p>
            <a:pPr algn="ctr"/>
            <a:endParaRPr lang="en-US" sz="4000" b="1" dirty="0">
              <a:solidFill>
                <a:srgbClr val="00660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32" y="1164413"/>
            <a:ext cx="8524875" cy="598886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292594" y="7215128"/>
            <a:ext cx="5076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</a:rPr>
              <a:t>(STRUCHINER &amp; CARVALHO, 2012)</a:t>
            </a:r>
          </a:p>
        </p:txBody>
      </p:sp>
    </p:spTree>
    <p:extLst>
      <p:ext uri="{BB962C8B-B14F-4D97-AF65-F5344CB8AC3E}">
        <p14:creationId xmlns:p14="http://schemas.microsoft.com/office/powerpoint/2010/main" xmlns="" val="494257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 histórica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1" y="1776413"/>
            <a:ext cx="6142048" cy="5026025"/>
          </a:xfrm>
        </p:spPr>
        <p:txBody>
          <a:bodyPr/>
          <a:lstStyle/>
          <a:p>
            <a:r>
              <a:rPr lang="pt-BR" dirty="0" smtClean="0"/>
              <a:t>A área da </a:t>
            </a:r>
            <a:r>
              <a:rPr lang="pt-BR" dirty="0" err="1" smtClean="0"/>
              <a:t>EaD</a:t>
            </a:r>
            <a:r>
              <a:rPr lang="pt-BR" dirty="0" smtClean="0"/>
              <a:t> tem sua fundamentação teórica ainda em consolidação.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39763"/>
            <a:ext cx="1015047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9" tIns="50684" rIns="101369" bIns="50684" anchor="ctr"/>
          <a:lstStyle/>
          <a:p>
            <a:pPr algn="ctr"/>
            <a:r>
              <a:rPr lang="en-US" sz="4000" dirty="0" err="1" smtClean="0">
                <a:solidFill>
                  <a:srgbClr val="006600"/>
                </a:solidFill>
              </a:rPr>
              <a:t>Ênfases</a:t>
            </a:r>
            <a:r>
              <a:rPr lang="en-US" sz="4000" dirty="0" smtClean="0">
                <a:solidFill>
                  <a:srgbClr val="006600"/>
                </a:solidFill>
              </a:rPr>
              <a:t> </a:t>
            </a:r>
            <a:endParaRPr lang="en-US" sz="4000" b="1" dirty="0">
              <a:solidFill>
                <a:srgbClr val="0066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41908" y="1863403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3600" b="0" dirty="0" smtClean="0"/>
              <a:t>Aspectos </a:t>
            </a:r>
            <a:r>
              <a:rPr lang="pt-BR" sz="3600" b="0" dirty="0"/>
              <a:t>da </a:t>
            </a:r>
            <a:r>
              <a:rPr lang="pt-BR" sz="3600" b="0" dirty="0" smtClean="0"/>
              <a:t>tecnologia;</a:t>
            </a:r>
          </a:p>
          <a:p>
            <a:pPr eaLnBrk="1" hangingPunct="1">
              <a:spcBef>
                <a:spcPct val="50000"/>
              </a:spcBef>
            </a:pPr>
            <a:r>
              <a:rPr lang="pt-BR" sz="3600" b="0" dirty="0" smtClean="0"/>
              <a:t>Relação aluno/professor;</a:t>
            </a:r>
          </a:p>
          <a:p>
            <a:pPr eaLnBrk="1" hangingPunct="1">
              <a:spcBef>
                <a:spcPct val="50000"/>
              </a:spcBef>
            </a:pPr>
            <a:r>
              <a:rPr lang="pt-BR" sz="3600" b="0" dirty="0" smtClean="0"/>
              <a:t>Sistemas </a:t>
            </a:r>
            <a:r>
              <a:rPr lang="pt-BR" sz="3600" b="0" dirty="0"/>
              <a:t>de </a:t>
            </a:r>
            <a:r>
              <a:rPr lang="pt-BR" sz="3600" b="0" dirty="0" smtClean="0"/>
              <a:t>interação;</a:t>
            </a:r>
          </a:p>
          <a:p>
            <a:pPr eaLnBrk="1" hangingPunct="1">
              <a:spcBef>
                <a:spcPct val="50000"/>
              </a:spcBef>
            </a:pPr>
            <a:r>
              <a:rPr lang="pt-BR" sz="3600" b="0" dirty="0" smtClean="0"/>
              <a:t>Dimensão </a:t>
            </a:r>
            <a:r>
              <a:rPr lang="pt-BR" sz="3600" b="0" dirty="0"/>
              <a:t>da relação </a:t>
            </a:r>
            <a:r>
              <a:rPr lang="pt-BR" sz="3600" b="0" dirty="0" smtClean="0"/>
              <a:t>social;</a:t>
            </a:r>
          </a:p>
          <a:p>
            <a:pPr eaLnBrk="1" hangingPunct="1">
              <a:spcBef>
                <a:spcPct val="50000"/>
              </a:spcBef>
            </a:pPr>
            <a:r>
              <a:rPr lang="pt-BR" sz="3600" b="0" dirty="0" smtClean="0"/>
              <a:t>Fatores </a:t>
            </a:r>
            <a:r>
              <a:rPr lang="pt-BR" sz="3600" b="0" dirty="0"/>
              <a:t>de sucesso na </a:t>
            </a:r>
            <a:r>
              <a:rPr lang="pt-BR" sz="3600" b="0" dirty="0" err="1" smtClean="0"/>
              <a:t>EaD</a:t>
            </a:r>
            <a:r>
              <a:rPr lang="pt-BR" sz="3600" b="0" dirty="0" smtClean="0"/>
              <a:t>.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xmlns="" val="2909381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de áreas de </a:t>
            </a:r>
            <a:br>
              <a:rPr lang="pt-BR" dirty="0" smtClean="0"/>
            </a:br>
            <a:r>
              <a:rPr lang="pt-BR" dirty="0" smtClean="0"/>
              <a:t>pesquisa em </a:t>
            </a:r>
            <a:r>
              <a:rPr lang="pt-BR" dirty="0" err="1" smtClean="0"/>
              <a:t>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1. Hermano CARMO (1997) – Universidade Aberta de Portugal.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/>
              <a:t>Q</a:t>
            </a:r>
            <a:r>
              <a:rPr lang="pt-BR" b="1" dirty="0" smtClean="0"/>
              <a:t>uatro </a:t>
            </a:r>
            <a:r>
              <a:rPr lang="pt-BR" b="1" dirty="0"/>
              <a:t>áreas de pesquisa:</a:t>
            </a:r>
            <a:r>
              <a:rPr lang="pt-BR" dirty="0"/>
              <a:t> Teoria geral; Sistemas </a:t>
            </a:r>
            <a:r>
              <a:rPr lang="pt-BR" dirty="0" err="1"/>
              <a:t>ensinantes</a:t>
            </a:r>
            <a:r>
              <a:rPr lang="pt-BR" dirty="0"/>
              <a:t>; Sistemas de comunicação educacional e Sistemas </a:t>
            </a:r>
            <a:r>
              <a:rPr lang="pt-BR" dirty="0" err="1"/>
              <a:t>aprendentes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836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3876" y="279227"/>
            <a:ext cx="9721080" cy="1170938"/>
          </a:xfrm>
        </p:spPr>
        <p:txBody>
          <a:bodyPr/>
          <a:lstStyle/>
          <a:p>
            <a:pPr>
              <a:buNone/>
            </a:pPr>
            <a:r>
              <a:rPr lang="pt-BR" sz="3400" dirty="0" smtClean="0"/>
              <a:t>2. Erwin </a:t>
            </a:r>
            <a:r>
              <a:rPr lang="pt-BR" sz="3400" b="1" dirty="0" smtClean="0"/>
              <a:t>WAGNER</a:t>
            </a:r>
            <a:r>
              <a:rPr lang="pt-BR" sz="3400" dirty="0" smtClean="0"/>
              <a:t> (2001): Universidade </a:t>
            </a:r>
            <a:r>
              <a:rPr lang="pt-BR" sz="3400" dirty="0"/>
              <a:t>de </a:t>
            </a:r>
            <a:r>
              <a:rPr lang="pt-BR" sz="3400" dirty="0" err="1" smtClean="0"/>
              <a:t>Hildesheim</a:t>
            </a:r>
            <a:r>
              <a:rPr lang="pt-BR" sz="3400" dirty="0" smtClean="0"/>
              <a:t>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49256" y="1735918"/>
          <a:ext cx="9001188" cy="5544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4500594"/>
              </a:tblGrid>
              <a:tr h="569769">
                <a:tc gridSpan="2">
                  <a:txBody>
                    <a:bodyPr/>
                    <a:lstStyle/>
                    <a:p>
                      <a:pPr algn="ctr"/>
                      <a:r>
                        <a:rPr lang="pt-BR" sz="3200" baseline="0" dirty="0" smtClean="0">
                          <a:solidFill>
                            <a:srgbClr val="003399"/>
                          </a:solidFill>
                        </a:rPr>
                        <a:t> </a:t>
                      </a:r>
                      <a:r>
                        <a:rPr lang="pt-BR" sz="3200" baseline="0" dirty="0" smtClean="0">
                          <a:solidFill>
                            <a:schemeClr val="tx1"/>
                          </a:solidFill>
                        </a:rPr>
                        <a:t>Categorias</a:t>
                      </a:r>
                      <a:endParaRPr lang="pt-BR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035635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pt-BR" sz="2400" dirty="0" smtClean="0"/>
                        <a:t>Sistemas e estruturas educacionais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pt-BR" sz="2400" dirty="0" smtClean="0"/>
                        <a:t>6. Metodologia do ensino e inovação metodológica</a:t>
                      </a:r>
                      <a:endParaRPr lang="pt-BR" sz="2400" dirty="0"/>
                    </a:p>
                  </a:txBody>
                  <a:tcPr/>
                </a:tc>
              </a:tr>
              <a:tr h="1035635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pt-BR" sz="2400" dirty="0" smtClean="0"/>
                        <a:t>2. Organização e desenho do ensino/aprendizagem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pt-BR" sz="2400" dirty="0" smtClean="0"/>
                        <a:t>7. Interação estudante e professor</a:t>
                      </a:r>
                      <a:endParaRPr lang="pt-BR" sz="2400" dirty="0"/>
                    </a:p>
                  </a:txBody>
                  <a:tcPr/>
                </a:tc>
              </a:tr>
              <a:tr h="716978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pt-BR" sz="2400" dirty="0" smtClean="0"/>
                        <a:t>3. Organização virtual da </a:t>
                      </a:r>
                      <a:r>
                        <a:rPr lang="pt-BR" sz="2400" dirty="0" err="1" smtClean="0"/>
                        <a:t>EaD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pt-BR" sz="2400" dirty="0" smtClean="0"/>
                        <a:t>8. Aspectos socioculturais</a:t>
                      </a:r>
                      <a:endParaRPr lang="pt-BR" sz="2400" dirty="0"/>
                    </a:p>
                  </a:txBody>
                  <a:tcPr/>
                </a:tc>
              </a:tr>
              <a:tr h="716978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pt-BR" sz="2400" dirty="0" smtClean="0"/>
                        <a:t>4. Tecnologia multimídia, internet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pt-BR" sz="2400" dirty="0" smtClean="0"/>
                        <a:t>9. Avaliação e sustentabilidade</a:t>
                      </a:r>
                      <a:endParaRPr lang="pt-BR" sz="2400" dirty="0"/>
                    </a:p>
                  </a:txBody>
                  <a:tcPr/>
                </a:tc>
              </a:tr>
              <a:tr h="1354291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pt-BR" sz="2400" dirty="0" smtClean="0"/>
                        <a:t>5. Informação e partilha do conhecimento, acesso à base de dados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None/>
                      </a:pPr>
                      <a:r>
                        <a:rPr lang="pt-BR" sz="2400" dirty="0" smtClean="0"/>
                        <a:t>10. Economia e política</a:t>
                      </a:r>
                      <a:endParaRPr lang="pt-B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15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3876" y="279227"/>
            <a:ext cx="9325130" cy="2028194"/>
          </a:xfrm>
        </p:spPr>
        <p:txBody>
          <a:bodyPr/>
          <a:lstStyle/>
          <a:p>
            <a:pPr>
              <a:buNone/>
            </a:pPr>
            <a:r>
              <a:rPr lang="pt-BR" sz="3000" dirty="0" smtClean="0"/>
              <a:t>3. José Dutra </a:t>
            </a:r>
            <a:r>
              <a:rPr lang="pt-BR" sz="3000" b="1" dirty="0" smtClean="0"/>
              <a:t>OLIVEIRA NETO </a:t>
            </a:r>
            <a:r>
              <a:rPr lang="pt-BR" sz="3000" dirty="0" smtClean="0"/>
              <a:t>(2012): USP (Brasil).</a:t>
            </a:r>
          </a:p>
          <a:p>
            <a:endParaRPr lang="pt-BR" sz="3000" b="1" dirty="0" smtClean="0"/>
          </a:p>
          <a:p>
            <a:r>
              <a:rPr lang="pt-BR" sz="3000" b="1" dirty="0" smtClean="0"/>
              <a:t>Três dimensões </a:t>
            </a:r>
            <a:r>
              <a:rPr lang="pt-BR" sz="3000" dirty="0" smtClean="0"/>
              <a:t>(ciência normal):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34942" y="2378859"/>
            <a:ext cx="928694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pt-BR" sz="2800" dirty="0" smtClean="0"/>
              <a:t>Produção científica geral: </a:t>
            </a:r>
            <a:r>
              <a:rPr lang="pt-BR" sz="2800" b="0" dirty="0" smtClean="0"/>
              <a:t>Qual padrão da produção científica em </a:t>
            </a:r>
            <a:r>
              <a:rPr lang="pt-BR" sz="2800" b="0" dirty="0" err="1" smtClean="0"/>
              <a:t>EaD</a:t>
            </a:r>
            <a:r>
              <a:rPr lang="pt-BR" sz="2800" b="0" dirty="0" smtClean="0"/>
              <a:t> na amostra pesquisada?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pt-BR" sz="2800" dirty="0" smtClean="0"/>
              <a:t>Acumulação do conhecimento: </a:t>
            </a:r>
            <a:r>
              <a:rPr lang="pt-BR" sz="2800" b="0" dirty="0" smtClean="0"/>
              <a:t>Qual grau de acumulação de conhecimento na pesquisa em </a:t>
            </a:r>
            <a:r>
              <a:rPr lang="pt-BR" sz="2800" b="0" dirty="0" err="1" smtClean="0"/>
              <a:t>EaD</a:t>
            </a:r>
            <a:r>
              <a:rPr lang="pt-BR" sz="2800" b="0" dirty="0" smtClean="0"/>
              <a:t>?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pt-BR" sz="2800" dirty="0" smtClean="0"/>
              <a:t>Literatura fundamental: </a:t>
            </a:r>
            <a:r>
              <a:rPr lang="pt-BR" sz="2800" b="0" dirty="0" smtClean="0"/>
              <a:t>Qual o grau em que encontramos uma concentração forte e persistente de citações para um número de referências pertencentes à literatura fundamental na pesquisa em </a:t>
            </a:r>
            <a:r>
              <a:rPr lang="pt-BR" sz="2800" b="0" dirty="0" err="1" smtClean="0"/>
              <a:t>EaD</a:t>
            </a:r>
            <a:r>
              <a:rPr lang="pt-BR" sz="2800" b="0" dirty="0" smtClean="0"/>
              <a:t>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839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3876" y="279227"/>
            <a:ext cx="9721080" cy="1224136"/>
          </a:xfrm>
        </p:spPr>
        <p:txBody>
          <a:bodyPr/>
          <a:lstStyle/>
          <a:p>
            <a:pPr>
              <a:buNone/>
            </a:pPr>
            <a:r>
              <a:rPr lang="pt-BR" sz="3000" dirty="0" smtClean="0"/>
              <a:t>4. </a:t>
            </a:r>
            <a:r>
              <a:rPr lang="pt-BR" sz="3000" dirty="0" err="1" smtClean="0"/>
              <a:t>Olaf</a:t>
            </a:r>
            <a:r>
              <a:rPr lang="pt-BR" sz="3000" dirty="0" smtClean="0"/>
              <a:t> </a:t>
            </a:r>
            <a:r>
              <a:rPr lang="en-US" sz="3200" b="1" cap="all" dirty="0" err="1" smtClean="0"/>
              <a:t>Zawacki</a:t>
            </a:r>
            <a:r>
              <a:rPr lang="en-US" sz="3200" b="1" cap="all" dirty="0" smtClean="0"/>
              <a:t>-Richter</a:t>
            </a:r>
            <a:r>
              <a:rPr lang="en-US" sz="3200" dirty="0" smtClean="0"/>
              <a:t> </a:t>
            </a:r>
            <a:r>
              <a:rPr lang="pt-BR" sz="3000" dirty="0" smtClean="0"/>
              <a:t>(2009): </a:t>
            </a:r>
            <a:r>
              <a:rPr lang="pt-BR" sz="3200" dirty="0" err="1"/>
              <a:t>University</a:t>
            </a:r>
            <a:r>
              <a:rPr lang="pt-BR" sz="3200" dirty="0"/>
              <a:t> </a:t>
            </a:r>
            <a:r>
              <a:rPr lang="pt-BR" sz="3200" dirty="0" err="1"/>
              <a:t>of</a:t>
            </a:r>
            <a:r>
              <a:rPr lang="pt-BR" sz="3200" dirty="0"/>
              <a:t> </a:t>
            </a:r>
            <a:r>
              <a:rPr lang="pt-BR" sz="3200" dirty="0" smtClean="0"/>
              <a:t>Oldenburg (Alemanha).</a:t>
            </a:r>
            <a:endParaRPr lang="pt-BR" sz="3000" b="1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0932727"/>
              </p:ext>
            </p:extLst>
          </p:nvPr>
        </p:nvGraphicFramePr>
        <p:xfrm>
          <a:off x="253876" y="1497494"/>
          <a:ext cx="9577064" cy="586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9958"/>
                <a:gridCol w="6967106"/>
              </a:tblGrid>
              <a:tr h="280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Níveis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Áreas de pesquisa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3467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Macro – Sistemas e Teorias da </a:t>
                      </a:r>
                      <a:r>
                        <a:rPr lang="pt-BR" sz="2400" dirty="0" err="1">
                          <a:solidFill>
                            <a:schemeClr val="tx1"/>
                          </a:solidFill>
                          <a:effectLst/>
                        </a:rPr>
                        <a:t>EaD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>
                          <a:effectLst/>
                        </a:rPr>
                        <a:t>Acesso, equidade e ética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>
                          <a:effectLst/>
                        </a:rPr>
                        <a:t>Teorias e modelos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>
                          <a:effectLst/>
                        </a:rPr>
                        <a:t>Globalização e aspectos culturais transfronteiros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 dirty="0">
                          <a:effectLst/>
                        </a:rPr>
                        <a:t>Sistemas e instituições de </a:t>
                      </a:r>
                      <a:r>
                        <a:rPr lang="pt-BR" sz="2100" dirty="0" err="1">
                          <a:effectLst/>
                        </a:rPr>
                        <a:t>EaD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69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 dirty="0">
                          <a:effectLst/>
                        </a:rPr>
                        <a:t>Métodos de pesquisa e transferência de conhecimento em </a:t>
                      </a:r>
                      <a:r>
                        <a:rPr lang="pt-BR" sz="2100" dirty="0" err="1">
                          <a:effectLst/>
                        </a:rPr>
                        <a:t>EaD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 err="1">
                          <a:solidFill>
                            <a:schemeClr val="tx1"/>
                          </a:solidFill>
                          <a:effectLst/>
                        </a:rPr>
                        <a:t>Meso</a:t>
                      </a: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 – Gerenciamento, Organização e Tecnologia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 dirty="0">
                          <a:effectLst/>
                        </a:rPr>
                        <a:t>Gerenciamento e organização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 dirty="0">
                          <a:effectLst/>
                        </a:rPr>
                        <a:t>Custos e benefícios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 dirty="0">
                          <a:effectLst/>
                        </a:rPr>
                        <a:t>Tecnologia educacional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>
                          <a:effectLst/>
                        </a:rPr>
                        <a:t>Inovação e mudança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>
                          <a:effectLst/>
                        </a:rPr>
                        <a:t>Desenvolvimento educacional e apoio ao corpo docente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 dirty="0">
                          <a:effectLst/>
                        </a:rPr>
                        <a:t>Serviços de apoio ao estudante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 dirty="0">
                          <a:effectLst/>
                        </a:rPr>
                        <a:t>Referenciais ou parâmetros de qualidade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pt-BR" sz="2400" dirty="0" smtClean="0">
                          <a:solidFill>
                            <a:schemeClr val="tx1"/>
                          </a:solidFill>
                          <a:effectLst/>
                        </a:rPr>
                        <a:t>Micro </a:t>
                      </a: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</a:rPr>
                        <a:t>– Ensino e Aprendizagem em </a:t>
                      </a:r>
                      <a:r>
                        <a:rPr lang="pt-BR" sz="2400" dirty="0" err="1">
                          <a:solidFill>
                            <a:schemeClr val="tx1"/>
                          </a:solidFill>
                          <a:effectLst/>
                        </a:rPr>
                        <a:t>EaD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>
                          <a:effectLst/>
                        </a:rPr>
                        <a:t>Design instrucional</a:t>
                      </a:r>
                      <a:endParaRPr lang="pt-BR" sz="2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69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 dirty="0">
                          <a:effectLst/>
                        </a:rPr>
                        <a:t>Interação e comunicação em comunidades de aprendizagem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4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2100" dirty="0">
                          <a:effectLst/>
                        </a:rPr>
                        <a:t>Características dos aprendizes</a:t>
                      </a:r>
                      <a:endParaRPr lang="pt-BR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535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Meta-análise da pesquisa em </a:t>
            </a:r>
            <a:r>
              <a:rPr lang="pt-BR" dirty="0" err="1" smtClean="0"/>
              <a:t>EaD</a:t>
            </a:r>
            <a:r>
              <a:rPr lang="pt-BR" dirty="0" smtClean="0"/>
              <a:t> Cenário Nacional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506380" y="1950231"/>
          <a:ext cx="9071008" cy="512731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267752"/>
                <a:gridCol w="4535504"/>
                <a:gridCol w="2267752"/>
              </a:tblGrid>
              <a:tr h="1500198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Trabalhos pioneiros</a:t>
                      </a:r>
                    </a:p>
                    <a:p>
                      <a:r>
                        <a:rPr lang="pt-BR" sz="2400" dirty="0" smtClean="0"/>
                        <a:t>(1999-2003)</a:t>
                      </a:r>
                      <a:endParaRPr lang="pt-BR" sz="2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Base: 32 teses de doutorado, 459 dissertações de mestrado e 356 artigos, referentes ao período de 1999 a 2003.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Litto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Filatro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André (2004)</a:t>
                      </a:r>
                      <a:endParaRPr lang="pt-BR" sz="2000" dirty="0"/>
                    </a:p>
                  </a:txBody>
                  <a:tcPr/>
                </a:tc>
              </a:tr>
              <a:tr h="59718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1997-2007</a:t>
                      </a:r>
                      <a:endParaRPr lang="pt-BR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dirty="0" smtClean="0"/>
                        <a:t>Análise </a:t>
                      </a:r>
                      <a:r>
                        <a:rPr lang="pt-BR" sz="2000" dirty="0" err="1" smtClean="0"/>
                        <a:t>bibliométrica</a:t>
                      </a:r>
                      <a:r>
                        <a:rPr lang="pt-BR" sz="2000" dirty="0" smtClean="0"/>
                        <a:t>. Base: 25 artigos, de 16 áreas, </a:t>
                      </a:r>
                      <a:r>
                        <a:rPr lang="pt-BR" sz="2000" dirty="0" err="1" smtClean="0"/>
                        <a:t>Scielo</a:t>
                      </a:r>
                      <a:r>
                        <a:rPr lang="pt-BR" sz="2000" dirty="0" smtClean="0"/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Santos </a:t>
                      </a:r>
                      <a:r>
                        <a:rPr lang="pt-BR" sz="20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</a:t>
                      </a:r>
                      <a:r>
                        <a:rPr lang="pt-BR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(2007) </a:t>
                      </a:r>
                      <a:endParaRPr lang="pt-BR" sz="2000" dirty="0"/>
                    </a:p>
                  </a:txBody>
                  <a:tcPr/>
                </a:tc>
              </a:tr>
              <a:tr h="59718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1992-2007</a:t>
                      </a:r>
                      <a:endParaRPr lang="pt-BR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000" dirty="0" smtClean="0"/>
                        <a:t>Pesquisa documental. Base: USP, </a:t>
                      </a:r>
                      <a:r>
                        <a:rPr lang="pt-BR" sz="2000" dirty="0" err="1" smtClean="0"/>
                        <a:t>Scielo</a:t>
                      </a:r>
                      <a:r>
                        <a:rPr lang="pt-BR" sz="2000" baseline="0" dirty="0" smtClean="0"/>
                        <a:t> e AJDE. Voltada para métodos de pesquisa .</a:t>
                      </a:r>
                      <a:endParaRPr lang="pt-BR" sz="20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Oliveira Neto e Santos (2008, 2010)</a:t>
                      </a:r>
                      <a:endParaRPr lang="pt-BR" sz="2000" dirty="0"/>
                    </a:p>
                  </a:txBody>
                  <a:tcPr/>
                </a:tc>
              </a:tr>
              <a:tr h="59718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Anos 2000</a:t>
                      </a:r>
                      <a:endParaRPr lang="pt-BR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trabalhos são voltados para o desenvolvimento de um ambiente virtual que </a:t>
                      </a:r>
                      <a:r>
                        <a:rPr lang="pt-B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apoie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pesquisa científica colaborativa.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Pesquisas </a:t>
                      </a:r>
                      <a:r>
                        <a:rPr lang="pt-B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bibliométricas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dirty="0" smtClean="0"/>
                        <a:t>Grupo ALPHA 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t-B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ANDRÉ</a:t>
                      </a:r>
                      <a:r>
                        <a:rPr lang="pt-BR" sz="20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</a:t>
                      </a:r>
                      <a:r>
                        <a:rPr lang="pt-BR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., 2005, 2007;PICONEZ &amp; ANDRÉ, 2008).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Meta-análise da pesquisa em </a:t>
            </a:r>
            <a:r>
              <a:rPr lang="pt-BR" dirty="0" err="1" smtClean="0"/>
              <a:t>EaD</a:t>
            </a:r>
            <a:r>
              <a:rPr lang="pt-BR" dirty="0" smtClean="0"/>
              <a:t> Cenário Nacional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577818" y="2736049"/>
          <a:ext cx="9071008" cy="320707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267752"/>
                <a:gridCol w="4535504"/>
                <a:gridCol w="2267752"/>
              </a:tblGrid>
              <a:tr h="1500198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1994-2006</a:t>
                      </a:r>
                      <a:endParaRPr lang="pt-BR" sz="2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Base: 214 teses. Recorte: 31 teses na</a:t>
                      </a:r>
                      <a:r>
                        <a:rPr lang="pt-BR" sz="2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área de Pedagogia. 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GEP Teoria Crítica</a:t>
                      </a:r>
                      <a:r>
                        <a:rPr lang="pt-BR" sz="20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e Educação. </a:t>
                      </a:r>
                      <a:r>
                        <a:rPr lang="pt-BR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(PUCCI, 2008).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  <a:tr h="59718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1998-2008</a:t>
                      </a:r>
                      <a:endParaRPr lang="pt-BR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dirty="0" smtClean="0">
                          <a:latin typeface="+mj-lt"/>
                        </a:rPr>
                        <a:t>Base : 149 dissertações</a:t>
                      </a:r>
                      <a:r>
                        <a:rPr lang="pt-BR" sz="2000" baseline="0" dirty="0" smtClean="0">
                          <a:latin typeface="+mj-lt"/>
                        </a:rPr>
                        <a:t> e 40 teses na UFSC.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dirty="0" smtClean="0">
                          <a:latin typeface="+mj-lt"/>
                          <a:ea typeface="Times New Roman"/>
                        </a:rPr>
                        <a:t>UFSC. (SPANHOL </a:t>
                      </a:r>
                      <a:r>
                        <a:rPr lang="pt-BR" sz="2000" dirty="0" err="1" smtClean="0">
                          <a:latin typeface="+mj-lt"/>
                          <a:ea typeface="Times New Roman"/>
                        </a:rPr>
                        <a:t>et</a:t>
                      </a:r>
                      <a:r>
                        <a:rPr lang="pt-BR" sz="2000" dirty="0" smtClean="0">
                          <a:latin typeface="+mj-lt"/>
                          <a:ea typeface="Times New Roman"/>
                        </a:rPr>
                        <a:t> al., 2010).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  <a:tr h="59718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2000-2010</a:t>
                      </a:r>
                      <a:endParaRPr lang="pt-BR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000" dirty="0" smtClean="0">
                          <a:latin typeface="+mj-lt"/>
                        </a:rPr>
                        <a:t>Base: 80 artigos. </a:t>
                      </a:r>
                      <a:r>
                        <a:rPr lang="pt-BR" sz="2000" dirty="0" err="1" smtClean="0">
                          <a:latin typeface="+mj-lt"/>
                        </a:rPr>
                        <a:t>Scielo</a:t>
                      </a:r>
                      <a:r>
                        <a:rPr lang="pt-BR" sz="2000" dirty="0" smtClean="0">
                          <a:latin typeface="+mj-lt"/>
                        </a:rPr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t-BR" sz="2000" dirty="0" smtClean="0">
                          <a:latin typeface="+mj-lt"/>
                        </a:rPr>
                        <a:t>CARRARO</a:t>
                      </a:r>
                      <a:r>
                        <a:rPr lang="pt-BR" sz="2000" baseline="0" dirty="0" smtClean="0">
                          <a:latin typeface="+mj-lt"/>
                        </a:rPr>
                        <a:t> e ROSA (2003)</a:t>
                      </a:r>
                      <a:endParaRPr lang="pt-BR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Personalizad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4D4D4D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6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6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721</Words>
  <Application>Microsoft Office PowerPoint</Application>
  <PresentationFormat>Personalizar</PresentationFormat>
  <Paragraphs>105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Design padrão</vt:lpstr>
      <vt:lpstr>Slide 1</vt:lpstr>
      <vt:lpstr>Perspectiva histórica</vt:lpstr>
      <vt:lpstr>Slide 3</vt:lpstr>
      <vt:lpstr>Classificação de áreas de  pesquisa em EaD</vt:lpstr>
      <vt:lpstr>Slide 5</vt:lpstr>
      <vt:lpstr>Slide 6</vt:lpstr>
      <vt:lpstr>Slide 7</vt:lpstr>
      <vt:lpstr>Meta-análise da pesquisa em EaD Cenário Nacional</vt:lpstr>
      <vt:lpstr>Meta-análise da pesquisa em EaD Cenário Nacional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COC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andre.paschoal</dc:creator>
  <cp:lastModifiedBy>LuisDallier</cp:lastModifiedBy>
  <cp:revision>140</cp:revision>
  <dcterms:created xsi:type="dcterms:W3CDTF">2008-12-12T10:32:55Z</dcterms:created>
  <dcterms:modified xsi:type="dcterms:W3CDTF">2014-10-07T13:38:19Z</dcterms:modified>
</cp:coreProperties>
</file>