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89"/>
    <a:srgbClr val="EF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8ED3F-BE4C-43BA-AA41-927EDB89DD8B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EE7BD-DE11-46A0-AE9C-FC173FF634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84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EE7BD-DE11-46A0-AE9C-FC173FF6343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78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68" y="6163507"/>
            <a:ext cx="1178312" cy="51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10" y="6218402"/>
            <a:ext cx="1816918" cy="45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/>
          <a:p>
            <a:r>
              <a:rPr lang="pt-BR" b="1" dirty="0">
                <a:solidFill>
                  <a:srgbClr val="009589"/>
                </a:solidFill>
              </a:rPr>
              <a:t>GESTÃO COOPERATIVA COM EQUIPES DE EAD</a:t>
            </a:r>
            <a:endParaRPr lang="pt-BR" dirty="0">
              <a:solidFill>
                <a:srgbClr val="009589"/>
              </a:solidFill>
            </a:endParaRPr>
          </a:p>
        </p:txBody>
      </p:sp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632848" cy="1054968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Janes Fidélis Tomelin - UAM –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jftomelin@anhembi.br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Karina </a:t>
            </a:r>
            <a:r>
              <a:rPr lang="en-US" dirty="0" err="1" smtClean="0">
                <a:solidFill>
                  <a:schemeClr val="tx1"/>
                </a:solidFill>
              </a:rPr>
              <a:t>Nones</a:t>
            </a:r>
            <a:r>
              <a:rPr lang="en-US" dirty="0" smtClean="0">
                <a:solidFill>
                  <a:schemeClr val="tx1"/>
                </a:solidFill>
              </a:rPr>
              <a:t> Tomelin –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karinant@terra.com.br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8336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rgbClr val="009589"/>
                </a:solidFill>
              </a:rPr>
              <a:t>Pressupostos</a:t>
            </a:r>
            <a:endParaRPr lang="pt-BR" sz="3600" b="1" dirty="0">
              <a:solidFill>
                <a:srgbClr val="009589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38336" y="2379652"/>
            <a:ext cx="85541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9589"/>
                </a:solidFill>
              </a:rPr>
              <a:t>•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 esperado pela instituição passa a ser um resultado esperado pelas pessoas que colaboram na instituição. </a:t>
            </a: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 smtClean="0">
                <a:solidFill>
                  <a:srgbClr val="009589"/>
                </a:solidFill>
              </a:rPr>
              <a:t>•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Quem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 da construção de um projeto tem motivos mais fortes para fazê-lo acontecer. </a:t>
            </a: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 smtClean="0">
                <a:solidFill>
                  <a:srgbClr val="009589"/>
                </a:solidFill>
              </a:rPr>
              <a:t>•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Um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funcionário que identifica no projeto sua ideia contemplada se vê parte real do processo e terá seu empenho garantido para fazer acontecer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8336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rgbClr val="009589"/>
                </a:solidFill>
              </a:rPr>
              <a:t>Pressupostos</a:t>
            </a:r>
            <a:endParaRPr lang="pt-BR" sz="3600" b="1" dirty="0">
              <a:solidFill>
                <a:srgbClr val="009589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38336" y="2492896"/>
            <a:ext cx="85541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9589"/>
                </a:solidFill>
              </a:rPr>
              <a:t>•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processo de transição para uma Gestão Cooperativa os membros de uma equipe passam a fazer parte de uma rede integrada. </a:t>
            </a: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 smtClean="0">
                <a:solidFill>
                  <a:srgbClr val="009589"/>
                </a:solidFill>
              </a:rPr>
              <a:t>•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Passa-se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ter um espaço de complementaridade de informações, conhecimentos e por consequência amplia-se a criatividade. Estamos falando de uma inteligência coletiva que supera qualquer pretenso gênio de gabinete. </a:t>
            </a: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8336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rgbClr val="009589"/>
                </a:solidFill>
              </a:rPr>
              <a:t>Ética da Contribuição</a:t>
            </a:r>
            <a:endParaRPr lang="pt-BR" sz="3600" b="1" dirty="0">
              <a:solidFill>
                <a:srgbClr val="009589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38336" y="2852936"/>
            <a:ext cx="85541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9589"/>
                </a:solidFill>
              </a:rPr>
              <a:t>•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reciprocidade garante o espírito de colaboração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 smtClean="0">
                <a:solidFill>
                  <a:srgbClr val="009589"/>
                </a:solidFill>
              </a:rPr>
              <a:t>•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Responsabilidade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sugerir e maturidade para fazer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 smtClean="0">
                <a:solidFill>
                  <a:srgbClr val="009589"/>
                </a:solidFill>
              </a:rPr>
              <a:t>•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Compromisso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 a transparência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 smtClean="0">
                <a:solidFill>
                  <a:srgbClr val="009589"/>
                </a:solidFill>
              </a:rPr>
              <a:t>•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Humildade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decidir com o outro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8336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rgbClr val="009589"/>
                </a:solidFill>
              </a:rPr>
              <a:t>Ética da Contribuição</a:t>
            </a:r>
            <a:endParaRPr lang="pt-BR" sz="3600" b="1" dirty="0">
              <a:solidFill>
                <a:srgbClr val="009589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38336" y="2604968"/>
            <a:ext cx="85541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9589"/>
                </a:solidFill>
              </a:rPr>
              <a:t>•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Consideração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pelos outros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 smtClean="0">
                <a:solidFill>
                  <a:srgbClr val="009589"/>
                </a:solidFill>
              </a:rPr>
              <a:t>•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Comprometimento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 as necessidades individuais, coletivas e corporativas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 smtClean="0">
                <a:solidFill>
                  <a:srgbClr val="009589"/>
                </a:solidFill>
              </a:rPr>
              <a:t>•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Empenho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eliminação de todos os tipos de preconceitos;</a:t>
            </a:r>
          </a:p>
          <a:p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 smtClean="0">
                <a:solidFill>
                  <a:srgbClr val="009589"/>
                </a:solidFill>
              </a:rPr>
              <a:t>•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Garantia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pluralismo de ideias;</a:t>
            </a: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8336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rgbClr val="009589"/>
                </a:solidFill>
              </a:rPr>
              <a:t>Pesquisa com colaboradores </a:t>
            </a:r>
            <a:r>
              <a:rPr lang="pt-BR" sz="3600" b="1" dirty="0" err="1" smtClean="0">
                <a:solidFill>
                  <a:srgbClr val="009589"/>
                </a:solidFill>
              </a:rPr>
              <a:t>EaD</a:t>
            </a:r>
            <a:endParaRPr lang="pt-BR" sz="3600" b="1" dirty="0">
              <a:solidFill>
                <a:srgbClr val="009589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7361386" cy="366503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 rot="5400000">
            <a:off x="6723034" y="4078899"/>
            <a:ext cx="37517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9589"/>
                </a:solidFill>
              </a:rPr>
              <a:t>Gráfico 01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Princípios éticos para uma gestão cooperativa</a:t>
            </a:r>
          </a:p>
        </p:txBody>
      </p:sp>
    </p:spTree>
    <p:extLst>
      <p:ext uri="{BB962C8B-B14F-4D97-AF65-F5344CB8AC3E}">
        <p14:creationId xmlns:p14="http://schemas.microsoft.com/office/powerpoint/2010/main" val="35541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27584" y="1916832"/>
            <a:ext cx="7920880" cy="4248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800" i="1" dirty="0" smtClean="0">
                <a:solidFill>
                  <a:srgbClr val="009589"/>
                </a:solidFill>
              </a:rPr>
              <a:t>O homem é por natureza um animal destinado a viver na polis, um ser com vocação para a associação política.  Mas </a:t>
            </a:r>
            <a:r>
              <a:rPr lang="pt-BR" sz="2800" b="1" i="1" dirty="0" smtClean="0">
                <a:solidFill>
                  <a:srgbClr val="009589"/>
                </a:solidFill>
              </a:rPr>
              <a:t>a condição básica da existência da polis é a ética</a:t>
            </a:r>
            <a:r>
              <a:rPr lang="pt-BR" sz="2800" i="1" dirty="0" smtClean="0">
                <a:solidFill>
                  <a:srgbClr val="009589"/>
                </a:solidFill>
              </a:rPr>
              <a:t>.  Para que a polis possa surgir e se manter é preciso que os homens compartilhem de valores comuns e tenham uma mesma percepção do que é justo, pelo menos para a grande maioria dos homens da sociedade em questão. </a:t>
            </a:r>
          </a:p>
          <a:p>
            <a:pPr algn="r"/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ARISTÓTELES, Ética a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Nicômaco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, livro VI, 114b)</a:t>
            </a:r>
          </a:p>
          <a:p>
            <a:pPr algn="r"/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8336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rgbClr val="009589"/>
                </a:solidFill>
              </a:rPr>
              <a:t>Características gestão cooperativa</a:t>
            </a:r>
            <a:endParaRPr lang="pt-BR" sz="3600" b="1" dirty="0">
              <a:solidFill>
                <a:srgbClr val="009589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 rot="5400000">
            <a:off x="7050760" y="3902568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9589"/>
                </a:solidFill>
              </a:rPr>
              <a:t>Gráfico </a:t>
            </a:r>
            <a:r>
              <a:rPr lang="pt-BR" sz="1200" b="1" dirty="0" smtClean="0">
                <a:solidFill>
                  <a:srgbClr val="009589"/>
                </a:solidFill>
              </a:rPr>
              <a:t>02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Características gestão cooperativa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1"/>
          <a:stretch/>
        </p:blipFill>
        <p:spPr>
          <a:xfrm>
            <a:off x="467544" y="2276872"/>
            <a:ext cx="7411345" cy="379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8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67544" y="2060849"/>
            <a:ext cx="8424936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400" i="1" dirty="0">
                <a:solidFill>
                  <a:srgbClr val="009589"/>
                </a:solidFill>
              </a:rPr>
              <a:t>“A cooperação na construção ou condução dos processos, na minha opinião, faz com que as pessoas além de, motivadas e engajadas, se tornem mais produtivas, pois o envolvimento de todos na elaboração do escopo do projeto, faz com que todos tenham conhecimento dos objetivos e, principalmente, visualizem as melhores formas de colaboração que cada um pode ter. </a:t>
            </a:r>
            <a:r>
              <a:rPr lang="pt-BR" sz="2400" b="1" i="1" dirty="0">
                <a:solidFill>
                  <a:srgbClr val="009589"/>
                </a:solidFill>
              </a:rPr>
              <a:t>Fazer parte da tomada de decisões e, se sentir </a:t>
            </a:r>
            <a:r>
              <a:rPr lang="pt-BR" sz="2400" b="1" i="1" dirty="0" err="1">
                <a:solidFill>
                  <a:srgbClr val="009589"/>
                </a:solidFill>
              </a:rPr>
              <a:t>co-autor</a:t>
            </a:r>
            <a:r>
              <a:rPr lang="pt-BR" sz="2400" b="1" i="1" dirty="0">
                <a:solidFill>
                  <a:srgbClr val="009589"/>
                </a:solidFill>
              </a:rPr>
              <a:t> dos projetos, desperta ainda um senso de </a:t>
            </a:r>
            <a:r>
              <a:rPr lang="pt-BR" sz="2400" b="1" i="1" dirty="0" err="1">
                <a:solidFill>
                  <a:srgbClr val="009589"/>
                </a:solidFill>
              </a:rPr>
              <a:t>co-autoria</a:t>
            </a:r>
            <a:r>
              <a:rPr lang="pt-BR" sz="2400" b="1" i="1" dirty="0">
                <a:solidFill>
                  <a:srgbClr val="009589"/>
                </a:solidFill>
              </a:rPr>
              <a:t> e responsabilidade nos envolvidos, fazendo com que os processos fluam de maneira mais produtiva</a:t>
            </a:r>
            <a:r>
              <a:rPr lang="pt-BR" sz="2400" i="1" dirty="0" smtClean="0">
                <a:solidFill>
                  <a:srgbClr val="009589"/>
                </a:solidFill>
              </a:rPr>
              <a:t>”</a:t>
            </a:r>
          </a:p>
          <a:p>
            <a:pPr algn="r"/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(Entrevistado) </a:t>
            </a:r>
          </a:p>
          <a:p>
            <a:pPr algn="r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8336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rgbClr val="009589"/>
                </a:solidFill>
              </a:rPr>
              <a:t>Condições para uma gestão cooperativa</a:t>
            </a:r>
            <a:endParaRPr lang="pt-BR" sz="3600" b="1" dirty="0">
              <a:solidFill>
                <a:srgbClr val="009589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/>
          <a:stretch/>
        </p:blipFill>
        <p:spPr>
          <a:xfrm>
            <a:off x="467544" y="2435347"/>
            <a:ext cx="7704856" cy="3585941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 rot="5400000">
            <a:off x="6986095" y="4050274"/>
            <a:ext cx="33917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9589"/>
                </a:solidFill>
              </a:rPr>
              <a:t>Gráfico </a:t>
            </a:r>
            <a:r>
              <a:rPr lang="pt-BR" sz="1200" b="1" dirty="0" smtClean="0">
                <a:solidFill>
                  <a:srgbClr val="009589"/>
                </a:solidFill>
              </a:rPr>
              <a:t>03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Condições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uma gestão cooperativa</a:t>
            </a:r>
          </a:p>
        </p:txBody>
      </p:sp>
    </p:spTree>
    <p:extLst>
      <p:ext uri="{BB962C8B-B14F-4D97-AF65-F5344CB8AC3E}">
        <p14:creationId xmlns:p14="http://schemas.microsoft.com/office/powerpoint/2010/main" val="19767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67544" y="1916832"/>
            <a:ext cx="842493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800" i="1" dirty="0">
                <a:solidFill>
                  <a:srgbClr val="009589"/>
                </a:solidFill>
              </a:rPr>
              <a:t>O gestor que criar um ambiente de trabalho em que sua equipe tenha condições de expressar e questionar opiniões, e perceba a preocupação do gestor com o progresso de seus membros, com certeza construirá um excelente lugar não apenas para trabalhar, mas também para aprender e educar. </a:t>
            </a:r>
            <a:endParaRPr lang="pt-BR" sz="2800" i="1" dirty="0" smtClean="0">
              <a:solidFill>
                <a:srgbClr val="009589"/>
              </a:solidFill>
            </a:endParaRPr>
          </a:p>
          <a:p>
            <a:pPr algn="r"/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EBOLI, et al., 2010, p. 134)</a:t>
            </a:r>
          </a:p>
        </p:txBody>
      </p:sp>
    </p:spTree>
    <p:extLst>
      <p:ext uri="{BB962C8B-B14F-4D97-AF65-F5344CB8AC3E}">
        <p14:creationId xmlns:p14="http://schemas.microsoft.com/office/powerpoint/2010/main" val="23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67544" y="2636913"/>
            <a:ext cx="8424936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400" i="1" u="sng" dirty="0" smtClean="0">
                <a:solidFill>
                  <a:srgbClr val="009589"/>
                </a:solidFill>
              </a:rPr>
              <a:t>São as redes de cooperação que podem proporcionar um ambiente favorável à efetiva interação entre pessoas, grupos e organizações</a:t>
            </a:r>
            <a:r>
              <a:rPr lang="pt-BR" sz="2400" i="1" dirty="0" smtClean="0">
                <a:solidFill>
                  <a:srgbClr val="009589"/>
                </a:solidFill>
              </a:rPr>
              <a:t>. Sua dinâmica de comunicação constitui uma verdadeira estratégia de conhecimento (</a:t>
            </a:r>
            <a:r>
              <a:rPr lang="pt-BR" sz="2400" i="1" dirty="0" err="1" smtClean="0">
                <a:solidFill>
                  <a:srgbClr val="009589"/>
                </a:solidFill>
              </a:rPr>
              <a:t>Fayard</a:t>
            </a:r>
            <a:r>
              <a:rPr lang="pt-BR" sz="2400" i="1" dirty="0" smtClean="0">
                <a:solidFill>
                  <a:srgbClr val="009589"/>
                </a:solidFill>
              </a:rPr>
              <a:t>, 2006b) um espaço onde não só o conhecimento, mas as práticas, os valores, os processos, a cultura e as diferenças individuais são compartilhados coletivamente em favor de um projeto comum.</a:t>
            </a:r>
          </a:p>
          <a:p>
            <a:pPr algn="r"/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(VERSCHOORE e BALESTRIN, 2008, p.104)</a:t>
            </a:r>
          </a:p>
          <a:p>
            <a:pPr algn="r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8336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rgbClr val="009589"/>
                </a:solidFill>
              </a:rPr>
              <a:t>Bibliografia</a:t>
            </a:r>
            <a:endParaRPr lang="pt-BR" sz="3600" b="1" dirty="0">
              <a:solidFill>
                <a:srgbClr val="009589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38336" y="2276872"/>
            <a:ext cx="85541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ARISTÓTELES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pt-BR" sz="2000" b="1" dirty="0">
                <a:solidFill>
                  <a:srgbClr val="009589"/>
                </a:solidFill>
              </a:rPr>
              <a:t>Ética a </a:t>
            </a:r>
            <a:r>
              <a:rPr lang="pt-BR" sz="2000" b="1" dirty="0" err="1">
                <a:solidFill>
                  <a:srgbClr val="009589"/>
                </a:solidFill>
              </a:rPr>
              <a:t>Nicômaco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Tradução: Mário da Gama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Kuriy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4. ed. Brasília: Editora Universidade de Brasília, 2001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DUTRA, J. S. </a:t>
            </a:r>
            <a:r>
              <a:rPr lang="pt-BR" sz="2000" b="1" dirty="0">
                <a:solidFill>
                  <a:srgbClr val="009589"/>
                </a:solidFill>
              </a:rPr>
              <a:t>Gestão de Pessoas: modelo processos, tendências e perspectivas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São Paulo: Atlas, 2002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EBOLI, Marisa; et al. </a:t>
            </a:r>
            <a:r>
              <a:rPr lang="pt-BR" sz="2000" b="1" dirty="0">
                <a:solidFill>
                  <a:srgbClr val="009589"/>
                </a:solidFill>
              </a:rPr>
              <a:t>Educação Corporativa: fundamentos, evolução e implantação de projetos.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São Paulo: Atlas, 2010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VERSCHOORE, Jorge  e BALESTRIN,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Alsones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pt-BR" sz="2000" b="1" dirty="0">
                <a:solidFill>
                  <a:srgbClr val="009589"/>
                </a:solidFill>
              </a:rPr>
              <a:t>Redes de Cooperação Empresarial: Estratégias de Gestão na Nova Economia.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Editora: BOOKMAN COMPANHIA EDITORA LTDA, 2008.</a:t>
            </a: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68" y="6163507"/>
            <a:ext cx="1178312" cy="51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10" y="6218402"/>
            <a:ext cx="1816918" cy="45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r>
              <a:rPr lang="pt-BR" b="1" dirty="0">
                <a:solidFill>
                  <a:srgbClr val="009589"/>
                </a:solidFill>
              </a:rPr>
              <a:t>GESTÃO COOPERATIVA COM EQUIPES DE EAD</a:t>
            </a:r>
            <a:endParaRPr lang="pt-BR" dirty="0">
              <a:solidFill>
                <a:srgbClr val="009589"/>
              </a:solidFill>
            </a:endParaRPr>
          </a:p>
        </p:txBody>
      </p:sp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7632848" cy="1054968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Prof. Janes Fidélis Tomelin –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jftomelin@anhembi.br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Profa.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Karina </a:t>
            </a:r>
            <a:r>
              <a:rPr lang="en-US" dirty="0" err="1" smtClean="0">
                <a:solidFill>
                  <a:schemeClr val="tx1"/>
                </a:solidFill>
              </a:rPr>
              <a:t>Nones</a:t>
            </a:r>
            <a:r>
              <a:rPr lang="en-US" dirty="0" smtClean="0">
                <a:solidFill>
                  <a:schemeClr val="tx1"/>
                </a:solidFill>
              </a:rPr>
              <a:t> Tomelin –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karinant@terra.com.br</a:t>
            </a:r>
          </a:p>
          <a:p>
            <a:endParaRPr lang="pt-BR" dirty="0"/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-468560" y="5199335"/>
            <a:ext cx="57439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009589"/>
                </a:solidFill>
              </a:rPr>
              <a:t>Obrigado!</a:t>
            </a:r>
            <a:endParaRPr lang="pt-BR" dirty="0">
              <a:solidFill>
                <a:srgbClr val="0095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b="6311"/>
          <a:stretch/>
        </p:blipFill>
        <p:spPr>
          <a:xfrm>
            <a:off x="3555182" y="1384112"/>
            <a:ext cx="5560646" cy="537317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23528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rgbClr val="009589"/>
                </a:solidFill>
              </a:rPr>
              <a:t>Gestão Cooperativa</a:t>
            </a:r>
            <a:endParaRPr lang="pt-BR" sz="3600" b="1" dirty="0">
              <a:solidFill>
                <a:srgbClr val="009589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95535" y="2381979"/>
            <a:ext cx="38810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maior riqueza das instituições e organizações são as pessoas, suas </a:t>
            </a:r>
            <a:r>
              <a:rPr lang="pt-B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ideias, capacidade criativa</a:t>
            </a:r>
            <a:r>
              <a:rPr lang="pt-BR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competência para agir.</a:t>
            </a:r>
            <a:endParaRPr lang="pt-BR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3751204"/>
            <a:ext cx="3600400" cy="24861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23528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rgbClr val="009589"/>
                </a:solidFill>
              </a:rPr>
              <a:t>Desafio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41747" y="2381979"/>
            <a:ext cx="85507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desafio dos gestores educacionais está em transformar colaboradores com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 individuais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uma comunidade colaborativa de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contribuições coletivas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9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36912"/>
            <a:ext cx="4680520" cy="326637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8336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rgbClr val="009589"/>
                </a:solidFill>
              </a:rPr>
              <a:t>Primeiro Passo</a:t>
            </a:r>
            <a:endParaRPr lang="pt-BR" sz="3600" b="1" dirty="0">
              <a:solidFill>
                <a:srgbClr val="009589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38337" y="2381979"/>
            <a:ext cx="46657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primeiro passo é transformar o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propósito de um gestor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a instituição em um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propósito comum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instituição. </a:t>
            </a:r>
          </a:p>
        </p:txBody>
      </p:sp>
    </p:spTree>
    <p:extLst>
      <p:ext uri="{BB962C8B-B14F-4D97-AF65-F5344CB8AC3E}">
        <p14:creationId xmlns:p14="http://schemas.microsoft.com/office/powerpoint/2010/main" val="32415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8336" y="51571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rgbClr val="009589"/>
                </a:solidFill>
              </a:rPr>
              <a:t>Qual a minha causa?</a:t>
            </a:r>
            <a:endParaRPr lang="pt-BR" sz="3600" b="1" dirty="0">
              <a:solidFill>
                <a:srgbClr val="009589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12104"/>
            <a:ext cx="4547154" cy="4925208"/>
          </a:xfrm>
          <a:prstGeom prst="rect">
            <a:avLst/>
          </a:prstGeom>
          <a:ln>
            <a:noFill/>
          </a:ln>
          <a:effectLst>
            <a:outerShdw blurRad="508000" dist="38100" dir="1800000" algn="tl" rotWithShape="0">
              <a:schemeClr val="tx1">
                <a:alpha val="2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3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8336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rgbClr val="009589"/>
                </a:solidFill>
              </a:rPr>
              <a:t>Qual é a n</a:t>
            </a:r>
            <a:r>
              <a:rPr lang="pt-BR" sz="3600" b="1" dirty="0" smtClean="0">
                <a:solidFill>
                  <a:srgbClr val="009589"/>
                </a:solidFill>
              </a:rPr>
              <a:t>ossa missão</a:t>
            </a:r>
            <a:r>
              <a:rPr lang="pt-BR" sz="3600" b="1" dirty="0">
                <a:solidFill>
                  <a:srgbClr val="009589"/>
                </a:solidFill>
              </a:rPr>
              <a:t>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530351" cy="302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1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8336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rgbClr val="009589"/>
                </a:solidFill>
              </a:rPr>
              <a:t>Nossa Missão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38336" y="2276872"/>
            <a:ext cx="5637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Promover uma experiência  diferenciada de aprendizado, com ações pedagógicas inovadoras, criativas e cooperativas, desenvolvidas por uma equipe de alta performance.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38336" y="3945250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rgbClr val="009589"/>
                </a:solidFill>
              </a:rPr>
              <a:t>Nossa </a:t>
            </a:r>
            <a:r>
              <a:rPr lang="pt-BR" sz="3600" b="1" dirty="0" smtClean="0">
                <a:solidFill>
                  <a:srgbClr val="009589"/>
                </a:solidFill>
              </a:rPr>
              <a:t>Visão</a:t>
            </a:r>
            <a:endParaRPr lang="pt-BR" sz="3600" b="1" dirty="0">
              <a:solidFill>
                <a:srgbClr val="009589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0345" y="4737338"/>
            <a:ext cx="4737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 lembrado como referência de qualidade na modalidade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EaD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92896"/>
            <a:ext cx="316970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84784"/>
            <a:ext cx="8988099" cy="54726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solidFill>
                  <a:schemeClr val="bg1">
                    <a:lumMod val="50000"/>
                  </a:schemeClr>
                </a:solidFill>
              </a:rPr>
              <a:t>GESTÃO COOPERATIVA COM EQUIPES DE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EAD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8336" y="1556792"/>
            <a:ext cx="79060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rgbClr val="009589"/>
                </a:solidFill>
              </a:rPr>
              <a:t>Princípios </a:t>
            </a:r>
            <a:endParaRPr lang="pt-BR" sz="3600" b="1" dirty="0" smtClean="0">
              <a:solidFill>
                <a:srgbClr val="009589"/>
              </a:solidFill>
            </a:endParaRPr>
          </a:p>
          <a:p>
            <a:pPr algn="l"/>
            <a:r>
              <a:rPr lang="pt-BR" sz="3600" b="1" dirty="0" smtClean="0">
                <a:solidFill>
                  <a:srgbClr val="009589"/>
                </a:solidFill>
              </a:rPr>
              <a:t>Norteadores</a:t>
            </a:r>
            <a:endParaRPr lang="pt-BR" sz="3600" b="1" dirty="0">
              <a:solidFill>
                <a:srgbClr val="0095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927</Words>
  <Application>Microsoft Office PowerPoint</Application>
  <PresentationFormat>Apresentação na tela (4:3)</PresentationFormat>
  <Paragraphs>87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  <vt:lpstr>GESTÃO COOPERATIVA COM EQUIPES DE EAD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JANES FIDELIS TOMELIN</cp:lastModifiedBy>
  <cp:revision>36</cp:revision>
  <dcterms:created xsi:type="dcterms:W3CDTF">2014-07-31T15:12:21Z</dcterms:created>
  <dcterms:modified xsi:type="dcterms:W3CDTF">2014-10-07T14:11:39Z</dcterms:modified>
</cp:coreProperties>
</file>