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287" r:id="rId4"/>
    <p:sldId id="268" r:id="rId5"/>
    <p:sldId id="270" r:id="rId6"/>
    <p:sldId id="271" r:id="rId7"/>
    <p:sldId id="272" r:id="rId8"/>
    <p:sldId id="285" r:id="rId9"/>
    <p:sldId id="273" r:id="rId10"/>
    <p:sldId id="274" r:id="rId11"/>
    <p:sldId id="275" r:id="rId12"/>
    <p:sldId id="276" r:id="rId13"/>
    <p:sldId id="289" r:id="rId14"/>
    <p:sldId id="279" r:id="rId15"/>
    <p:sldId id="277" r:id="rId16"/>
    <p:sldId id="280" r:id="rId17"/>
    <p:sldId id="278" r:id="rId18"/>
    <p:sldId id="28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97621-4447-4C63-898A-EB672862CDF2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0AC37-1A38-4EE6-A187-AD6FF2CD3C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0AC37-1A38-4EE6-A187-AD6FF2CD3CF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31D8-E044-44EB-9975-A414E17144F4}" type="datetimeFigureOut">
              <a:rPr lang="pt-BR" smtClean="0"/>
              <a:pPr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3F3C-A511-46F0-84E8-F2FB73291A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TENDÊNCIAS DE ESPAÇOS DE FORMAÇÃO NA MODALIDADE A DISTÂNCIA COM O USO DA WEB </a:t>
            </a:r>
            <a:r>
              <a:rPr lang="pt-BR" sz="3600" b="1" dirty="0"/>
              <a:t/>
            </a:r>
            <a:br>
              <a:rPr lang="pt-BR" sz="3600" b="1" dirty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43390"/>
            <a:ext cx="6400800" cy="1257312"/>
          </a:xfrm>
        </p:spPr>
        <p:txBody>
          <a:bodyPr>
            <a:noAutofit/>
          </a:bodyPr>
          <a:lstStyle/>
          <a:p>
            <a:r>
              <a:rPr lang="pt-BR" sz="2000" dirty="0" err="1" smtClean="0">
                <a:solidFill>
                  <a:schemeClr val="tx1"/>
                </a:solidFill>
              </a:rPr>
              <a:t>Patricia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</a:rPr>
              <a:t>Thoma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</a:rPr>
              <a:t>Eltz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Dra. </a:t>
            </a:r>
            <a:r>
              <a:rPr lang="pt-BR" sz="2000" dirty="0" err="1" smtClean="0">
                <a:solidFill>
                  <a:schemeClr val="tx1"/>
                </a:solidFill>
              </a:rPr>
              <a:t>Patricia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</a:rPr>
              <a:t>Brandalise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</a:rPr>
              <a:t>Scherer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</a:rPr>
              <a:t>Bassani</a:t>
            </a:r>
            <a:r>
              <a:rPr lang="pt-BR" sz="2000" dirty="0" smtClean="0">
                <a:solidFill>
                  <a:schemeClr val="tx1"/>
                </a:solidFill>
              </a:rPr>
              <a:t> – Prof. Orientadora</a:t>
            </a:r>
          </a:p>
          <a:p>
            <a:r>
              <a:rPr lang="pt-BR" sz="2000" dirty="0" err="1" smtClean="0">
                <a:solidFill>
                  <a:schemeClr val="tx1"/>
                </a:solidFill>
              </a:rPr>
              <a:t>Feevale</a:t>
            </a:r>
            <a:r>
              <a:rPr lang="pt-BR" sz="2000" dirty="0" smtClean="0">
                <a:solidFill>
                  <a:schemeClr val="tx1"/>
                </a:solidFill>
              </a:rPr>
              <a:t> – RS 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7" name="Imagem 6" descr="logotipo CIA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31" y="-24"/>
            <a:ext cx="5476875" cy="1809750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  <p:pic>
        <p:nvPicPr>
          <p:cNvPr id="12" name="Imagem 11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4805" y="5248476"/>
            <a:ext cx="1076191" cy="2142857"/>
          </a:xfrm>
          <a:prstGeom prst="rect">
            <a:avLst/>
          </a:prstGeom>
        </p:spPr>
      </p:pic>
      <p:pic>
        <p:nvPicPr>
          <p:cNvPr id="13" name="Imagem 12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3333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evento SENID (2012 e 2013)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Foram encontrados 02 artigos, ambos de formação continuada de professores, porém um organizado na plataforma </a:t>
            </a:r>
            <a:r>
              <a:rPr lang="pt-BR" sz="3200" dirty="0" err="1" smtClean="0"/>
              <a:t>Moodle</a:t>
            </a:r>
            <a:r>
              <a:rPr lang="pt-BR" sz="3200" dirty="0" smtClean="0"/>
              <a:t>, com atividades de </a:t>
            </a:r>
            <a:r>
              <a:rPr lang="pt-BR" sz="3200" dirty="0" err="1" smtClean="0"/>
              <a:t>wiki</a:t>
            </a:r>
            <a:r>
              <a:rPr lang="pt-BR" sz="3200" dirty="0" smtClean="0"/>
              <a:t> e outro utilizando recursos digitais como: </a:t>
            </a:r>
            <a:r>
              <a:rPr lang="pt-BR" sz="3200" dirty="0" err="1" smtClean="0"/>
              <a:t>GoogleDocs</a:t>
            </a:r>
            <a:r>
              <a:rPr lang="pt-BR" sz="3200" dirty="0" smtClean="0"/>
              <a:t>, </a:t>
            </a:r>
            <a:r>
              <a:rPr lang="pt-BR" sz="3200" dirty="0" err="1" smtClean="0"/>
              <a:t>Facebook</a:t>
            </a:r>
            <a:r>
              <a:rPr lang="pt-BR" sz="3200" dirty="0" smtClean="0"/>
              <a:t> e </a:t>
            </a:r>
            <a:r>
              <a:rPr lang="pt-BR" sz="3200" dirty="0" err="1" smtClean="0"/>
              <a:t>Youtube</a:t>
            </a:r>
            <a:r>
              <a:rPr lang="pt-BR" sz="3200" dirty="0" smtClean="0"/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19647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evento SBIE (2012 e 2013)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357298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Encontramos 02 artigos, ambos também de formação continuada de professores, porém um organizado na plataforma </a:t>
            </a:r>
            <a:r>
              <a:rPr lang="pt-BR" sz="3200" dirty="0" err="1" smtClean="0"/>
              <a:t>Moodle</a:t>
            </a:r>
            <a:r>
              <a:rPr lang="pt-BR" sz="3200" dirty="0" smtClean="0"/>
              <a:t> e outro na plataforma </a:t>
            </a:r>
            <a:r>
              <a:rPr lang="pt-BR" sz="3200" dirty="0" err="1" smtClean="0"/>
              <a:t>E-proinfo</a:t>
            </a:r>
            <a:r>
              <a:rPr lang="pt-BR" sz="3200" dirty="0" smtClean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Um destes indica uma organização para além do ambiente, utilizando também recursos digitais como </a:t>
            </a:r>
            <a:r>
              <a:rPr lang="pt-BR" sz="3200" dirty="0" err="1" smtClean="0"/>
              <a:t>GoogleDocs</a:t>
            </a:r>
            <a:r>
              <a:rPr lang="pt-BR" sz="3200" dirty="0" smtClean="0"/>
              <a:t>, </a:t>
            </a:r>
            <a:r>
              <a:rPr lang="pt-BR" sz="3200" dirty="0" err="1" smtClean="0"/>
              <a:t>Skype</a:t>
            </a:r>
            <a:r>
              <a:rPr lang="pt-BR" sz="3200" dirty="0" smtClean="0"/>
              <a:t>, MSN e </a:t>
            </a:r>
            <a:r>
              <a:rPr lang="pt-BR" sz="3200" dirty="0" err="1" smtClean="0"/>
              <a:t>Facebook</a:t>
            </a:r>
            <a:r>
              <a:rPr lang="pt-BR" sz="3200" dirty="0" smtClean="0"/>
              <a:t>. </a:t>
            </a:r>
            <a:endParaRPr lang="pt-BR" sz="3200" strike="sngStrike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evento ESUD (2012 e 2013)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4718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Encontramos 17 artigos, sendo 08 sobre formação continuada de professores e 09 sobre formação inicial de professores.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Destes, 16 estão organizados em ambientes virtuais de aprendizagem, como </a:t>
            </a:r>
            <a:r>
              <a:rPr lang="pt-BR" sz="3200" dirty="0" err="1" smtClean="0"/>
              <a:t>Moodle</a:t>
            </a:r>
            <a:r>
              <a:rPr lang="pt-BR" sz="3200" dirty="0" smtClean="0"/>
              <a:t>, </a:t>
            </a:r>
            <a:r>
              <a:rPr lang="pt-BR" sz="3200" dirty="0" err="1" smtClean="0"/>
              <a:t>Rooda</a:t>
            </a:r>
            <a:r>
              <a:rPr lang="pt-BR" sz="3200" dirty="0" smtClean="0"/>
              <a:t> ou </a:t>
            </a:r>
            <a:r>
              <a:rPr lang="pt-BR" sz="3200" dirty="0" err="1" smtClean="0"/>
              <a:t>E-proinfo</a:t>
            </a:r>
            <a:r>
              <a:rPr lang="pt-BR" sz="3200" dirty="0" smtClean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Apenas um artigo indica a organização da formação de professores com recursos digitais como: blog, </a:t>
            </a:r>
            <a:r>
              <a:rPr lang="pt-BR" sz="3200" dirty="0" err="1" smtClean="0"/>
              <a:t>Twitter</a:t>
            </a:r>
            <a:r>
              <a:rPr lang="pt-BR" sz="3200" dirty="0" smtClean="0"/>
              <a:t>, </a:t>
            </a:r>
            <a:r>
              <a:rPr lang="pt-BR" sz="3200" dirty="0" err="1" smtClean="0"/>
              <a:t>Facebook</a:t>
            </a:r>
            <a:r>
              <a:rPr lang="pt-BR" sz="3200" dirty="0" smtClean="0"/>
              <a:t>, </a:t>
            </a:r>
            <a:r>
              <a:rPr lang="pt-BR" sz="3200" dirty="0" err="1" smtClean="0"/>
              <a:t>Slideshare</a:t>
            </a:r>
            <a:r>
              <a:rPr lang="pt-BR" sz="3200" dirty="0" smtClean="0"/>
              <a:t>, Wikipédia e </a:t>
            </a:r>
            <a:r>
              <a:rPr lang="pt-BR" sz="3200" dirty="0" err="1" smtClean="0"/>
              <a:t>GoogleDocs</a:t>
            </a:r>
            <a:r>
              <a:rPr lang="pt-BR" sz="3200" dirty="0" smtClean="0"/>
              <a:t>. 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logotipo CIAED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evento CIAED (2012)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428737"/>
            <a:ext cx="8229600" cy="3929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Encontramos  05 artigos, sendo 02 de formação inicial de professores e 03 de formação continuada.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Destes, 04 estão organizados em ambientes virtuais de aprendizagem, como </a:t>
            </a:r>
            <a:r>
              <a:rPr lang="pt-BR" sz="3200" dirty="0" err="1" smtClean="0"/>
              <a:t>Moodle</a:t>
            </a:r>
            <a:r>
              <a:rPr lang="pt-BR" sz="3200" dirty="0" smtClean="0"/>
              <a:t> ou </a:t>
            </a:r>
            <a:r>
              <a:rPr lang="pt-BR" sz="3200" dirty="0" err="1" smtClean="0"/>
              <a:t>Teleduc</a:t>
            </a:r>
            <a:r>
              <a:rPr lang="pt-BR" sz="3200" dirty="0" smtClean="0"/>
              <a:t> e apenas 01 artigo indica a organização com recursos digitais como </a:t>
            </a:r>
            <a:r>
              <a:rPr lang="pt-BR" sz="3200" dirty="0" err="1" smtClean="0"/>
              <a:t>Facebook</a:t>
            </a:r>
            <a:r>
              <a:rPr lang="pt-BR" sz="3200" dirty="0" smtClean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O artigo indica a utilização do </a:t>
            </a:r>
            <a:r>
              <a:rPr lang="pt-BR" sz="3200" dirty="0" err="1" smtClean="0"/>
              <a:t>Facebook</a:t>
            </a:r>
            <a:r>
              <a:rPr lang="pt-BR" sz="3200" dirty="0" smtClean="0"/>
              <a:t> como AVA para formação continuada do professor de língua portuguesa, como mediador de leitura.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pt-BR" sz="3200" dirty="0" smtClean="0"/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19647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revista RENOTE (2012 e 2013)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428736"/>
            <a:ext cx="8229600" cy="4000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Encontramos 24 artigos, sendo todos de formação inicial de professores, no nível de graduação, principalmente em Pedagogia.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Destes, 22 artigos estão organizados em ambientes virtuais como </a:t>
            </a:r>
            <a:r>
              <a:rPr lang="pt-BR" sz="3200" dirty="0" err="1" smtClean="0"/>
              <a:t>Moodle</a:t>
            </a:r>
            <a:r>
              <a:rPr lang="pt-BR" sz="3200" dirty="0" smtClean="0"/>
              <a:t> e </a:t>
            </a:r>
            <a:r>
              <a:rPr lang="pt-BR" sz="3200" dirty="0" err="1" smtClean="0"/>
              <a:t>Rooda</a:t>
            </a:r>
            <a:r>
              <a:rPr lang="pt-BR" sz="3200" dirty="0" smtClean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Destaca-se que 09 artigos indicam algumas atividades para além do ambiente virtual, utilizando em alguns momentos recursos digitais como blogs, </a:t>
            </a:r>
            <a:r>
              <a:rPr lang="pt-BR" sz="3200" dirty="0" err="1" smtClean="0"/>
              <a:t>Pbworks</a:t>
            </a:r>
            <a:r>
              <a:rPr lang="pt-BR" sz="3200" dirty="0" smtClean="0"/>
              <a:t> (</a:t>
            </a:r>
            <a:r>
              <a:rPr lang="pt-BR" sz="3200" dirty="0" err="1" smtClean="0"/>
              <a:t>wiki</a:t>
            </a:r>
            <a:r>
              <a:rPr lang="pt-BR" sz="3200" dirty="0" smtClean="0"/>
              <a:t>) e </a:t>
            </a:r>
            <a:r>
              <a:rPr lang="pt-BR" sz="3200" dirty="0" err="1" smtClean="0"/>
              <a:t>Facebook</a:t>
            </a:r>
            <a:r>
              <a:rPr lang="pt-BR" sz="3200" dirty="0" smtClean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Todos eles estão relacionados com o curso de Licenciatura em Pedagogia na modalidade a distância, o PEAD, da UFRGS.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Então, 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4718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>
                <a:solidFill>
                  <a:prstClr val="black"/>
                </a:solidFill>
              </a:rPr>
              <a:t>Percebe-se que o processo de formação de professores ainda concentra-se essencialmente em ambientes virtuais de aprendizagem. Porém, percebe-se já um movimento no uso de diferentes ferramentas web.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>
                <a:solidFill>
                  <a:prstClr val="black"/>
                </a:solidFill>
              </a:rPr>
              <a:t>Nota-se que o número de pesquisas compartilhadas na área acadêmica, envolvendo formação de professores na modalidade a distância aborda, na sua maioria, o uso de ambientes virtuais de aprendizagem como: </a:t>
            </a:r>
            <a:r>
              <a:rPr lang="pt-BR" sz="3200" dirty="0" err="1" smtClean="0">
                <a:solidFill>
                  <a:prstClr val="black"/>
                </a:solidFill>
              </a:rPr>
              <a:t>Moodle</a:t>
            </a:r>
            <a:r>
              <a:rPr lang="pt-BR" sz="3200" dirty="0" smtClean="0">
                <a:solidFill>
                  <a:prstClr val="black"/>
                </a:solidFill>
              </a:rPr>
              <a:t> e </a:t>
            </a:r>
            <a:r>
              <a:rPr lang="pt-BR" sz="3200" dirty="0" err="1" smtClean="0">
                <a:solidFill>
                  <a:prstClr val="black"/>
                </a:solidFill>
              </a:rPr>
              <a:t>Rooda</a:t>
            </a:r>
            <a:r>
              <a:rPr lang="pt-BR" sz="32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Entretanto: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357298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Já se percebe um movimento (ainda tímido) no uso de ferramentas web nos cursos a distância.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Dos 50 artigos com questões práticas de formação de professores a distância analisados, 04 já exploram a formação continuada usando ferramentas web como: </a:t>
            </a:r>
            <a:r>
              <a:rPr lang="pt-BR" sz="3200" dirty="0" err="1" smtClean="0"/>
              <a:t>Facebook</a:t>
            </a:r>
            <a:r>
              <a:rPr lang="pt-BR" sz="3200" dirty="0" smtClean="0"/>
              <a:t>, </a:t>
            </a:r>
            <a:r>
              <a:rPr lang="pt-BR" sz="3200" dirty="0" err="1" smtClean="0"/>
              <a:t>YouTube</a:t>
            </a:r>
            <a:r>
              <a:rPr lang="pt-BR" sz="3200" dirty="0" smtClean="0"/>
              <a:t>, </a:t>
            </a:r>
            <a:r>
              <a:rPr lang="pt-BR" sz="3200" dirty="0" err="1" smtClean="0"/>
              <a:t>GoogleDocs</a:t>
            </a:r>
            <a:r>
              <a:rPr lang="pt-BR" sz="3200" dirty="0" smtClean="0"/>
              <a:t>, entre outras.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19647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fim,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4718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É possível formar professores numa perspectiva tecnológica, através de </a:t>
            </a:r>
            <a:r>
              <a:rPr lang="pt-BR" sz="3200" dirty="0" smtClean="0"/>
              <a:t>aplicações disponíveis </a:t>
            </a:r>
            <a:r>
              <a:rPr lang="pt-BR" sz="3200" dirty="0" smtClean="0"/>
              <a:t>na Web.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Afinal, envolver os professores num processo de formação focalizado na criação, colaboração, interação e compartilhamento de conhecimentos, informações, experiências, materiais didáticos, pode possibilitar uma prática pedagógica com qualidade.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285860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pt-BR" sz="2200" dirty="0" smtClean="0"/>
              <a:t>BEHAR, </a:t>
            </a:r>
            <a:r>
              <a:rPr lang="pt-BR" sz="2200" dirty="0" err="1" smtClean="0"/>
              <a:t>Patricia</a:t>
            </a:r>
            <a:r>
              <a:rPr lang="pt-BR" sz="2200" dirty="0" smtClean="0"/>
              <a:t> (org.). </a:t>
            </a:r>
            <a:r>
              <a:rPr lang="pt-BR" sz="2200" i="1" dirty="0" smtClean="0"/>
              <a:t>Competências em educação a distância</a:t>
            </a:r>
            <a:r>
              <a:rPr lang="pt-BR" sz="2200" dirty="0" smtClean="0"/>
              <a:t>. Porto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pt-BR" sz="2200" dirty="0" smtClean="0"/>
              <a:t>Alegre: Penso, 2013.</a:t>
            </a:r>
          </a:p>
          <a:p>
            <a:r>
              <a:rPr lang="pt-BR" sz="2200" dirty="0" smtClean="0"/>
              <a:t>BRASIL. </a:t>
            </a:r>
            <a:r>
              <a:rPr lang="pt-BR" sz="2200" i="1" dirty="0" smtClean="0"/>
              <a:t>Pesquisa sobre o uso das tecnologias de informação e comunicação no Brasil: TIC Educação 2011</a:t>
            </a:r>
            <a:r>
              <a:rPr lang="pt-BR" sz="2200" dirty="0" smtClean="0"/>
              <a:t>.[coordenação executiva e editorial Alexandre F. Barbosa. São Paulo: Comitê Gestor da Internet no Brasil, 2012.</a:t>
            </a:r>
          </a:p>
          <a:p>
            <a:r>
              <a:rPr lang="pt-BR" sz="2200" dirty="0" smtClean="0"/>
              <a:t>NOVOA, Antonio (org.). </a:t>
            </a:r>
            <a:r>
              <a:rPr lang="pt-BR" sz="2200" i="1" dirty="0" smtClean="0"/>
              <a:t>Os professores e sua formação</a:t>
            </a:r>
            <a:r>
              <a:rPr lang="pt-BR" sz="2200" dirty="0" smtClean="0"/>
              <a:t>. Lisboa: Dom Quixote, 1995.</a:t>
            </a:r>
          </a:p>
          <a:p>
            <a:r>
              <a:rPr lang="pt-BR" sz="2200" dirty="0" err="1" smtClean="0"/>
              <a:t>O’REILLY</a:t>
            </a:r>
            <a:r>
              <a:rPr lang="pt-BR" sz="2200" dirty="0" smtClean="0"/>
              <a:t>, </a:t>
            </a:r>
            <a:r>
              <a:rPr lang="pt-BR" sz="2200" dirty="0" err="1" smtClean="0"/>
              <a:t>Tim</a:t>
            </a:r>
            <a:r>
              <a:rPr lang="pt-BR" sz="2200" dirty="0" smtClean="0"/>
              <a:t>. </a:t>
            </a:r>
            <a:r>
              <a:rPr lang="pt-BR" sz="2200" i="1" dirty="0" smtClean="0"/>
              <a:t>O que é Web 2.0. Padrões de design e modelos de negócios para a nova geração de software.</a:t>
            </a:r>
            <a:r>
              <a:rPr lang="pt-BR" sz="2200" dirty="0" smtClean="0"/>
              <a:t> Communications </a:t>
            </a:r>
            <a:r>
              <a:rPr lang="pt-BR" sz="2200" dirty="0" err="1" smtClean="0"/>
              <a:t>and</a:t>
            </a:r>
            <a:r>
              <a:rPr lang="pt-BR" sz="2200" dirty="0" smtClean="0"/>
              <a:t> </a:t>
            </a:r>
            <a:r>
              <a:rPr lang="pt-BR" sz="2200" dirty="0" err="1" smtClean="0"/>
              <a:t>Strategies</a:t>
            </a:r>
            <a:r>
              <a:rPr lang="pt-BR" sz="2200" dirty="0" smtClean="0"/>
              <a:t>, n 65, 2007. </a:t>
            </a: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6507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19647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Inicialmente: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Entende-se que a efetiva aplicação das diferentes ferramentas da web no contexto educativo perpassa pela apropriação tecnológica do professor, tanto no que se refere às habilidades básicas para uso das </a:t>
            </a:r>
            <a:r>
              <a:rPr lang="pt-BR" sz="3200" dirty="0" err="1" smtClean="0"/>
              <a:t>TICs</a:t>
            </a:r>
            <a:r>
              <a:rPr lang="pt-BR" sz="3200" dirty="0" smtClean="0"/>
              <a:t> </a:t>
            </a:r>
            <a:r>
              <a:rPr lang="pt-BR" sz="3200" dirty="0" smtClean="0"/>
              <a:t>quanto a vivência na/em rede, de forma a compreender os processos de aprendizagem coletiva.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368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tanto,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4718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Entende-se que um processo de formação de professores a distância que explore os processos de interação a distância por meio de diferentes ferramentas web pode impulsionar o desenvolvimento pessoal (conhecer e usar a rede/internet) e desenvolvimento profissional (conhecer a usar a rede/internet nos processos educativos).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do estudo: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Apresentar um panorama dos trabalhos em desenvolvimento na área de formação de professores na modalidade a distância, a fim de identificar o ambiente virtual de aprendizagem utilizado no processo de formação.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problema: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tipo de ambientes vêm sendo utilizados nos processos de formação de professores a distância?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pesquisa: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300" dirty="0" smtClean="0"/>
              <a:t>Seminário Nacional de Inclusão Digital (SENID 2013 e 2012)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300" dirty="0" smtClean="0"/>
              <a:t>Simpósio Brasileiro de Informática na Educação (SBIE 2013 e 2012)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300" dirty="0" smtClean="0"/>
              <a:t>Congresso Brasileiro de Ensino Superior a Distância (ESUD 2013 e 2012)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300" dirty="0" smtClean="0"/>
              <a:t>Congresso Internacional ABED de Educação a Distância (CIAED 2012)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300" dirty="0" smtClean="0"/>
              <a:t>Revista Novas Tecnologias na Educação (RENOTE 2013 e 2012).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Artigos analisados: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Foram analisados 984 artigos publicados nos eventos 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253 artigos publicados na revista RENOTE (Volumes 10 e 11).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3200" dirty="0" smtClean="0"/>
              <a:t>Total: 1237 artigos.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agem 8" descr="logotipo CIA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714"/>
            <a:ext cx="2695238" cy="1714286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247945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2" name="Imagem 11" descr="bg-logotipo CIA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285728"/>
          <a:ext cx="7786743" cy="554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126618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Evento e ano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Artigos </a:t>
                      </a:r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pesquisados</a:t>
                      </a:r>
                      <a:endParaRPr lang="pt-BR" sz="1600" dirty="0">
                        <a:solidFill>
                          <a:schemeClr val="bg1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Artigos encontrados e relacionados com formação de professores na modalidade à distância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SENID 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03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SENID 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02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SBIE 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06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SBIE 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03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ESUD 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25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ESUD 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22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CIAED</a:t>
                      </a:r>
                      <a:r>
                        <a:rPr lang="pt-BR" sz="1600" baseline="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 2012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185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20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RENOTE 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13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RENOTE 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33</a:t>
                      </a:r>
                    </a:p>
                  </a:txBody>
                  <a:tcPr marL="68580" marR="68580" marT="0" marB="0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Total </a:t>
                      </a:r>
                      <a:endParaRPr lang="pt-BR" sz="160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1237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127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676573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391085" y="5248476"/>
            <a:ext cx="1076191" cy="2142857"/>
          </a:xfrm>
          <a:prstGeom prst="rect">
            <a:avLst/>
          </a:prstGeom>
        </p:spPr>
      </p:pic>
      <p:pic>
        <p:nvPicPr>
          <p:cNvPr id="12" name="Imagem 11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90623" y="5248476"/>
            <a:ext cx="1076191" cy="2142857"/>
          </a:xfrm>
          <a:prstGeom prst="rect">
            <a:avLst/>
          </a:prstGeom>
        </p:spPr>
      </p:pic>
      <p:pic>
        <p:nvPicPr>
          <p:cNvPr id="13" name="Imagem 12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33333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382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285728"/>
          <a:ext cx="7786743" cy="554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126618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Evento e ano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Artigos encontrados e relacionados com formação de professores na modalidade à distância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Artigos com questões práticas de formação de professores a distância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SENID 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01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SENID 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01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SBIE 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01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SBIE 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01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ESUD 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ESUD 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06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CIAED</a:t>
                      </a:r>
                      <a:r>
                        <a:rPr lang="pt-BR" sz="1600" baseline="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 2012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20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05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RENOTE 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01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RENOTE 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</a:tr>
              <a:tr h="427922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Total </a:t>
                      </a:r>
                      <a:endParaRPr lang="pt-BR" sz="160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127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Arial"/>
                          <a:ea typeface="WenQuanYi Micro Hei"/>
                          <a:cs typeface="Lohit Hindi"/>
                        </a:rPr>
                        <a:t>50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9" name="Imagem 8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05399" y="5248476"/>
            <a:ext cx="1076191" cy="2142857"/>
          </a:xfrm>
          <a:prstGeom prst="rect">
            <a:avLst/>
          </a:prstGeom>
        </p:spPr>
      </p:pic>
      <p:pic>
        <p:nvPicPr>
          <p:cNvPr id="10" name="Imagem 9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34476" y="5248476"/>
            <a:ext cx="1076191" cy="2142857"/>
          </a:xfrm>
          <a:prstGeom prst="rect">
            <a:avLst/>
          </a:prstGeom>
        </p:spPr>
      </p:pic>
      <p:pic>
        <p:nvPicPr>
          <p:cNvPr id="11" name="Imagem 10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76375" y="5248476"/>
            <a:ext cx="1076191" cy="2142857"/>
          </a:xfrm>
          <a:prstGeom prst="rect">
            <a:avLst/>
          </a:prstGeom>
        </p:spPr>
      </p:pic>
      <p:pic>
        <p:nvPicPr>
          <p:cNvPr id="12" name="Imagem 11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33333" y="5248476"/>
            <a:ext cx="1076191" cy="2142857"/>
          </a:xfrm>
          <a:prstGeom prst="rect">
            <a:avLst/>
          </a:prstGeom>
        </p:spPr>
      </p:pic>
      <p:pic>
        <p:nvPicPr>
          <p:cNvPr id="13" name="Imagem 12" descr="bg-logotipo CIAED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90887" y="5248476"/>
            <a:ext cx="1076191" cy="21428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1029</Words>
  <Application>Microsoft Office PowerPoint</Application>
  <PresentationFormat>Apresentação na tela (4:3)</PresentationFormat>
  <Paragraphs>122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TENDÊNCIAS DE ESPAÇOS DE FORMAÇÃO NA MODALIDADE A DISTÂNCIA COM O USO DA WEB  </vt:lpstr>
      <vt:lpstr>Inicialmente:</vt:lpstr>
      <vt:lpstr>Para tanto,</vt:lpstr>
      <vt:lpstr>Objetivo do estudo:</vt:lpstr>
      <vt:lpstr>Questão problema:</vt:lpstr>
      <vt:lpstr>Processo de pesquisa:</vt:lpstr>
      <vt:lpstr>Artigos analisados:</vt:lpstr>
      <vt:lpstr>Slide 8</vt:lpstr>
      <vt:lpstr>Slide 9</vt:lpstr>
      <vt:lpstr>No evento SENID (2012 e 2013)</vt:lpstr>
      <vt:lpstr>No evento SBIE (2012 e 2013)</vt:lpstr>
      <vt:lpstr>No evento ESUD (2012 e 2013)</vt:lpstr>
      <vt:lpstr>No evento CIAED (2012)</vt:lpstr>
      <vt:lpstr>Na revista RENOTE (2012 e 2013)</vt:lpstr>
      <vt:lpstr>Então, </vt:lpstr>
      <vt:lpstr>Entretanto:</vt:lpstr>
      <vt:lpstr>Por fim,</vt:lpstr>
      <vt:lpstr>Referências: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PARA A FORMAÇÃO DE PROFESSORES NA MODALIDADE A DISTÂNCIA COM O USO DA WEB</dc:title>
  <dc:creator>IF Sul-rio-grandense</dc:creator>
  <cp:lastModifiedBy>IF Sul-rio-grandense</cp:lastModifiedBy>
  <cp:revision>13</cp:revision>
  <dcterms:created xsi:type="dcterms:W3CDTF">2014-08-06T11:57:07Z</dcterms:created>
  <dcterms:modified xsi:type="dcterms:W3CDTF">2014-10-07T22:39:38Z</dcterms:modified>
</cp:coreProperties>
</file>