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7" r:id="rId21"/>
    <p:sldId id="276" r:id="rId22"/>
    <p:sldId id="278" r:id="rId23"/>
    <p:sldId id="279" r:id="rId24"/>
    <p:sldId id="280" r:id="rId25"/>
    <p:sldId id="281"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7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6662163-D964-4533-A077-82F3DBEC00A3}" type="datetimeFigureOut">
              <a:rPr lang="pt-BR" smtClean="0"/>
              <a:t>06/10/2014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4212380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6662163-D964-4533-A077-82F3DBEC00A3}" type="datetimeFigureOut">
              <a:rPr lang="pt-BR" smtClean="0"/>
              <a:t>06/10/2014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161287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6662163-D964-4533-A077-82F3DBEC00A3}" type="datetimeFigureOut">
              <a:rPr lang="pt-BR" smtClean="0"/>
              <a:t>06/10/2014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109613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6662163-D964-4533-A077-82F3DBEC00A3}" type="datetimeFigureOut">
              <a:rPr lang="pt-BR" smtClean="0"/>
              <a:t>06/10/2014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266577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6662163-D964-4533-A077-82F3DBEC00A3}" type="datetimeFigureOut">
              <a:rPr lang="pt-BR" smtClean="0"/>
              <a:t>06/10/2014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28896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6662163-D964-4533-A077-82F3DBEC00A3}" type="datetimeFigureOut">
              <a:rPr lang="pt-BR" smtClean="0"/>
              <a:t>06/10/2014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1901800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6662163-D964-4533-A077-82F3DBEC00A3}" type="datetimeFigureOut">
              <a:rPr lang="pt-BR" smtClean="0"/>
              <a:t>06/10/2014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1130115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6662163-D964-4533-A077-82F3DBEC00A3}" type="datetimeFigureOut">
              <a:rPr lang="pt-BR" smtClean="0"/>
              <a:t>06/10/2014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326676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6662163-D964-4533-A077-82F3DBEC00A3}" type="datetimeFigureOut">
              <a:rPr lang="pt-BR" smtClean="0"/>
              <a:t>06/10/2014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336243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6662163-D964-4533-A077-82F3DBEC00A3}" type="datetimeFigureOut">
              <a:rPr lang="pt-BR" smtClean="0"/>
              <a:t>06/10/2014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243186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6662163-D964-4533-A077-82F3DBEC00A3}" type="datetimeFigureOut">
              <a:rPr lang="pt-BR" smtClean="0"/>
              <a:t>06/10/2014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F3195DE-68E4-4D32-A621-71D7671D7735}" type="slidenum">
              <a:rPr lang="pt-BR" smtClean="0"/>
              <a:t>‹nº›</a:t>
            </a:fld>
            <a:endParaRPr lang="pt-BR"/>
          </a:p>
        </p:txBody>
      </p:sp>
    </p:spTree>
    <p:extLst>
      <p:ext uri="{BB962C8B-B14F-4D97-AF65-F5344CB8AC3E}">
        <p14:creationId xmlns:p14="http://schemas.microsoft.com/office/powerpoint/2010/main" val="2267737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62163-D964-4533-A077-82F3DBEC00A3}" type="datetimeFigureOut">
              <a:rPr lang="pt-BR" smtClean="0"/>
              <a:t>06/10/2014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195DE-68E4-4D32-A621-71D7671D7735}" type="slidenum">
              <a:rPr lang="pt-BR" smtClean="0"/>
              <a:t>‹nº›</a:t>
            </a:fld>
            <a:endParaRPr lang="pt-BR"/>
          </a:p>
        </p:txBody>
      </p:sp>
    </p:spTree>
    <p:extLst>
      <p:ext uri="{BB962C8B-B14F-4D97-AF65-F5344CB8AC3E}">
        <p14:creationId xmlns:p14="http://schemas.microsoft.com/office/powerpoint/2010/main" val="179928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2" name="Retângulo 1"/>
          <p:cNvSpPr/>
          <p:nvPr/>
        </p:nvSpPr>
        <p:spPr>
          <a:xfrm>
            <a:off x="467544" y="1916832"/>
            <a:ext cx="8424936" cy="5139869"/>
          </a:xfrm>
          <a:prstGeom prst="rect">
            <a:avLst/>
          </a:prstGeom>
        </p:spPr>
        <p:txBody>
          <a:bodyPr wrap="square">
            <a:spAutoFit/>
          </a:bodyPr>
          <a:lstStyle/>
          <a:p>
            <a:pPr algn="ctr">
              <a:lnSpc>
                <a:spcPct val="200000"/>
              </a:lnSpc>
              <a:spcAft>
                <a:spcPts val="0"/>
              </a:spcAft>
            </a:pPr>
            <a:r>
              <a:rPr lang="pt-BR" sz="2200" b="1" i="1" dirty="0">
                <a:solidFill>
                  <a:srgbClr val="000000"/>
                </a:solidFill>
                <a:latin typeface="Verdana" panose="020B0604030504040204" pitchFamily="34" charset="0"/>
                <a:ea typeface="Verdana" panose="020B0604030504040204" pitchFamily="34" charset="0"/>
                <a:cs typeface="Verdana" panose="020B0604030504040204" pitchFamily="34" charset="0"/>
              </a:rPr>
              <a:t>ESTRATÉGIAS DE CRESCIMENTO DA MODALIDADE A DISTÂNCIA EM INSTITUIÇÕES PRIVADAS DE ENSINO </a:t>
            </a:r>
            <a:r>
              <a:rPr lang="pt-BR" sz="2200" b="1" i="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SUPERIOR</a:t>
            </a:r>
          </a:p>
          <a:p>
            <a:pPr algn="ctr">
              <a:lnSpc>
                <a:spcPct val="200000"/>
              </a:lnSpc>
              <a:spcAft>
                <a:spcPts val="0"/>
              </a:spcAft>
            </a:pPr>
            <a:endParaRPr lang="pt-BR" sz="1400" b="1" i="1"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gn="ctr">
              <a:lnSpc>
                <a:spcPct val="200000"/>
              </a:lnSpc>
              <a:spcAft>
                <a:spcPts val="0"/>
              </a:spcAft>
            </a:pPr>
            <a:endParaRPr lang="pt-BR" sz="2000" b="1" i="1"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gn="ctr"/>
            <a:r>
              <a:rPr lang="pt-BR" sz="2000" dirty="0">
                <a:latin typeface="Verdana" panose="020B0604030504040204" pitchFamily="34" charset="0"/>
                <a:ea typeface="Verdana" panose="020B0604030504040204" pitchFamily="34" charset="0"/>
                <a:cs typeface="Verdana" panose="020B0604030504040204" pitchFamily="34" charset="0"/>
              </a:rPr>
              <a:t>Katia Maria Rocha de </a:t>
            </a:r>
            <a:r>
              <a:rPr lang="pt-BR" sz="2000" dirty="0" smtClean="0">
                <a:latin typeface="Verdana" panose="020B0604030504040204" pitchFamily="34" charset="0"/>
                <a:ea typeface="Verdana" panose="020B0604030504040204" pitchFamily="34" charset="0"/>
                <a:cs typeface="Verdana" panose="020B0604030504040204" pitchFamily="34" charset="0"/>
              </a:rPr>
              <a:t>Lima</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ctr"/>
            <a:r>
              <a:rPr lang="pt-BR" sz="2000" dirty="0">
                <a:latin typeface="Verdana" panose="020B0604030504040204" pitchFamily="34" charset="0"/>
                <a:ea typeface="Verdana" panose="020B0604030504040204" pitchFamily="34" charset="0"/>
                <a:cs typeface="Verdana" panose="020B0604030504040204" pitchFamily="34" charset="0"/>
              </a:rPr>
              <a:t>Universidade Cruzeiro do Sul – katia.lima@cruzeirodosul.edu.br</a:t>
            </a:r>
          </a:p>
          <a:p>
            <a:pPr algn="ctr"/>
            <a:r>
              <a:rPr lang="pt-BR" sz="2000" dirty="0">
                <a:latin typeface="Verdana" panose="020B0604030504040204" pitchFamily="34" charset="0"/>
                <a:ea typeface="Verdana" panose="020B0604030504040204" pitchFamily="34" charset="0"/>
                <a:cs typeface="Verdana" panose="020B0604030504040204" pitchFamily="34" charset="0"/>
              </a:rPr>
              <a:t> </a:t>
            </a:r>
          </a:p>
          <a:p>
            <a:pPr algn="ctr"/>
            <a:r>
              <a:rPr lang="pt-BR" sz="2000" dirty="0">
                <a:latin typeface="Verdana" panose="020B0604030504040204" pitchFamily="34" charset="0"/>
                <a:ea typeface="Verdana" panose="020B0604030504040204" pitchFamily="34" charset="0"/>
                <a:cs typeface="Verdana" panose="020B0604030504040204" pitchFamily="34" charset="0"/>
              </a:rPr>
              <a:t>Rita Maria Lino </a:t>
            </a:r>
            <a:r>
              <a:rPr lang="pt-BR" sz="2000" dirty="0" err="1" smtClean="0">
                <a:latin typeface="Verdana" panose="020B0604030504040204" pitchFamily="34" charset="0"/>
                <a:ea typeface="Verdana" panose="020B0604030504040204" pitchFamily="34" charset="0"/>
                <a:cs typeface="Verdana" panose="020B0604030504040204" pitchFamily="34" charset="0"/>
              </a:rPr>
              <a:t>Tarcia</a:t>
            </a:r>
            <a:endParaRPr lang="pt-BR" sz="2000" dirty="0">
              <a:latin typeface="Verdana" panose="020B0604030504040204" pitchFamily="34" charset="0"/>
              <a:ea typeface="Verdana" panose="020B0604030504040204" pitchFamily="34" charset="0"/>
              <a:cs typeface="Verdana" panose="020B0604030504040204" pitchFamily="34" charset="0"/>
            </a:endParaRPr>
          </a:p>
          <a:p>
            <a:pPr algn="ctr"/>
            <a:r>
              <a:rPr lang="pt-BR" sz="2000" dirty="0">
                <a:latin typeface="Verdana" panose="020B0604030504040204" pitchFamily="34" charset="0"/>
                <a:ea typeface="Verdana" panose="020B0604030504040204" pitchFamily="34" charset="0"/>
                <a:cs typeface="Verdana" panose="020B0604030504040204" pitchFamily="34" charset="0"/>
              </a:rPr>
              <a:t>UNIFESP/Universidade Cruzeiro do Sul - rtarcia@uol.com.br</a:t>
            </a:r>
          </a:p>
          <a:p>
            <a:pPr algn="ctr">
              <a:lnSpc>
                <a:spcPct val="200000"/>
              </a:lnSpc>
              <a:spcAft>
                <a:spcPts val="0"/>
              </a:spcAft>
            </a:pPr>
            <a:endParaRPr lang="pt-BR" sz="14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81621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2" name="Retângulo 1"/>
          <p:cNvSpPr/>
          <p:nvPr/>
        </p:nvSpPr>
        <p:spPr>
          <a:xfrm>
            <a:off x="323528" y="1844824"/>
            <a:ext cx="4498347" cy="323165"/>
          </a:xfrm>
          <a:prstGeom prst="rect">
            <a:avLst/>
          </a:prstGeom>
        </p:spPr>
        <p:txBody>
          <a:bodyPr wrap="none">
            <a:spAutoFit/>
          </a:bodyPr>
          <a:lstStyle/>
          <a:p>
            <a:r>
              <a:rPr lang="pt-BR" sz="1500" b="1" dirty="0">
                <a:latin typeface="Verdana" panose="020B0604030504040204" pitchFamily="34" charset="0"/>
                <a:ea typeface="Verdana" panose="020B0604030504040204" pitchFamily="34" charset="0"/>
                <a:cs typeface="Verdana" panose="020B0604030504040204" pitchFamily="34" charset="0"/>
              </a:rPr>
              <a:t>Estratégias de Crescimento Empresarial</a:t>
            </a:r>
            <a:endParaRPr lang="pt-BR" sz="15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385460359"/>
              </p:ext>
            </p:extLst>
          </p:nvPr>
        </p:nvGraphicFramePr>
        <p:xfrm>
          <a:off x="518864" y="2520280"/>
          <a:ext cx="8445624" cy="3429000"/>
        </p:xfrm>
        <a:graphic>
          <a:graphicData uri="http://schemas.openxmlformats.org/drawingml/2006/table">
            <a:tbl>
              <a:tblPr firstRow="1" firstCol="1" bandRow="1"/>
              <a:tblGrid>
                <a:gridCol w="732264"/>
                <a:gridCol w="2868136"/>
                <a:gridCol w="1337151"/>
                <a:gridCol w="2624120"/>
                <a:gridCol w="883953"/>
              </a:tblGrid>
              <a:tr h="322278">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Período</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44546A"/>
                          </a:solidFill>
                          <a:effectLst/>
                          <a:latin typeface="Times New Roman" panose="02020603050405020304" pitchFamily="18" charset="0"/>
                          <a:ea typeface="Times New Roman" panose="02020603050405020304" pitchFamily="18" charset="0"/>
                        </a:rPr>
                        <a:t>Estratégias de Crescimento</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Tipo de Estratégia</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Principais Características</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Autor</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4672">
                <a:tc>
                  <a:txBody>
                    <a:bodyPr/>
                    <a:lstStyle/>
                    <a:p>
                      <a:pPr algn="just">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Anos 70 e 80</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500" dirty="0" smtClean="0">
                          <a:effectLst/>
                          <a:latin typeface="Times New Roman" panose="02020603050405020304" pitchFamily="18" charset="0"/>
                          <a:ea typeface="Times New Roman" panose="02020603050405020304" pitchFamily="18" charset="0"/>
                        </a:rPr>
                        <a:t>§Crescimento </a:t>
                      </a:r>
                      <a:r>
                        <a:rPr lang="pt-BR" sz="1500" dirty="0">
                          <a:effectLst/>
                          <a:latin typeface="Times New Roman" panose="02020603050405020304" pitchFamily="18" charset="0"/>
                          <a:ea typeface="Times New Roman" panose="02020603050405020304" pitchFamily="18" charset="0"/>
                        </a:rPr>
                        <a:t>corporativo baseado na diversificação de negócios não relacionados (estratégia de carteiras) e criação de </a:t>
                      </a:r>
                      <a:r>
                        <a:rPr lang="pt-BR" sz="1500" dirty="0" err="1">
                          <a:effectLst/>
                          <a:latin typeface="Times New Roman" panose="02020603050405020304" pitchFamily="18" charset="0"/>
                          <a:ea typeface="Times New Roman" panose="02020603050405020304" pitchFamily="18" charset="0"/>
                        </a:rPr>
                        <a:t>UENs</a:t>
                      </a:r>
                      <a:r>
                        <a:rPr lang="pt-BR" sz="1500" dirty="0">
                          <a:effectLst/>
                          <a:latin typeface="Times New Roman" panose="02020603050405020304" pitchFamily="18" charset="0"/>
                          <a:ea typeface="Times New Roman" panose="02020603050405020304" pitchFamily="18" charset="0"/>
                        </a:rPr>
                        <a:t>;</a:t>
                      </a:r>
                      <a:br>
                        <a:rPr lang="pt-BR" sz="1500" dirty="0">
                          <a:effectLst/>
                          <a:latin typeface="Times New Roman" panose="02020603050405020304" pitchFamily="18" charset="0"/>
                          <a:ea typeface="Times New Roman" panose="02020603050405020304" pitchFamily="18" charset="0"/>
                        </a:rPr>
                      </a:br>
                      <a:r>
                        <a:rPr lang="pt-BR" sz="1500" dirty="0" smtClean="0">
                          <a:effectLst/>
                          <a:latin typeface="Times New Roman" panose="02020603050405020304" pitchFamily="18" charset="0"/>
                          <a:ea typeface="Times New Roman" panose="02020603050405020304" pitchFamily="18" charset="0"/>
                        </a:rPr>
                        <a:t>§Crescimento </a:t>
                      </a:r>
                      <a:r>
                        <a:rPr lang="pt-BR" sz="1500" dirty="0">
                          <a:effectLst/>
                          <a:latin typeface="Times New Roman" panose="02020603050405020304" pitchFamily="18" charset="0"/>
                          <a:ea typeface="Times New Roman" panose="02020603050405020304" pitchFamily="18" charset="0"/>
                        </a:rPr>
                        <a:t>do negócio baseado em: penetração de mercado; desenvolvimento/expansão para novos mercados; desenvolvimento de novos produtos;</a:t>
                      </a:r>
                      <a:br>
                        <a:rPr lang="pt-BR" sz="1500" dirty="0">
                          <a:effectLst/>
                          <a:latin typeface="Times New Roman" panose="02020603050405020304" pitchFamily="18" charset="0"/>
                          <a:ea typeface="Times New Roman" panose="02020603050405020304" pitchFamily="18" charset="0"/>
                        </a:rPr>
                      </a:br>
                      <a:r>
                        <a:rPr lang="pt-BR" sz="1500" dirty="0" smtClean="0">
                          <a:effectLst/>
                          <a:latin typeface="Times New Roman" panose="02020603050405020304" pitchFamily="18" charset="0"/>
                          <a:ea typeface="Times New Roman" panose="02020603050405020304" pitchFamily="18" charset="0"/>
                        </a:rPr>
                        <a:t>§Crescimento </a:t>
                      </a:r>
                      <a:r>
                        <a:rPr lang="pt-BR" sz="1500" dirty="0">
                          <a:effectLst/>
                          <a:latin typeface="Times New Roman" panose="02020603050405020304" pitchFamily="18" charset="0"/>
                          <a:ea typeface="Times New Roman" panose="02020603050405020304" pitchFamily="18" charset="0"/>
                        </a:rPr>
                        <a:t>de produtos e mercados via ampliação e diversificação das linhas de produtos.</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500" dirty="0">
                          <a:effectLst/>
                          <a:latin typeface="Times New Roman" panose="02020603050405020304" pitchFamily="18" charset="0"/>
                          <a:ea typeface="Times New Roman" panose="02020603050405020304" pitchFamily="18" charset="0"/>
                        </a:rPr>
                        <a:t>Estratégia de Crescimento</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500" dirty="0">
                          <a:effectLst/>
                          <a:latin typeface="Times New Roman" panose="02020603050405020304" pitchFamily="18" charset="0"/>
                          <a:ea typeface="Times New Roman" panose="02020603050405020304" pitchFamily="18" charset="0"/>
                        </a:rPr>
                        <a:t>Buscaram sintetizar estudos anteriores por meio de um quadro de referência conforme indica a Figura 01. </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500" dirty="0">
                          <a:effectLst/>
                          <a:latin typeface="Times New Roman" panose="02020603050405020304" pitchFamily="18" charset="0"/>
                          <a:ea typeface="Times New Roman" panose="02020603050405020304" pitchFamily="18" charset="0"/>
                        </a:rPr>
                        <a:t>Wrigley (1970), </a:t>
                      </a:r>
                      <a:r>
                        <a:rPr lang="en-US" sz="1500" dirty="0" err="1">
                          <a:effectLst/>
                          <a:latin typeface="Times New Roman" panose="02020603050405020304" pitchFamily="18" charset="0"/>
                          <a:ea typeface="Times New Roman" panose="02020603050405020304" pitchFamily="18" charset="0"/>
                        </a:rPr>
                        <a:t>Rumelt</a:t>
                      </a:r>
                      <a:r>
                        <a:rPr lang="en-US" sz="1500" dirty="0">
                          <a:effectLst/>
                          <a:latin typeface="Times New Roman" panose="02020603050405020304" pitchFamily="18" charset="0"/>
                          <a:ea typeface="Times New Roman" panose="02020603050405020304" pitchFamily="18" charset="0"/>
                        </a:rPr>
                        <a:t> (1974), Galbraith (1983). </a:t>
                      </a:r>
                      <a:endParaRPr lang="pt-BR" sz="1500" dirty="0">
                        <a:effectLst/>
                        <a:latin typeface="Times New Roman" panose="02020603050405020304" pitchFamily="18" charset="0"/>
                        <a:ea typeface="Times New Roman" panose="02020603050405020304" pitchFamily="18" charset="0"/>
                      </a:endParaRP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07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2" name="Retângulo 1"/>
          <p:cNvSpPr/>
          <p:nvPr/>
        </p:nvSpPr>
        <p:spPr>
          <a:xfrm>
            <a:off x="107504" y="1340768"/>
            <a:ext cx="4498347" cy="323165"/>
          </a:xfrm>
          <a:prstGeom prst="rect">
            <a:avLst/>
          </a:prstGeom>
        </p:spPr>
        <p:txBody>
          <a:bodyPr wrap="none">
            <a:spAutoFit/>
          </a:bodyPr>
          <a:lstStyle/>
          <a:p>
            <a:r>
              <a:rPr lang="pt-BR" sz="1500" b="1" dirty="0">
                <a:latin typeface="Verdana" panose="020B0604030504040204" pitchFamily="34" charset="0"/>
                <a:ea typeface="Verdana" panose="020B0604030504040204" pitchFamily="34" charset="0"/>
                <a:cs typeface="Verdana" panose="020B0604030504040204" pitchFamily="34" charset="0"/>
              </a:rPr>
              <a:t>Estratégias de Crescimento Empresarial</a:t>
            </a:r>
            <a:endParaRPr lang="pt-BR" sz="15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1939544853"/>
              </p:ext>
            </p:extLst>
          </p:nvPr>
        </p:nvGraphicFramePr>
        <p:xfrm>
          <a:off x="157115" y="1628800"/>
          <a:ext cx="8735365" cy="4937760"/>
        </p:xfrm>
        <a:graphic>
          <a:graphicData uri="http://schemas.openxmlformats.org/drawingml/2006/table">
            <a:tbl>
              <a:tblPr firstRow="1" firstCol="1" bandRow="1"/>
              <a:tblGrid>
                <a:gridCol w="864538"/>
                <a:gridCol w="2254201"/>
                <a:gridCol w="1512168"/>
                <a:gridCol w="3190944"/>
                <a:gridCol w="913514"/>
              </a:tblGrid>
              <a:tr h="436330">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Período</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44546A"/>
                          </a:solidFill>
                          <a:effectLst/>
                          <a:latin typeface="Times New Roman" panose="02020603050405020304" pitchFamily="18" charset="0"/>
                          <a:ea typeface="Times New Roman" panose="02020603050405020304" pitchFamily="18" charset="0"/>
                        </a:rPr>
                        <a:t>Estratégias de Crescimento</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Tipo de Estratégia</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a:solidFill>
                            <a:srgbClr val="1F497D"/>
                          </a:solidFill>
                          <a:effectLst/>
                          <a:latin typeface="Times New Roman" panose="02020603050405020304" pitchFamily="18" charset="0"/>
                          <a:ea typeface="Times New Roman" panose="02020603050405020304" pitchFamily="18" charset="0"/>
                        </a:rPr>
                        <a:t>Principais Características</a:t>
                      </a:r>
                      <a:endParaRPr lang="pt-BR" sz="150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Autor</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460">
                <a:tc rowSpan="3">
                  <a:txBody>
                    <a:bodyPr/>
                    <a:lstStyle/>
                    <a:p>
                      <a:pPr algn="ctr">
                        <a:spcAft>
                          <a:spcPts val="0"/>
                        </a:spcAft>
                      </a:pPr>
                      <a:r>
                        <a:rPr lang="pt-BR" sz="1500" b="1" dirty="0">
                          <a:solidFill>
                            <a:srgbClr val="365F91"/>
                          </a:solidFill>
                          <a:effectLst/>
                          <a:latin typeface="Times New Roman" panose="02020603050405020304" pitchFamily="18" charset="0"/>
                          <a:ea typeface="Times New Roman" panose="02020603050405020304" pitchFamily="18" charset="0"/>
                        </a:rPr>
                        <a:t>Anos 90 e atual</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spcAft>
                          <a:spcPts val="0"/>
                        </a:spcAft>
                      </a:pPr>
                      <a:r>
                        <a:rPr lang="pt-BR" sz="1500" dirty="0">
                          <a:effectLst/>
                          <a:latin typeface="Times New Roman" panose="02020603050405020304" pitchFamily="18" charset="0"/>
                          <a:ea typeface="Times New Roman" panose="02020603050405020304" pitchFamily="18" charset="0"/>
                        </a:rPr>
                        <a:t>§ Crescimento corporativo baseado nos negócios centrais e na diversificação relacionada;</a:t>
                      </a:r>
                      <a:br>
                        <a:rPr lang="pt-BR" sz="1500" dirty="0">
                          <a:effectLst/>
                          <a:latin typeface="Times New Roman" panose="02020603050405020304" pitchFamily="18" charset="0"/>
                          <a:ea typeface="Times New Roman" panose="02020603050405020304" pitchFamily="18" charset="0"/>
                        </a:rPr>
                      </a:br>
                      <a:r>
                        <a:rPr lang="pt-BR" sz="1500" dirty="0">
                          <a:effectLst/>
                          <a:latin typeface="Times New Roman" panose="02020603050405020304" pitchFamily="18" charset="0"/>
                          <a:ea typeface="Times New Roman" panose="02020603050405020304" pitchFamily="18" charset="0"/>
                        </a:rPr>
                        <a:t>§ Crescimento do negócio baseado em: penetração de mercado; desenvolvimento/expansão para novos mercados; desenvolvimento de novos produtos;</a:t>
                      </a:r>
                      <a:br>
                        <a:rPr lang="pt-BR" sz="1500" dirty="0">
                          <a:effectLst/>
                          <a:latin typeface="Times New Roman" panose="02020603050405020304" pitchFamily="18" charset="0"/>
                          <a:ea typeface="Times New Roman" panose="02020603050405020304" pitchFamily="18" charset="0"/>
                        </a:rPr>
                      </a:br>
                      <a:r>
                        <a:rPr lang="pt-BR" sz="1500" dirty="0">
                          <a:effectLst/>
                          <a:latin typeface="Times New Roman" panose="02020603050405020304" pitchFamily="18" charset="0"/>
                          <a:ea typeface="Times New Roman" panose="02020603050405020304" pitchFamily="18" charset="0"/>
                        </a:rPr>
                        <a:t>§ Crescimento de produtos e mercados via ampliação e diversificação das linhas de produtos.</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500" dirty="0">
                          <a:effectLst/>
                          <a:latin typeface="Times New Roman" panose="02020603050405020304" pitchFamily="18" charset="0"/>
                          <a:ea typeface="Times New Roman" panose="02020603050405020304" pitchFamily="18" charset="0"/>
                        </a:rPr>
                        <a:t>Ampliação do modelo</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effectLst/>
                          <a:latin typeface="Times New Roman" panose="02020603050405020304" pitchFamily="18" charset="0"/>
                          <a:ea typeface="Times New Roman" panose="02020603050405020304" pitchFamily="18" charset="0"/>
                        </a:rPr>
                        <a:t>Introdução a dimensão geográfica, passando o modelo de vetor de crescimento a considerar três dimensões: a necessidade do mercado, a área geográfica e as tecnologias/produtos/serviços (atuais e novas).</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a:effectLst/>
                          <a:latin typeface="Times New Roman" panose="02020603050405020304" pitchFamily="18" charset="0"/>
                          <a:ea typeface="Times New Roman" panose="02020603050405020304" pitchFamily="18" charset="0"/>
                        </a:rPr>
                        <a:t>Ansoff (1990)</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11">
                <a:tc vMerge="1">
                  <a:txBody>
                    <a:bodyPr/>
                    <a:lstStyle/>
                    <a:p>
                      <a:endParaRPr lang="pt-BR"/>
                    </a:p>
                  </a:txBody>
                  <a:tcPr/>
                </a:tc>
                <a:tc vMerge="1">
                  <a:txBody>
                    <a:bodyPr/>
                    <a:lstStyle/>
                    <a:p>
                      <a:endParaRPr lang="pt-BR"/>
                    </a:p>
                  </a:txBody>
                  <a:tcPr/>
                </a:tc>
                <a:tc>
                  <a:txBody>
                    <a:bodyPr/>
                    <a:lstStyle/>
                    <a:p>
                      <a:pPr algn="just">
                        <a:spcAft>
                          <a:spcPts val="0"/>
                        </a:spcAft>
                      </a:pPr>
                      <a:r>
                        <a:rPr lang="pt-BR" sz="1500" dirty="0">
                          <a:effectLst/>
                          <a:latin typeface="Times New Roman" panose="02020603050405020304" pitchFamily="18" charset="0"/>
                          <a:ea typeface="Times New Roman" panose="02020603050405020304" pitchFamily="18" charset="0"/>
                        </a:rPr>
                        <a:t>Estratégia de Crescimento</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effectLst/>
                          <a:latin typeface="Times New Roman" panose="02020603050405020304" pitchFamily="18" charset="0"/>
                          <a:ea typeface="Times New Roman" panose="02020603050405020304" pitchFamily="18" charset="0"/>
                        </a:rPr>
                        <a:t>Buscaram sintetizar estudos anteriores por meio de um quadro de referência conforme indica a Figura 01.</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dirty="0" err="1">
                          <a:effectLst/>
                          <a:latin typeface="Times New Roman" panose="02020603050405020304" pitchFamily="18" charset="0"/>
                          <a:ea typeface="Times New Roman" panose="02020603050405020304" pitchFamily="18" charset="0"/>
                        </a:rPr>
                        <a:t>Hax&amp;Majluf</a:t>
                      </a:r>
                      <a:r>
                        <a:rPr lang="en-US" sz="1500" dirty="0">
                          <a:effectLst/>
                          <a:latin typeface="Times New Roman" panose="02020603050405020304" pitchFamily="18" charset="0"/>
                          <a:ea typeface="Times New Roman" panose="02020603050405020304" pitchFamily="18" charset="0"/>
                        </a:rPr>
                        <a:t> (1991)</a:t>
                      </a:r>
                      <a:endParaRPr lang="pt-BR" sz="1500" dirty="0">
                        <a:effectLst/>
                        <a:latin typeface="Times New Roman" panose="02020603050405020304" pitchFamily="18" charset="0"/>
                        <a:ea typeface="Times New Roman" panose="02020603050405020304" pitchFamily="18" charset="0"/>
                      </a:endParaRP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7646">
                <a:tc vMerge="1">
                  <a:txBody>
                    <a:bodyPr/>
                    <a:lstStyle/>
                    <a:p>
                      <a:endParaRPr lang="pt-BR"/>
                    </a:p>
                  </a:txBody>
                  <a:tcPr/>
                </a:tc>
                <a:tc vMerge="1">
                  <a:txBody>
                    <a:bodyPr/>
                    <a:lstStyle/>
                    <a:p>
                      <a:endParaRPr lang="pt-BR"/>
                    </a:p>
                  </a:txBody>
                  <a:tcPr/>
                </a:tc>
                <a:tc>
                  <a:txBody>
                    <a:bodyPr/>
                    <a:lstStyle/>
                    <a:p>
                      <a:pPr algn="just">
                        <a:spcAft>
                          <a:spcPts val="0"/>
                        </a:spcAft>
                      </a:pPr>
                      <a:r>
                        <a:rPr lang="pt-BR" sz="1500" dirty="0">
                          <a:effectLst/>
                          <a:latin typeface="Times New Roman" panose="02020603050405020304" pitchFamily="18" charset="0"/>
                          <a:ea typeface="Times New Roman" panose="02020603050405020304" pitchFamily="18" charset="0"/>
                        </a:rPr>
                        <a:t>Fontes básicas de crescimento</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400" dirty="0">
                          <a:effectLst/>
                          <a:latin typeface="Times New Roman" panose="02020603050405020304" pitchFamily="18" charset="0"/>
                          <a:ea typeface="Times New Roman" panose="02020603050405020304" pitchFamily="18" charset="0"/>
                        </a:rPr>
                        <a:t>(1) crescimento natural; (2) ganho de participação de mercado; (3) tecnologia ou patente proprietária; (4) canais de distribuição bem desenvolvidos e construídos ao longo do tempo; (5) abrir novos mercados para os seus produtos atuais; (6) ganhar força no mercado via aquisições, alianças e/ou integração vertical; (7) expansão do “lago em que está o seu peixe”; (8) </a:t>
                      </a:r>
                      <a:r>
                        <a:rPr lang="pt-BR" sz="1400" dirty="0" err="1">
                          <a:effectLst/>
                          <a:latin typeface="Times New Roman" panose="02020603050405020304" pitchFamily="18" charset="0"/>
                          <a:ea typeface="Times New Roman" panose="02020603050405020304" pitchFamily="18" charset="0"/>
                        </a:rPr>
                        <a:t>resegmentação</a:t>
                      </a:r>
                      <a:r>
                        <a:rPr lang="pt-BR" sz="1400" dirty="0">
                          <a:effectLst/>
                          <a:latin typeface="Times New Roman" panose="02020603050405020304" pitchFamily="18" charset="0"/>
                          <a:ea typeface="Times New Roman" panose="02020603050405020304" pitchFamily="18" charset="0"/>
                        </a:rPr>
                        <a:t> do mercado; e (9) movimentação para mercados adjacentes. </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dirty="0" err="1">
                          <a:effectLst/>
                          <a:latin typeface="Times New Roman" panose="02020603050405020304" pitchFamily="18" charset="0"/>
                          <a:ea typeface="Times New Roman" panose="02020603050405020304" pitchFamily="18" charset="0"/>
                        </a:rPr>
                        <a:t>Charan</a:t>
                      </a:r>
                      <a:r>
                        <a:rPr lang="pt-BR" sz="1500" dirty="0">
                          <a:effectLst/>
                          <a:latin typeface="Times New Roman" panose="02020603050405020304" pitchFamily="18" charset="0"/>
                          <a:ea typeface="Times New Roman" panose="02020603050405020304" pitchFamily="18" charset="0"/>
                        </a:rPr>
                        <a:t>&amp; Tichy (1998)</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tângulo 9"/>
          <p:cNvSpPr/>
          <p:nvPr/>
        </p:nvSpPr>
        <p:spPr>
          <a:xfrm>
            <a:off x="320449" y="6501244"/>
            <a:ext cx="2585964" cy="353943"/>
          </a:xfrm>
          <a:prstGeom prst="rect">
            <a:avLst/>
          </a:prstGeom>
        </p:spPr>
        <p:txBody>
          <a:bodyPr wrap="none">
            <a:spAutoFit/>
          </a:bodyPr>
          <a:lstStyle/>
          <a:p>
            <a:pPr marL="127000" algn="just">
              <a:spcAft>
                <a:spcPts val="0"/>
              </a:spcAft>
            </a:pPr>
            <a:r>
              <a:rPr lang="pt-BR" sz="1700" dirty="0">
                <a:latin typeface="Times New Roman" panose="02020603050405020304" pitchFamily="18" charset="0"/>
                <a:ea typeface="Times New Roman" panose="02020603050405020304" pitchFamily="18" charset="0"/>
                <a:cs typeface="CG Times"/>
              </a:rPr>
              <a:t>Fonte: Elaboração própria</a:t>
            </a:r>
            <a:endParaRPr lang="pt-BR" sz="1700" dirty="0">
              <a:effectLst/>
              <a:latin typeface="CG Times"/>
              <a:ea typeface="Times New Roman" panose="02020603050405020304" pitchFamily="18" charset="0"/>
              <a:cs typeface="CG Times"/>
            </a:endParaRPr>
          </a:p>
        </p:txBody>
      </p:sp>
    </p:spTree>
    <p:extLst>
      <p:ext uri="{BB962C8B-B14F-4D97-AF65-F5344CB8AC3E}">
        <p14:creationId xmlns:p14="http://schemas.microsoft.com/office/powerpoint/2010/main" val="3283365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2" name="Retângulo 1"/>
          <p:cNvSpPr/>
          <p:nvPr/>
        </p:nvSpPr>
        <p:spPr>
          <a:xfrm>
            <a:off x="107504" y="1340768"/>
            <a:ext cx="4203395" cy="307777"/>
          </a:xfrm>
          <a:prstGeom prst="rect">
            <a:avLst/>
          </a:prstGeom>
        </p:spPr>
        <p:txBody>
          <a:bodyPr wrap="none">
            <a:spAutoFit/>
          </a:bodyPr>
          <a:lstStyle/>
          <a:p>
            <a:r>
              <a:rPr lang="pt-BR" sz="1400" b="1" dirty="0">
                <a:latin typeface="Verdana" panose="020B0604030504040204" pitchFamily="34" charset="0"/>
                <a:ea typeface="Verdana" panose="020B0604030504040204" pitchFamily="34" charset="0"/>
                <a:cs typeface="Verdana" panose="020B0604030504040204" pitchFamily="34" charset="0"/>
              </a:rPr>
              <a:t>Estratégias de Crescimento Empresarial</a:t>
            </a:r>
            <a:endParaRPr lang="pt-BR" sz="1400" dirty="0">
              <a:latin typeface="Verdana" panose="020B0604030504040204" pitchFamily="34" charset="0"/>
              <a:ea typeface="Verdana" panose="020B0604030504040204" pitchFamily="34" charset="0"/>
              <a:cs typeface="Verdana" panose="020B0604030504040204" pitchFamily="34" charset="0"/>
            </a:endParaRPr>
          </a:p>
        </p:txBody>
      </p:sp>
      <p:pic>
        <p:nvPicPr>
          <p:cNvPr id="5" name="Imagem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485" y="1628800"/>
            <a:ext cx="8968507" cy="4683411"/>
          </a:xfrm>
          <a:prstGeom prst="rect">
            <a:avLst/>
          </a:prstGeom>
          <a:gradFill rotWithShape="1">
            <a:gsLst>
              <a:gs pos="0">
                <a:srgbClr val="FAD240"/>
              </a:gs>
              <a:gs pos="50000">
                <a:srgbClr val="FFFFFF"/>
              </a:gs>
              <a:gs pos="100000">
                <a:srgbClr val="FAD240"/>
              </a:gs>
            </a:gsLst>
            <a:lin ang="5400000" scaled="1"/>
          </a:gradFill>
          <a:ln w="38100" algn="ctr">
            <a:solidFill>
              <a:srgbClr val="000000"/>
            </a:solidFill>
            <a:miter lim="800000"/>
            <a:headEnd/>
            <a:tailEnd/>
          </a:ln>
        </p:spPr>
      </p:pic>
      <p:sp>
        <p:nvSpPr>
          <p:cNvPr id="3" name="Retângulo 2"/>
          <p:cNvSpPr/>
          <p:nvPr/>
        </p:nvSpPr>
        <p:spPr>
          <a:xfrm>
            <a:off x="103485" y="6351711"/>
            <a:ext cx="5382344" cy="461665"/>
          </a:xfrm>
          <a:prstGeom prst="rect">
            <a:avLst/>
          </a:prstGeom>
        </p:spPr>
        <p:txBody>
          <a:bodyPr wrap="square">
            <a:spAutoFit/>
          </a:bodyPr>
          <a:lstStyle/>
          <a:p>
            <a:pPr algn="just">
              <a:spcAft>
                <a:spcPts val="0"/>
              </a:spcAft>
            </a:pPr>
            <a:r>
              <a:rPr lang="pt-BR" sz="1200" b="1" dirty="0">
                <a:latin typeface="Verdana" panose="020B0604030504040204" pitchFamily="34" charset="0"/>
                <a:ea typeface="Verdana" panose="020B0604030504040204" pitchFamily="34" charset="0"/>
                <a:cs typeface="Verdana" panose="020B0604030504040204" pitchFamily="34" charset="0"/>
              </a:rPr>
              <a:t>Figura 01 - Alternativas de Crescimento e Diversificação</a:t>
            </a:r>
            <a:endParaRPr lang="pt-BR" sz="1200" dirty="0">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pt-BR" sz="1200" dirty="0">
                <a:latin typeface="Verdana" panose="020B0604030504040204" pitchFamily="34" charset="0"/>
                <a:ea typeface="Verdana" panose="020B0604030504040204" pitchFamily="34" charset="0"/>
                <a:cs typeface="Verdana" panose="020B0604030504040204" pitchFamily="34" charset="0"/>
              </a:rPr>
              <a:t>Fonte: </a:t>
            </a:r>
            <a:r>
              <a:rPr lang="pt-BR" sz="1200" dirty="0" err="1">
                <a:latin typeface="Verdana" panose="020B0604030504040204" pitchFamily="34" charset="0"/>
                <a:ea typeface="Verdana" panose="020B0604030504040204" pitchFamily="34" charset="0"/>
                <a:cs typeface="Verdana" panose="020B0604030504040204" pitchFamily="34" charset="0"/>
              </a:rPr>
              <a:t>Hax&amp;Majluf</a:t>
            </a:r>
            <a:r>
              <a:rPr lang="pt-BR" sz="1200" dirty="0">
                <a:latin typeface="Verdana" panose="020B0604030504040204" pitchFamily="34" charset="0"/>
                <a:ea typeface="Verdana" panose="020B0604030504040204" pitchFamily="34" charset="0"/>
                <a:cs typeface="Verdana" panose="020B0604030504040204" pitchFamily="34" charset="0"/>
              </a:rPr>
              <a:t> 1991:116)</a:t>
            </a:r>
            <a:endParaRPr lang="pt-BR" sz="12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55233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6" name="Retângulo 5"/>
          <p:cNvSpPr/>
          <p:nvPr/>
        </p:nvSpPr>
        <p:spPr>
          <a:xfrm>
            <a:off x="107504" y="1335389"/>
            <a:ext cx="3711272" cy="431849"/>
          </a:xfrm>
          <a:prstGeom prst="rect">
            <a:avLst/>
          </a:prstGeom>
        </p:spPr>
        <p:txBody>
          <a:bodyPr wrap="none">
            <a:spAutoFit/>
          </a:bodyPr>
          <a:lstStyle/>
          <a:p>
            <a:pPr>
              <a:lnSpc>
                <a:spcPct val="150000"/>
              </a:lnSpc>
              <a:spcAft>
                <a:spcPts val="0"/>
              </a:spcAft>
            </a:pPr>
            <a:r>
              <a:rPr lang="pt-BR" sz="1700" b="1" dirty="0">
                <a:latin typeface="Verdana" panose="020B0604030504040204" pitchFamily="34" charset="0"/>
                <a:ea typeface="Verdana" panose="020B0604030504040204" pitchFamily="34" charset="0"/>
                <a:cs typeface="Verdana" panose="020B0604030504040204" pitchFamily="34" charset="0"/>
              </a:rPr>
              <a:t>Procedimento Metodológicos</a:t>
            </a:r>
            <a:endParaRPr lang="pt-BR" sz="17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7" name="Retângulo 6"/>
          <p:cNvSpPr/>
          <p:nvPr/>
        </p:nvSpPr>
        <p:spPr>
          <a:xfrm>
            <a:off x="755576" y="1835532"/>
            <a:ext cx="3985386" cy="369332"/>
          </a:xfrm>
          <a:prstGeom prst="rect">
            <a:avLst/>
          </a:prstGeom>
        </p:spPr>
        <p:txBody>
          <a:bodyPr wrap="none">
            <a:spAutoFit/>
          </a:bodyPr>
          <a:lstStyle/>
          <a:p>
            <a:r>
              <a:rPr lang="pt-BR" b="1" dirty="0">
                <a:latin typeface="Verdana" panose="020B0604030504040204" pitchFamily="34" charset="0"/>
                <a:ea typeface="Verdana" panose="020B0604030504040204" pitchFamily="34" charset="0"/>
                <a:cs typeface="Verdana" panose="020B0604030504040204" pitchFamily="34" charset="0"/>
              </a:rPr>
              <a:t>Tipo/abordagem de pesquisa</a:t>
            </a:r>
            <a:endParaRPr lang="pt-BR" dirty="0">
              <a:latin typeface="Verdana" panose="020B0604030504040204" pitchFamily="34" charset="0"/>
              <a:ea typeface="Verdana" panose="020B0604030504040204" pitchFamily="34" charset="0"/>
              <a:cs typeface="Verdana" panose="020B0604030504040204" pitchFamily="34" charset="0"/>
            </a:endParaRPr>
          </a:p>
        </p:txBody>
      </p:sp>
      <p:sp>
        <p:nvSpPr>
          <p:cNvPr id="8" name="Retângulo 7"/>
          <p:cNvSpPr/>
          <p:nvPr/>
        </p:nvSpPr>
        <p:spPr>
          <a:xfrm>
            <a:off x="332283" y="2433077"/>
            <a:ext cx="8479433" cy="4524315"/>
          </a:xfrm>
          <a:prstGeom prst="rect">
            <a:avLst/>
          </a:prstGeom>
        </p:spPr>
        <p:txBody>
          <a:bodyPr wrap="square">
            <a:spAutoFit/>
          </a:bodyPr>
          <a:lstStyle/>
          <a:p>
            <a:pPr marL="285750" indent="-285750" algn="just">
              <a:lnSpc>
                <a:spcPct val="200000"/>
              </a:lnSpc>
              <a:buFontTx/>
              <a:buChar char="-"/>
            </a:pPr>
            <a:r>
              <a:rPr lang="pt-BR" sz="1600" dirty="0" smtClean="0">
                <a:latin typeface="Verdana" panose="020B0604030504040204" pitchFamily="34" charset="0"/>
                <a:ea typeface="Verdana" panose="020B0604030504040204" pitchFamily="34" charset="0"/>
                <a:cs typeface="Verdana" panose="020B0604030504040204" pitchFamily="34" charset="0"/>
              </a:rPr>
              <a:t>abordagem </a:t>
            </a:r>
            <a:r>
              <a:rPr lang="pt-BR" sz="1600" dirty="0">
                <a:latin typeface="Verdana" panose="020B0604030504040204" pitchFamily="34" charset="0"/>
                <a:ea typeface="Verdana" panose="020B0604030504040204" pitchFamily="34" charset="0"/>
                <a:cs typeface="Verdana" panose="020B0604030504040204" pitchFamily="34" charset="0"/>
              </a:rPr>
              <a:t>qualitativa </a:t>
            </a:r>
            <a:r>
              <a:rPr lang="pt-BR" sz="1600" dirty="0" smtClean="0">
                <a:latin typeface="Verdana" panose="020B0604030504040204" pitchFamily="34" charset="0"/>
                <a:ea typeface="Verdana" panose="020B0604030504040204" pitchFamily="34" charset="0"/>
                <a:cs typeface="Verdana" panose="020B0604030504040204" pitchFamily="34" charset="0"/>
              </a:rPr>
              <a:t>exploratória;</a:t>
            </a:r>
          </a:p>
          <a:p>
            <a:pPr marL="285750" indent="-285750" algn="just">
              <a:lnSpc>
                <a:spcPct val="200000"/>
              </a:lnSpc>
              <a:buFontTx/>
              <a:buChar char="-"/>
            </a:pPr>
            <a:r>
              <a:rPr lang="pt-BR" sz="1600" dirty="0" smtClean="0">
                <a:latin typeface="Verdana" panose="020B0604030504040204" pitchFamily="34" charset="0"/>
                <a:ea typeface="Verdana" panose="020B0604030504040204" pitchFamily="34" charset="0"/>
                <a:cs typeface="Verdana" panose="020B0604030504040204" pitchFamily="34" charset="0"/>
              </a:rPr>
              <a:t>estudo </a:t>
            </a:r>
            <a:r>
              <a:rPr lang="pt-BR" sz="1600" dirty="0">
                <a:latin typeface="Verdana" panose="020B0604030504040204" pitchFamily="34" charset="0"/>
                <a:ea typeface="Verdana" panose="020B0604030504040204" pitchFamily="34" charset="0"/>
                <a:cs typeface="Verdana" panose="020B0604030504040204" pitchFamily="34" charset="0"/>
              </a:rPr>
              <a:t>de caso múltiplo, na medida em que se estuda exaustivamente um objeto, permite-se o seu amplo e detalhado conhecimento, no caso, o crescimento organizacional das IES e sua natureza diversa entre o mercado e a área educacional, tratando de um modelo híbrido devido à sua complexidade de </a:t>
            </a:r>
            <a:r>
              <a:rPr lang="pt-BR" sz="1600" dirty="0" smtClean="0">
                <a:latin typeface="Verdana" panose="020B0604030504040204" pitchFamily="34" charset="0"/>
                <a:ea typeface="Verdana" panose="020B0604030504040204" pitchFamily="34" charset="0"/>
                <a:cs typeface="Verdana" panose="020B0604030504040204" pitchFamily="34" charset="0"/>
              </a:rPr>
              <a:t>análise;</a:t>
            </a:r>
          </a:p>
          <a:p>
            <a:pPr marL="285750" indent="-285750" algn="just">
              <a:lnSpc>
                <a:spcPct val="200000"/>
              </a:lnSpc>
              <a:buFontTx/>
              <a:buChar char="-"/>
            </a:pPr>
            <a:r>
              <a:rPr lang="pt-BR" sz="1600" dirty="0">
                <a:latin typeface="Verdana" panose="020B0604030504040204" pitchFamily="34" charset="0"/>
                <a:ea typeface="Verdana" panose="020B0604030504040204" pitchFamily="34" charset="0"/>
                <a:cs typeface="Verdana" panose="020B0604030504040204" pitchFamily="34" charset="0"/>
              </a:rPr>
              <a:t>este trabalho se propõe a utilizar modelos empresarias para análise da </a:t>
            </a:r>
            <a:r>
              <a:rPr lang="pt-BR" sz="1600" dirty="0" smtClean="0">
                <a:latin typeface="Verdana" panose="020B0604030504040204" pitchFamily="34" charset="0"/>
                <a:ea typeface="Verdana" panose="020B0604030504040204" pitchFamily="34" charset="0"/>
                <a:cs typeface="Verdana" panose="020B0604030504040204" pitchFamily="34" charset="0"/>
              </a:rPr>
              <a:t>IES;</a:t>
            </a:r>
            <a:endParaRPr lang="pt-BR" sz="1600" dirty="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pt-BR"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9100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8" name="Retângulo 7"/>
          <p:cNvSpPr/>
          <p:nvPr/>
        </p:nvSpPr>
        <p:spPr>
          <a:xfrm>
            <a:off x="332283" y="2289061"/>
            <a:ext cx="8632205" cy="4985980"/>
          </a:xfrm>
          <a:prstGeom prst="rect">
            <a:avLst/>
          </a:prstGeom>
        </p:spPr>
        <p:txBody>
          <a:bodyPr wrap="square">
            <a:spAutoFit/>
          </a:bodyPr>
          <a:lstStyle/>
          <a:p>
            <a:pPr marL="285750" indent="-285750" algn="just">
              <a:lnSpc>
                <a:spcPct val="200000"/>
              </a:lnSpc>
              <a:buFontTx/>
              <a:buChar char="-"/>
            </a:pPr>
            <a:r>
              <a:rPr lang="pt-BR" sz="1500" dirty="0">
                <a:latin typeface="Verdana" panose="020B0604030504040204" pitchFamily="34" charset="0"/>
                <a:ea typeface="Verdana" panose="020B0604030504040204" pitchFamily="34" charset="0"/>
                <a:cs typeface="Verdana" panose="020B0604030504040204" pitchFamily="34" charset="0"/>
              </a:rPr>
              <a:t>instituições escolhidas para realização do estudo de caso múltiplo serão privadas, de ensino superior</a:t>
            </a:r>
            <a:r>
              <a:rPr lang="pt-BR" sz="15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lnSpc>
                <a:spcPct val="200000"/>
              </a:lnSpc>
              <a:buFontTx/>
              <a:buChar char="-"/>
            </a:pPr>
            <a:r>
              <a:rPr lang="pt-BR" sz="1500" dirty="0">
                <a:latin typeface="Verdana" panose="020B0604030504040204" pitchFamily="34" charset="0"/>
                <a:ea typeface="Verdana" panose="020B0604030504040204" pitchFamily="34" charset="0"/>
                <a:cs typeface="Verdana" panose="020B0604030504040204" pitchFamily="34" charset="0"/>
              </a:rPr>
              <a:t>passaram por aquisições e fusões e oferecem cursos a </a:t>
            </a:r>
            <a:r>
              <a:rPr lang="pt-BR" sz="1500" dirty="0" smtClean="0">
                <a:latin typeface="Verdana" panose="020B0604030504040204" pitchFamily="34" charset="0"/>
                <a:ea typeface="Verdana" panose="020B0604030504040204" pitchFamily="34" charset="0"/>
                <a:cs typeface="Verdana" panose="020B0604030504040204" pitchFamily="34" charset="0"/>
              </a:rPr>
              <a:t>distância;</a:t>
            </a:r>
          </a:p>
          <a:p>
            <a:pPr marL="285750" indent="-285750" algn="just">
              <a:lnSpc>
                <a:spcPct val="200000"/>
              </a:lnSpc>
              <a:buFontTx/>
              <a:buChar char="-"/>
            </a:pPr>
            <a:r>
              <a:rPr lang="pt-BR" sz="1500" dirty="0">
                <a:latin typeface="Verdana" panose="020B0604030504040204" pitchFamily="34" charset="0"/>
                <a:ea typeface="Verdana" panose="020B0604030504040204" pitchFamily="34" charset="0"/>
                <a:cs typeface="Verdana" panose="020B0604030504040204" pitchFamily="34" charset="0"/>
              </a:rPr>
              <a:t>Os instrumentos de coleta de dados são relatados nas seguintes etapas para o estudo qualitativo que deverá analisar os dados por fonte: observação, entrevistas e documentos. </a:t>
            </a:r>
            <a:r>
              <a:rPr lang="pt-BR" sz="1500" dirty="0" smtClean="0">
                <a:latin typeface="Verdana" panose="020B0604030504040204" pitchFamily="34" charset="0"/>
                <a:ea typeface="Verdana" panose="020B0604030504040204" pitchFamily="34" charset="0"/>
                <a:cs typeface="Verdana" panose="020B0604030504040204" pitchFamily="34" charset="0"/>
              </a:rPr>
              <a:t>Quando </a:t>
            </a:r>
            <a:r>
              <a:rPr lang="pt-BR" sz="1500" dirty="0">
                <a:latin typeface="Verdana" panose="020B0604030504040204" pitchFamily="34" charset="0"/>
                <a:ea typeface="Verdana" panose="020B0604030504040204" pitchFamily="34" charset="0"/>
                <a:cs typeface="Verdana" panose="020B0604030504040204" pitchFamily="34" charset="0"/>
              </a:rPr>
              <a:t>o padrão de determinada fonte de dados é confirmado por evidências de outra, o achado ganha força e fundamento. Essas táticas aumentam a probabilidade de se alcançar uma teoria mais precisa e confiável, ou seja, factível com os dados (EISENHARDT, 1989).</a:t>
            </a:r>
            <a:endParaRPr lang="pt-BR" sz="15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buFontTx/>
              <a:buChar char="-"/>
            </a:pPr>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539552" y="1835532"/>
            <a:ext cx="6696744" cy="369332"/>
          </a:xfrm>
          <a:prstGeom prst="rect">
            <a:avLst/>
          </a:prstGeom>
        </p:spPr>
        <p:txBody>
          <a:bodyPr wrap="square">
            <a:spAutoFit/>
          </a:bodyPr>
          <a:lstStyle/>
          <a:p>
            <a:r>
              <a:rPr lang="pt-BR" b="1" dirty="0">
                <a:latin typeface="Verdana" panose="020B0604030504040204" pitchFamily="34" charset="0"/>
                <a:ea typeface="Verdana" panose="020B0604030504040204" pitchFamily="34" charset="0"/>
                <a:cs typeface="Verdana" panose="020B0604030504040204" pitchFamily="34" charset="0"/>
              </a:rPr>
              <a:t>Estudo de Caso, Instrumento e Coleta de Dados</a:t>
            </a:r>
            <a:endParaRPr lang="pt-B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53513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8" name="Retângulo 7"/>
          <p:cNvSpPr/>
          <p:nvPr/>
        </p:nvSpPr>
        <p:spPr>
          <a:xfrm>
            <a:off x="332283" y="2289061"/>
            <a:ext cx="8479433" cy="4478149"/>
          </a:xfrm>
          <a:prstGeom prst="rect">
            <a:avLst/>
          </a:prstGeom>
        </p:spPr>
        <p:txBody>
          <a:bodyPr wrap="square">
            <a:spAutoFit/>
          </a:bodyPr>
          <a:lstStyle/>
          <a:p>
            <a:pPr algn="just">
              <a:lnSpc>
                <a:spcPct val="150000"/>
              </a:lnSpc>
            </a:pPr>
            <a:r>
              <a:rPr lang="pt-BR" sz="1550" dirty="0">
                <a:latin typeface="Verdana" panose="020B0604030504040204" pitchFamily="34" charset="0"/>
                <a:ea typeface="Verdana" panose="020B0604030504040204" pitchFamily="34" charset="0"/>
                <a:cs typeface="Verdana" panose="020B0604030504040204" pitchFamily="34" charset="0"/>
              </a:rPr>
              <a:t>As coletas dos dados nas instituições privadas de ensino superior ocorrerão nos meses de outubro e novembro de 2014, utilizando-se a técnica de triangulação (JICK, 1979), articulando: </a:t>
            </a:r>
            <a:endParaRPr lang="pt-BR" sz="155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pt-BR" sz="1550" dirty="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pt-BR" sz="1600" dirty="0">
                <a:latin typeface="Verdana" panose="020B0604030504040204" pitchFamily="34" charset="0"/>
                <a:ea typeface="Verdana" panose="020B0604030504040204" pitchFamily="34" charset="0"/>
                <a:cs typeface="Verdana" panose="020B0604030504040204" pitchFamily="34" charset="0"/>
              </a:rPr>
              <a:t>(1) </a:t>
            </a:r>
            <a:r>
              <a:rPr lang="pt-BR" sz="1600" b="1" dirty="0">
                <a:latin typeface="Verdana" panose="020B0604030504040204" pitchFamily="34" charset="0"/>
                <a:ea typeface="Verdana" panose="020B0604030504040204" pitchFamily="34" charset="0"/>
                <a:cs typeface="Verdana" panose="020B0604030504040204" pitchFamily="34" charset="0"/>
              </a:rPr>
              <a:t>a realização de entrevistas </a:t>
            </a:r>
            <a:r>
              <a:rPr lang="pt-BR" sz="1600" b="1" dirty="0" err="1">
                <a:latin typeface="Verdana" panose="020B0604030504040204" pitchFamily="34" charset="0"/>
                <a:ea typeface="Verdana" panose="020B0604030504040204" pitchFamily="34" charset="0"/>
                <a:cs typeface="Verdana" panose="020B0604030504040204" pitchFamily="34" charset="0"/>
              </a:rPr>
              <a:t>semi</a:t>
            </a:r>
            <a:r>
              <a:rPr lang="pt-BR" sz="1600" b="1" dirty="0">
                <a:latin typeface="Verdana" panose="020B0604030504040204" pitchFamily="34" charset="0"/>
                <a:ea typeface="Verdana" panose="020B0604030504040204" pitchFamily="34" charset="0"/>
                <a:cs typeface="Verdana" panose="020B0604030504040204" pitchFamily="34" charset="0"/>
              </a:rPr>
              <a:t> estruturadas</a:t>
            </a:r>
            <a:r>
              <a:rPr lang="pt-BR" sz="1600" dirty="0">
                <a:latin typeface="Verdana" panose="020B0604030504040204" pitchFamily="34" charset="0"/>
                <a:ea typeface="Verdana" panose="020B0604030504040204" pitchFamily="34" charset="0"/>
                <a:cs typeface="Verdana" panose="020B0604030504040204" pitchFamily="34" charset="0"/>
              </a:rPr>
              <a:t> coletadas junto a quatro sujeitos vinculados à entidade mantida (dimensão acadêmica), sendo dois de nível estratégico e dois de dimensão pedagógica; </a:t>
            </a:r>
          </a:p>
          <a:p>
            <a:pPr algn="just">
              <a:lnSpc>
                <a:spcPct val="150000"/>
              </a:lnSpc>
            </a:pPr>
            <a:r>
              <a:rPr lang="pt-BR" sz="1600" dirty="0">
                <a:latin typeface="Verdana" panose="020B0604030504040204" pitchFamily="34" charset="0"/>
                <a:ea typeface="Verdana" panose="020B0604030504040204" pitchFamily="34" charset="0"/>
                <a:cs typeface="Verdana" panose="020B0604030504040204" pitchFamily="34" charset="0"/>
              </a:rPr>
              <a:t>(2) uma </a:t>
            </a:r>
            <a:r>
              <a:rPr lang="pt-BR" sz="1600" b="1" dirty="0">
                <a:latin typeface="Verdana" panose="020B0604030504040204" pitchFamily="34" charset="0"/>
                <a:ea typeface="Verdana" panose="020B0604030504040204" pitchFamily="34" charset="0"/>
                <a:cs typeface="Verdana" panose="020B0604030504040204" pitchFamily="34" charset="0"/>
              </a:rPr>
              <a:t>análise documental de fontes primárias </a:t>
            </a:r>
            <a:r>
              <a:rPr lang="pt-BR" sz="1600" dirty="0">
                <a:latin typeface="Verdana" panose="020B0604030504040204" pitchFamily="34" charset="0"/>
                <a:ea typeface="Verdana" panose="020B0604030504040204" pitchFamily="34" charset="0"/>
                <a:cs typeface="Verdana" panose="020B0604030504040204" pitchFamily="34" charset="0"/>
              </a:rPr>
              <a:t>(PDI institucional, Avaliação Institucional, relatórios, atas, registros, dentre outros) e de fontes secundárias (MEC, INEP, SESU, CAPES, ABED dentre outros); e, </a:t>
            </a:r>
          </a:p>
          <a:p>
            <a:pPr algn="just">
              <a:lnSpc>
                <a:spcPct val="150000"/>
              </a:lnSpc>
            </a:pPr>
            <a:r>
              <a:rPr lang="pt-BR" sz="1600" dirty="0">
                <a:latin typeface="Verdana" panose="020B0604030504040204" pitchFamily="34" charset="0"/>
                <a:ea typeface="Verdana" panose="020B0604030504040204" pitchFamily="34" charset="0"/>
                <a:cs typeface="Verdana" panose="020B0604030504040204" pitchFamily="34" charset="0"/>
              </a:rPr>
              <a:t>(3) </a:t>
            </a:r>
            <a:r>
              <a:rPr lang="pt-BR" sz="1600" b="1" dirty="0">
                <a:latin typeface="Verdana" panose="020B0604030504040204" pitchFamily="34" charset="0"/>
                <a:ea typeface="Verdana" panose="020B0604030504040204" pitchFamily="34" charset="0"/>
                <a:cs typeface="Verdana" panose="020B0604030504040204" pitchFamily="34" charset="0"/>
              </a:rPr>
              <a:t>observações assistemáticas</a:t>
            </a:r>
            <a:r>
              <a:rPr lang="pt-BR" sz="1600" dirty="0">
                <a:latin typeface="Verdana" panose="020B0604030504040204" pitchFamily="34" charset="0"/>
                <a:ea typeface="Verdana" panose="020B0604030504040204" pitchFamily="34" charset="0"/>
                <a:cs typeface="Verdana" panose="020B0604030504040204" pitchFamily="34" charset="0"/>
              </a:rPr>
              <a:t> que, seguindo o roteiro previamente definido, registradas em diário de campo</a:t>
            </a:r>
            <a:r>
              <a:rPr lang="pt-BR" sz="1600" dirty="0" smtClean="0">
                <a:latin typeface="Verdana" panose="020B0604030504040204" pitchFamily="34" charset="0"/>
                <a:ea typeface="Verdana" panose="020B0604030504040204" pitchFamily="34" charset="0"/>
                <a:cs typeface="Verdana" panose="020B0604030504040204" pitchFamily="34" charset="0"/>
              </a:rPr>
              <a:t>.</a:t>
            </a:r>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332283" y="1772816"/>
            <a:ext cx="6696744" cy="353943"/>
          </a:xfrm>
          <a:prstGeom prst="rect">
            <a:avLst/>
          </a:prstGeom>
        </p:spPr>
        <p:txBody>
          <a:bodyPr wrap="square">
            <a:spAutoFit/>
          </a:bodyPr>
          <a:lstStyle/>
          <a:p>
            <a:r>
              <a:rPr lang="pt-BR" sz="1700" b="1" dirty="0">
                <a:latin typeface="Verdana" panose="020B0604030504040204" pitchFamily="34" charset="0"/>
                <a:ea typeface="Verdana" panose="020B0604030504040204" pitchFamily="34" charset="0"/>
                <a:cs typeface="Verdana" panose="020B0604030504040204" pitchFamily="34" charset="0"/>
              </a:rPr>
              <a:t>Estudo de Caso, Instrumento e Coleta de Dados</a:t>
            </a:r>
            <a:endParaRPr lang="pt-BR" sz="17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66368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8" name="Retângulo 7"/>
          <p:cNvSpPr/>
          <p:nvPr/>
        </p:nvSpPr>
        <p:spPr>
          <a:xfrm>
            <a:off x="332283" y="2289061"/>
            <a:ext cx="8479433" cy="3539430"/>
          </a:xfrm>
          <a:prstGeom prst="rect">
            <a:avLst/>
          </a:prstGeom>
        </p:spPr>
        <p:txBody>
          <a:bodyPr wrap="square">
            <a:spAutoFit/>
          </a:bodyPr>
          <a:lstStyle/>
          <a:p>
            <a:pPr marL="285750" indent="-285750" algn="just">
              <a:lnSpc>
                <a:spcPct val="200000"/>
              </a:lnSpc>
              <a:buFontTx/>
              <a:buChar char="-"/>
            </a:pPr>
            <a:r>
              <a:rPr lang="pt-BR" sz="1600" dirty="0">
                <a:latin typeface="Verdana" panose="020B0604030504040204" pitchFamily="34" charset="0"/>
                <a:ea typeface="Verdana" panose="020B0604030504040204" pitchFamily="34" charset="0"/>
                <a:cs typeface="Verdana" panose="020B0604030504040204" pitchFamily="34" charset="0"/>
              </a:rPr>
              <a:t>diversas fontes de dados receberão tratamentos </a:t>
            </a:r>
            <a:r>
              <a:rPr lang="pt-BR" sz="1600" dirty="0" smtClean="0">
                <a:latin typeface="Verdana" panose="020B0604030504040204" pitchFamily="34" charset="0"/>
                <a:ea typeface="Verdana" panose="020B0604030504040204" pitchFamily="34" charset="0"/>
                <a:cs typeface="Verdana" panose="020B0604030504040204" pitchFamily="34" charset="0"/>
              </a:rPr>
              <a:t>distintos;</a:t>
            </a:r>
          </a:p>
          <a:p>
            <a:pPr marL="285750" indent="-285750" algn="just">
              <a:lnSpc>
                <a:spcPct val="200000"/>
              </a:lnSpc>
              <a:buFontTx/>
              <a:buChar char="-"/>
            </a:pPr>
            <a:r>
              <a:rPr lang="pt-BR" sz="1600" dirty="0" smtClean="0">
                <a:latin typeface="Verdana" panose="020B0604030504040204" pitchFamily="34" charset="0"/>
                <a:ea typeface="Verdana" panose="020B0604030504040204" pitchFamily="34" charset="0"/>
                <a:cs typeface="Verdana" panose="020B0604030504040204" pitchFamily="34" charset="0"/>
              </a:rPr>
              <a:t>os </a:t>
            </a:r>
            <a:r>
              <a:rPr lang="pt-BR" sz="1600" dirty="0">
                <a:latin typeface="Verdana" panose="020B0604030504040204" pitchFamily="34" charset="0"/>
                <a:ea typeface="Verdana" panose="020B0604030504040204" pitchFamily="34" charset="0"/>
                <a:cs typeface="Verdana" panose="020B0604030504040204" pitchFamily="34" charset="0"/>
              </a:rPr>
              <a:t>documentos serão analisados utilizando-se a </a:t>
            </a:r>
            <a:r>
              <a:rPr lang="pt-BR" sz="1600" b="1" dirty="0">
                <a:latin typeface="Verdana" panose="020B0604030504040204" pitchFamily="34" charset="0"/>
                <a:ea typeface="Verdana" panose="020B0604030504040204" pitchFamily="34" charset="0"/>
                <a:cs typeface="Verdana" panose="020B0604030504040204" pitchFamily="34" charset="0"/>
              </a:rPr>
              <a:t>técnica de análise documental </a:t>
            </a:r>
            <a:r>
              <a:rPr lang="pt-BR" sz="1600" dirty="0">
                <a:latin typeface="Verdana" panose="020B0604030504040204" pitchFamily="34" charset="0"/>
                <a:ea typeface="Verdana" panose="020B0604030504040204" pitchFamily="34" charset="0"/>
                <a:cs typeface="Verdana" panose="020B0604030504040204" pitchFamily="34" charset="0"/>
              </a:rPr>
              <a:t>e as entrevistas </a:t>
            </a:r>
            <a:r>
              <a:rPr lang="pt-BR" sz="1600" b="1" dirty="0">
                <a:latin typeface="Verdana" panose="020B0604030504040204" pitchFamily="34" charset="0"/>
                <a:ea typeface="Verdana" panose="020B0604030504040204" pitchFamily="34" charset="0"/>
                <a:cs typeface="Verdana" panose="020B0604030504040204" pitchFamily="34" charset="0"/>
              </a:rPr>
              <a:t>por análise de conteúdo com uso da técnica de categorização</a:t>
            </a:r>
            <a:r>
              <a:rPr lang="pt-BR" sz="1600" dirty="0">
                <a:latin typeface="Verdana" panose="020B0604030504040204" pitchFamily="34" charset="0"/>
                <a:ea typeface="Verdana" panose="020B0604030504040204" pitchFamily="34" charset="0"/>
                <a:cs typeface="Verdana" panose="020B0604030504040204" pitchFamily="34" charset="0"/>
              </a:rPr>
              <a:t> segundo </a:t>
            </a:r>
            <a:r>
              <a:rPr lang="pt-BR" sz="1600" dirty="0" err="1">
                <a:latin typeface="Verdana" panose="020B0604030504040204" pitchFamily="34" charset="0"/>
                <a:ea typeface="Verdana" panose="020B0604030504040204" pitchFamily="34" charset="0"/>
                <a:cs typeface="Verdana" panose="020B0604030504040204" pitchFamily="34" charset="0"/>
              </a:rPr>
              <a:t>Bardin</a:t>
            </a:r>
            <a:r>
              <a:rPr lang="pt-BR" sz="1600" dirty="0">
                <a:latin typeface="Verdana" panose="020B0604030504040204" pitchFamily="34" charset="0"/>
                <a:ea typeface="Verdana" panose="020B0604030504040204" pitchFamily="34" charset="0"/>
                <a:cs typeface="Verdana" panose="020B0604030504040204" pitchFamily="34" charset="0"/>
              </a:rPr>
              <a:t> (2004</a:t>
            </a:r>
            <a:r>
              <a:rPr lang="pt-BR" sz="1600" dirty="0" smtClean="0">
                <a:latin typeface="Verdana" panose="020B0604030504040204" pitchFamily="34" charset="0"/>
                <a:ea typeface="Verdana" panose="020B0604030504040204" pitchFamily="34" charset="0"/>
                <a:cs typeface="Verdana" panose="020B0604030504040204" pitchFamily="34" charset="0"/>
              </a:rPr>
              <a:t>); </a:t>
            </a:r>
          </a:p>
          <a:p>
            <a:pPr marL="285750" indent="-285750" algn="just">
              <a:lnSpc>
                <a:spcPct val="200000"/>
              </a:lnSpc>
              <a:buFontTx/>
              <a:buChar char="-"/>
            </a:pPr>
            <a:r>
              <a:rPr lang="pt-BR" sz="1600" dirty="0" smtClean="0">
                <a:latin typeface="Verdana" panose="020B0604030504040204" pitchFamily="34" charset="0"/>
                <a:ea typeface="Verdana" panose="020B0604030504040204" pitchFamily="34" charset="0"/>
                <a:cs typeface="Verdana" panose="020B0604030504040204" pitchFamily="34" charset="0"/>
              </a:rPr>
              <a:t>Haverá</a:t>
            </a:r>
            <a:r>
              <a:rPr lang="pt-BR" sz="1600" dirty="0">
                <a:latin typeface="Verdana" panose="020B0604030504040204" pitchFamily="34" charset="0"/>
                <a:ea typeface="Verdana" panose="020B0604030504040204" pitchFamily="34" charset="0"/>
                <a:cs typeface="Verdana" panose="020B0604030504040204" pitchFamily="34" charset="0"/>
              </a:rPr>
              <a:t>, ainda, o </a:t>
            </a:r>
            <a:r>
              <a:rPr lang="pt-BR" sz="1600" b="1" dirty="0">
                <a:latin typeface="Verdana" panose="020B0604030504040204" pitchFamily="34" charset="0"/>
                <a:ea typeface="Verdana" panose="020B0604030504040204" pitchFamily="34" charset="0"/>
                <a:cs typeface="Verdana" panose="020B0604030504040204" pitchFamily="34" charset="0"/>
              </a:rPr>
              <a:t>retorno ao referencial teórico</a:t>
            </a:r>
            <a:r>
              <a:rPr lang="pt-BR" sz="1600" dirty="0">
                <a:latin typeface="Verdana" panose="020B0604030504040204" pitchFamily="34" charset="0"/>
                <a:ea typeface="Verdana" panose="020B0604030504040204" pitchFamily="34" charset="0"/>
                <a:cs typeface="Verdana" panose="020B0604030504040204" pitchFamily="34" charset="0"/>
              </a:rPr>
              <a:t>, identificando como os dados coletados contribuem para o alcance dos objetivos da </a:t>
            </a:r>
            <a:r>
              <a:rPr lang="pt-BR" sz="1600" dirty="0" smtClean="0">
                <a:latin typeface="Verdana" panose="020B0604030504040204" pitchFamily="34" charset="0"/>
                <a:ea typeface="Verdana" panose="020B0604030504040204" pitchFamily="34" charset="0"/>
                <a:cs typeface="Verdana" panose="020B0604030504040204" pitchFamily="34" charset="0"/>
              </a:rPr>
              <a:t>pesquisa.</a:t>
            </a:r>
          </a:p>
          <a:p>
            <a:pPr algn="just"/>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351755" y="1651920"/>
            <a:ext cx="6048672" cy="369332"/>
          </a:xfrm>
          <a:prstGeom prst="rect">
            <a:avLst/>
          </a:prstGeom>
        </p:spPr>
        <p:txBody>
          <a:bodyPr wrap="square">
            <a:spAutoFit/>
          </a:bodyPr>
          <a:lstStyle/>
          <a:p>
            <a:r>
              <a:rPr lang="pt-BR" b="1" dirty="0">
                <a:latin typeface="Verdana" panose="020B0604030504040204" pitchFamily="34" charset="0"/>
                <a:ea typeface="Verdana" panose="020B0604030504040204" pitchFamily="34" charset="0"/>
                <a:cs typeface="Verdana" panose="020B0604030504040204" pitchFamily="34" charset="0"/>
              </a:rPr>
              <a:t>Análise dos dados</a:t>
            </a:r>
            <a:endParaRPr lang="pt-B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81870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8" name="Retângulo 7"/>
          <p:cNvSpPr/>
          <p:nvPr/>
        </p:nvSpPr>
        <p:spPr>
          <a:xfrm>
            <a:off x="332283" y="2289061"/>
            <a:ext cx="8479433" cy="830997"/>
          </a:xfrm>
          <a:prstGeom prst="rect">
            <a:avLst/>
          </a:prstGeom>
        </p:spPr>
        <p:txBody>
          <a:bodyPr wrap="square">
            <a:spAutoFit/>
          </a:bodyPr>
          <a:lstStyle/>
          <a:p>
            <a:pPr marL="285750" indent="-285750" algn="just">
              <a:lnSpc>
                <a:spcPct val="200000"/>
              </a:lnSpc>
              <a:buFontTx/>
              <a:buChar char="-"/>
            </a:pPr>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3" name="Retângulo 2"/>
          <p:cNvSpPr/>
          <p:nvPr/>
        </p:nvSpPr>
        <p:spPr>
          <a:xfrm>
            <a:off x="308842" y="1384112"/>
            <a:ext cx="6423398" cy="431849"/>
          </a:xfrm>
          <a:prstGeom prst="rect">
            <a:avLst/>
          </a:prstGeom>
        </p:spPr>
        <p:txBody>
          <a:bodyPr wrap="square">
            <a:spAutoFit/>
          </a:bodyPr>
          <a:lstStyle/>
          <a:p>
            <a:pPr lvl="0">
              <a:lnSpc>
                <a:spcPct val="150000"/>
              </a:lnSpc>
            </a:pPr>
            <a:r>
              <a:rPr lang="pt-BR" sz="1700" b="1" dirty="0">
                <a:latin typeface="Verdana" panose="020B0604030504040204" pitchFamily="34" charset="0"/>
                <a:ea typeface="Verdana" panose="020B0604030504040204" pitchFamily="34" charset="0"/>
                <a:cs typeface="Verdana" panose="020B0604030504040204" pitchFamily="34" charset="0"/>
              </a:rPr>
              <a:t>Discussão do Setor Educacional Brasileiro</a:t>
            </a:r>
            <a:endParaRPr lang="pt-BR" sz="17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tângulo 4"/>
          <p:cNvSpPr/>
          <p:nvPr/>
        </p:nvSpPr>
        <p:spPr>
          <a:xfrm>
            <a:off x="300309" y="1803980"/>
            <a:ext cx="8479433" cy="3647152"/>
          </a:xfrm>
          <a:prstGeom prst="rect">
            <a:avLst/>
          </a:prstGeom>
        </p:spPr>
        <p:txBody>
          <a:bodyPr wrap="square">
            <a:spAutoFit/>
          </a:bodyPr>
          <a:lstStyle/>
          <a:p>
            <a:pPr marL="285750" indent="-285750" algn="just">
              <a:lnSpc>
                <a:spcPct val="150000"/>
              </a:lnSpc>
              <a:buFont typeface="Wingdings" panose="05000000000000000000" pitchFamily="2" charset="2"/>
              <a:buChar char="ü"/>
            </a:pPr>
            <a:r>
              <a:rPr lang="pt-BR" sz="1400" dirty="0">
                <a:latin typeface="Verdana" panose="020B0604030504040204" pitchFamily="34" charset="0"/>
                <a:ea typeface="Verdana" panose="020B0604030504040204" pitchFamily="34" charset="0"/>
                <a:cs typeface="Verdana" panose="020B0604030504040204" pitchFamily="34" charset="0"/>
              </a:rPr>
              <a:t>Setor Educacional vem passando por transformações nos últimos </a:t>
            </a:r>
            <a:r>
              <a:rPr lang="pt-BR" sz="1400" dirty="0" smtClean="0">
                <a:latin typeface="Verdana" panose="020B0604030504040204" pitchFamily="34" charset="0"/>
                <a:ea typeface="Verdana" panose="020B0604030504040204" pitchFamily="34" charset="0"/>
                <a:cs typeface="Verdana" panose="020B0604030504040204" pitchFamily="34" charset="0"/>
              </a:rPr>
              <a:t>anos;</a:t>
            </a:r>
          </a:p>
          <a:p>
            <a:pPr marL="285750" indent="-285750" algn="just">
              <a:lnSpc>
                <a:spcPct val="150000"/>
              </a:lnSpc>
              <a:buFont typeface="Wingdings" panose="05000000000000000000" pitchFamily="2" charset="2"/>
              <a:buChar char="ü"/>
            </a:pPr>
            <a:r>
              <a:rPr lang="pt-BR" sz="1400" dirty="0" smtClean="0">
                <a:latin typeface="Verdana" panose="020B0604030504040204" pitchFamily="34" charset="0"/>
                <a:ea typeface="Verdana" panose="020B0604030504040204" pitchFamily="34" charset="0"/>
                <a:cs typeface="Verdana" panose="020B0604030504040204" pitchFamily="34" charset="0"/>
              </a:rPr>
              <a:t>Forte </a:t>
            </a:r>
            <a:r>
              <a:rPr lang="pt-BR" sz="1400" dirty="0">
                <a:latin typeface="Verdana" panose="020B0604030504040204" pitchFamily="34" charset="0"/>
                <a:ea typeface="Verdana" panose="020B0604030504040204" pitchFamily="34" charset="0"/>
                <a:cs typeface="Verdana" panose="020B0604030504040204" pitchFamily="34" charset="0"/>
              </a:rPr>
              <a:t>crescimento do sistema privado no ensino superior no </a:t>
            </a:r>
            <a:r>
              <a:rPr lang="pt-BR" sz="1400" dirty="0" smtClean="0">
                <a:latin typeface="Verdana" panose="020B0604030504040204" pitchFamily="34" charset="0"/>
                <a:ea typeface="Verdana" panose="020B0604030504040204" pitchFamily="34" charset="0"/>
                <a:cs typeface="Verdana" panose="020B0604030504040204" pitchFamily="34" charset="0"/>
              </a:rPr>
              <a:t>Brasil;</a:t>
            </a:r>
          </a:p>
          <a:p>
            <a:pPr marL="285750" indent="-285750" algn="just">
              <a:lnSpc>
                <a:spcPct val="150000"/>
              </a:lnSpc>
              <a:buFont typeface="Wingdings" panose="05000000000000000000" pitchFamily="2" charset="2"/>
              <a:buChar char="ü"/>
            </a:pPr>
            <a:r>
              <a:rPr lang="pt-BR" sz="1400" dirty="0">
                <a:latin typeface="Verdana" panose="020B0604030504040204" pitchFamily="34" charset="0"/>
                <a:ea typeface="Verdana" panose="020B0604030504040204" pitchFamily="34" charset="0"/>
                <a:cs typeface="Verdana" panose="020B0604030504040204" pitchFamily="34" charset="0"/>
              </a:rPr>
              <a:t>Este segmento ganhou impulso no final dos anos 90, devido à falta de investimento na expansão do sistema público e em razão do atendimento às reformas adotadas pelo governo da época, levando ao crescimento de uma demanda reprimida, com muitos candidatos, porém com poucas vagas nas </a:t>
            </a:r>
            <a:r>
              <a:rPr lang="pt-BR" sz="1400" dirty="0" smtClean="0">
                <a:latin typeface="Verdana" panose="020B0604030504040204" pitchFamily="34" charset="0"/>
                <a:ea typeface="Verdana" panose="020B0604030504040204" pitchFamily="34" charset="0"/>
                <a:cs typeface="Verdana" panose="020B0604030504040204" pitchFamily="34" charset="0"/>
              </a:rPr>
              <a:t>universidades;</a:t>
            </a:r>
            <a:r>
              <a:rPr lang="pt-BR" sz="1400" dirty="0">
                <a:latin typeface="Verdana" panose="020B0604030504040204" pitchFamily="34" charset="0"/>
                <a:ea typeface="Verdana" panose="020B0604030504040204" pitchFamily="34" charset="0"/>
                <a:cs typeface="Verdana" panose="020B0604030504040204" pitchFamily="34" charset="0"/>
              </a:rPr>
              <a:t> </a:t>
            </a:r>
            <a:endParaRPr lang="pt-BR" sz="14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150000"/>
              </a:lnSpc>
              <a:buFont typeface="Wingdings" panose="05000000000000000000" pitchFamily="2" charset="2"/>
              <a:buChar char="ü"/>
            </a:pPr>
            <a:r>
              <a:rPr lang="pt-BR" sz="1400" dirty="0" smtClean="0">
                <a:latin typeface="Verdana" panose="020B0604030504040204" pitchFamily="34" charset="0"/>
                <a:ea typeface="Verdana" panose="020B0604030504040204" pitchFamily="34" charset="0"/>
                <a:cs typeface="Verdana" panose="020B0604030504040204" pitchFamily="34" charset="0"/>
              </a:rPr>
              <a:t>O </a:t>
            </a:r>
            <a:r>
              <a:rPr lang="pt-BR" sz="1400" dirty="0">
                <a:latin typeface="Verdana" panose="020B0604030504040204" pitchFamily="34" charset="0"/>
                <a:ea typeface="Verdana" panose="020B0604030504040204" pitchFamily="34" charset="0"/>
                <a:cs typeface="Verdana" panose="020B0604030504040204" pitchFamily="34" charset="0"/>
              </a:rPr>
              <a:t>Ministério da Educação - MEC liberou a atuação no ensino superior para grupos com fins lucrativos a fim de ampliar rapidamente o número de </a:t>
            </a:r>
            <a:r>
              <a:rPr lang="pt-BR" sz="1400" dirty="0" smtClean="0">
                <a:latin typeface="Verdana" panose="020B0604030504040204" pitchFamily="34" charset="0"/>
                <a:ea typeface="Verdana" panose="020B0604030504040204" pitchFamily="34" charset="0"/>
                <a:cs typeface="Verdana" panose="020B0604030504040204" pitchFamily="34" charset="0"/>
              </a:rPr>
              <a:t>vagas; </a:t>
            </a:r>
          </a:p>
          <a:p>
            <a:pPr algn="just">
              <a:lnSpc>
                <a:spcPct val="150000"/>
              </a:lnSpc>
            </a:pPr>
            <a:endParaRPr lang="pt-BR" sz="14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150000"/>
              </a:lnSpc>
              <a:buFont typeface="Wingdings" panose="05000000000000000000" pitchFamily="2" charset="2"/>
              <a:buChar char="ü"/>
            </a:pPr>
            <a:endParaRPr lang="pt-BR" sz="140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pt-BR" sz="1400" dirty="0" smtClean="0">
                <a:latin typeface="Verdana" panose="020B0604030504040204" pitchFamily="34" charset="0"/>
                <a:ea typeface="Verdana" panose="020B0604030504040204" pitchFamily="34" charset="0"/>
                <a:cs typeface="Verdana" panose="020B0604030504040204" pitchFamily="34" charset="0"/>
              </a:rPr>
              <a:t> </a:t>
            </a:r>
            <a:endParaRPr lang="pt-BR" sz="1400" dirty="0">
              <a:latin typeface="Verdana" panose="020B0604030504040204" pitchFamily="34" charset="0"/>
              <a:ea typeface="Verdana" panose="020B0604030504040204" pitchFamily="34" charset="0"/>
              <a:cs typeface="Verdana" panose="020B0604030504040204" pitchFamily="34" charset="0"/>
            </a:endParaRPr>
          </a:p>
        </p:txBody>
      </p:sp>
      <p:sp>
        <p:nvSpPr>
          <p:cNvPr id="6" name="Retângulo 5"/>
          <p:cNvSpPr/>
          <p:nvPr/>
        </p:nvSpPr>
        <p:spPr>
          <a:xfrm>
            <a:off x="1941996" y="4732193"/>
            <a:ext cx="5294300" cy="1323439"/>
          </a:xfrm>
          <a:prstGeom prst="rect">
            <a:avLst/>
          </a:prstGeom>
          <a:solidFill>
            <a:schemeClr val="tx2"/>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a:spAutoFit/>
          </a:bodyPr>
          <a:lstStyle/>
          <a:p>
            <a:pPr algn="ctr"/>
            <a:r>
              <a:rPr lang="pt-BR" sz="1600" dirty="0">
                <a:solidFill>
                  <a:schemeClr val="bg1"/>
                </a:solidFill>
                <a:latin typeface="Arial" panose="020B0604020202020204" pitchFamily="34" charset="0"/>
                <a:ea typeface="Calibri" panose="020F0502020204030204" pitchFamily="34" charset="0"/>
              </a:rPr>
              <a:t>87% das IES eram privadas, cerca de 2.416 instituições de ensino superior do país, impactando na quantidade de alunos matriculados na rede particular, atingindo cerca de 5,14 milhões de alunos de graduação, os quais representam 73% do total no país</a:t>
            </a:r>
            <a:endParaRPr lang="pt-BR" sz="1600" dirty="0">
              <a:solidFill>
                <a:schemeClr val="bg1"/>
              </a:solidFill>
            </a:endParaRPr>
          </a:p>
        </p:txBody>
      </p:sp>
      <p:sp>
        <p:nvSpPr>
          <p:cNvPr id="7" name="Retângulo 6"/>
          <p:cNvSpPr/>
          <p:nvPr/>
        </p:nvSpPr>
        <p:spPr>
          <a:xfrm>
            <a:off x="74265" y="6432003"/>
            <a:ext cx="7775112" cy="276999"/>
          </a:xfrm>
          <a:prstGeom prst="rect">
            <a:avLst/>
          </a:prstGeom>
        </p:spPr>
        <p:txBody>
          <a:bodyPr wrap="square">
            <a:spAutoFit/>
          </a:bodyPr>
          <a:lstStyle/>
          <a:p>
            <a:r>
              <a:rPr lang="pt-BR" sz="1200" dirty="0" smtClean="0">
                <a:latin typeface="Verdana" panose="020B0604030504040204" pitchFamily="34" charset="0"/>
                <a:ea typeface="Verdana" panose="020B0604030504040204" pitchFamily="34" charset="0"/>
                <a:cs typeface="Verdana" panose="020B0604030504040204" pitchFamily="34" charset="0"/>
              </a:rPr>
              <a:t>Fonte: MEC </a:t>
            </a:r>
            <a:r>
              <a:rPr lang="pt-BR" sz="1200" dirty="0">
                <a:latin typeface="Verdana" panose="020B0604030504040204" pitchFamily="34" charset="0"/>
                <a:ea typeface="Verdana" panose="020B0604030504040204" pitchFamily="34" charset="0"/>
                <a:cs typeface="Verdana" panose="020B0604030504040204" pitchFamily="34" charset="0"/>
              </a:rPr>
              <a:t>e </a:t>
            </a:r>
            <a:r>
              <a:rPr lang="pt-BR" sz="1200" dirty="0" smtClean="0">
                <a:latin typeface="Verdana" panose="020B0604030504040204" pitchFamily="34" charset="0"/>
                <a:ea typeface="Verdana" panose="020B0604030504040204" pitchFamily="34" charset="0"/>
                <a:cs typeface="Verdana" panose="020B0604030504040204" pitchFamily="34" charset="0"/>
              </a:rPr>
              <a:t>Associação </a:t>
            </a:r>
            <a:r>
              <a:rPr lang="pt-BR" sz="1200" dirty="0">
                <a:latin typeface="Verdana" panose="020B0604030504040204" pitchFamily="34" charset="0"/>
                <a:ea typeface="Verdana" panose="020B0604030504040204" pitchFamily="34" charset="0"/>
                <a:cs typeface="Verdana" panose="020B0604030504040204" pitchFamily="34" charset="0"/>
              </a:rPr>
              <a:t>Brasileira de Educação a Distância - ABED</a:t>
            </a:r>
          </a:p>
        </p:txBody>
      </p:sp>
    </p:spTree>
    <p:extLst>
      <p:ext uri="{BB962C8B-B14F-4D97-AF65-F5344CB8AC3E}">
        <p14:creationId xmlns:p14="http://schemas.microsoft.com/office/powerpoint/2010/main" val="24073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8" name="Retângulo 7"/>
          <p:cNvSpPr/>
          <p:nvPr/>
        </p:nvSpPr>
        <p:spPr>
          <a:xfrm>
            <a:off x="332283" y="2289061"/>
            <a:ext cx="8479433" cy="830997"/>
          </a:xfrm>
          <a:prstGeom prst="rect">
            <a:avLst/>
          </a:prstGeom>
        </p:spPr>
        <p:txBody>
          <a:bodyPr wrap="square">
            <a:spAutoFit/>
          </a:bodyPr>
          <a:lstStyle/>
          <a:p>
            <a:pPr marL="285750" indent="-285750" algn="just">
              <a:lnSpc>
                <a:spcPct val="200000"/>
              </a:lnSpc>
              <a:buFontTx/>
              <a:buChar char="-"/>
            </a:pPr>
            <a:endParaRPr lang="pt-BR" sz="1600" dirty="0" smtClean="0">
              <a:latin typeface="Verdana" panose="020B0604030504040204" pitchFamily="34" charset="0"/>
              <a:ea typeface="Verdana" panose="020B0604030504040204" pitchFamily="34" charset="0"/>
              <a:cs typeface="Verdana" panose="020B0604030504040204" pitchFamily="34" charset="0"/>
            </a:endParaRPr>
          </a:p>
          <a:p>
            <a:pPr algn="just"/>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3" name="Retângulo 2"/>
          <p:cNvSpPr/>
          <p:nvPr/>
        </p:nvSpPr>
        <p:spPr>
          <a:xfrm>
            <a:off x="308842" y="1384112"/>
            <a:ext cx="6423398" cy="431849"/>
          </a:xfrm>
          <a:prstGeom prst="rect">
            <a:avLst/>
          </a:prstGeom>
        </p:spPr>
        <p:txBody>
          <a:bodyPr wrap="square">
            <a:spAutoFit/>
          </a:bodyPr>
          <a:lstStyle/>
          <a:p>
            <a:pPr lvl="0">
              <a:lnSpc>
                <a:spcPct val="150000"/>
              </a:lnSpc>
            </a:pPr>
            <a:r>
              <a:rPr lang="pt-BR" sz="1700" b="1" dirty="0">
                <a:latin typeface="Verdana" panose="020B0604030504040204" pitchFamily="34" charset="0"/>
                <a:ea typeface="Verdana" panose="020B0604030504040204" pitchFamily="34" charset="0"/>
                <a:cs typeface="Verdana" panose="020B0604030504040204" pitchFamily="34" charset="0"/>
              </a:rPr>
              <a:t>Discussão do Setor Educacional Brasileiro</a:t>
            </a:r>
            <a:endParaRPr lang="pt-BR" sz="17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tângulo 4"/>
          <p:cNvSpPr/>
          <p:nvPr/>
        </p:nvSpPr>
        <p:spPr>
          <a:xfrm>
            <a:off x="300309" y="1803980"/>
            <a:ext cx="8843691" cy="1938992"/>
          </a:xfrm>
          <a:prstGeom prst="rect">
            <a:avLst/>
          </a:prstGeom>
        </p:spPr>
        <p:txBody>
          <a:bodyPr wrap="square">
            <a:spAutoFit/>
          </a:bodyPr>
          <a:lstStyle/>
          <a:p>
            <a:pPr algn="just">
              <a:lnSpc>
                <a:spcPct val="150000"/>
              </a:lnSpc>
            </a:pPr>
            <a:r>
              <a:rPr lang="pt-BR" sz="1300" dirty="0">
                <a:latin typeface="Verdana" panose="020B0604030504040204" pitchFamily="34" charset="0"/>
                <a:ea typeface="Verdana" panose="020B0604030504040204" pitchFamily="34" charset="0"/>
                <a:cs typeface="Verdana" panose="020B0604030504040204" pitchFamily="34" charset="0"/>
              </a:rPr>
              <a:t>D</a:t>
            </a:r>
            <a:r>
              <a:rPr lang="pt-BR" sz="1300" dirty="0" smtClean="0">
                <a:latin typeface="Verdana" panose="020B0604030504040204" pitchFamily="34" charset="0"/>
                <a:ea typeface="Verdana" panose="020B0604030504040204" pitchFamily="34" charset="0"/>
                <a:cs typeface="Verdana" panose="020B0604030504040204" pitchFamily="34" charset="0"/>
              </a:rPr>
              <a:t>esde </a:t>
            </a:r>
            <a:r>
              <a:rPr lang="pt-BR" sz="1300" dirty="0">
                <a:latin typeface="Verdana" panose="020B0604030504040204" pitchFamily="34" charset="0"/>
                <a:ea typeface="Verdana" panose="020B0604030504040204" pitchFamily="34" charset="0"/>
                <a:cs typeface="Verdana" panose="020B0604030504040204" pitchFamily="34" charset="0"/>
              </a:rPr>
              <a:t>2007, com a entrada de fundos de investimentos no setor e uma série de movimentos de abertura de capital em bolsa, o sistema do ensino superior privado passa por uma rápida transformação com a concentração dos negócios em busca de maior escala e melhores resultados aos acionistas, cenário esse vivido em quase todos os demais segmentos </a:t>
            </a:r>
            <a:r>
              <a:rPr lang="pt-BR" sz="1300" dirty="0" smtClean="0">
                <a:latin typeface="Verdana" panose="020B0604030504040204" pitchFamily="34" charset="0"/>
                <a:ea typeface="Verdana" panose="020B0604030504040204" pitchFamily="34" charset="0"/>
                <a:cs typeface="Verdana" panose="020B0604030504040204" pitchFamily="34" charset="0"/>
              </a:rPr>
              <a:t>econômicos;</a:t>
            </a:r>
          </a:p>
          <a:p>
            <a:pPr marL="285750" indent="-285750" algn="just">
              <a:lnSpc>
                <a:spcPct val="150000"/>
              </a:lnSpc>
              <a:buFont typeface="Wingdings" panose="05000000000000000000" pitchFamily="2" charset="2"/>
              <a:buChar char="ü"/>
            </a:pPr>
            <a:endParaRPr lang="pt-BR" sz="1400"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pt-BR" sz="1400" dirty="0" smtClean="0">
                <a:latin typeface="Verdana" panose="020B0604030504040204" pitchFamily="34" charset="0"/>
                <a:ea typeface="Verdana" panose="020B0604030504040204" pitchFamily="34" charset="0"/>
                <a:cs typeface="Verdana" panose="020B0604030504040204" pitchFamily="34" charset="0"/>
              </a:rPr>
              <a:t> </a:t>
            </a:r>
            <a:endParaRPr lang="pt-BR" sz="1400" dirty="0">
              <a:latin typeface="Verdana" panose="020B0604030504040204" pitchFamily="34" charset="0"/>
              <a:ea typeface="Verdana" panose="020B0604030504040204" pitchFamily="34" charset="0"/>
              <a:cs typeface="Verdana" panose="020B0604030504040204" pitchFamily="34" charset="0"/>
            </a:endParaRPr>
          </a:p>
        </p:txBody>
      </p:sp>
      <p:sp>
        <p:nvSpPr>
          <p:cNvPr id="7" name="Retângulo 6"/>
          <p:cNvSpPr/>
          <p:nvPr/>
        </p:nvSpPr>
        <p:spPr>
          <a:xfrm>
            <a:off x="74265" y="6432003"/>
            <a:ext cx="7775112" cy="276999"/>
          </a:xfrm>
          <a:prstGeom prst="rect">
            <a:avLst/>
          </a:prstGeom>
        </p:spPr>
        <p:txBody>
          <a:bodyPr wrap="square">
            <a:spAutoFit/>
          </a:bodyPr>
          <a:lstStyle/>
          <a:p>
            <a:r>
              <a:rPr lang="pt-BR" sz="1200" dirty="0" smtClean="0">
                <a:latin typeface="Verdana" panose="020B0604030504040204" pitchFamily="34" charset="0"/>
                <a:ea typeface="Verdana" panose="020B0604030504040204" pitchFamily="34" charset="0"/>
                <a:cs typeface="Verdana" panose="020B0604030504040204" pitchFamily="34" charset="0"/>
              </a:rPr>
              <a:t>Fonte: </a:t>
            </a:r>
            <a:r>
              <a:rPr lang="pt-BR" sz="1200" dirty="0" err="1" smtClean="0">
                <a:latin typeface="Verdana" panose="020B0604030504040204" pitchFamily="34" charset="0"/>
                <a:ea typeface="Verdana" panose="020B0604030504040204" pitchFamily="34" charset="0"/>
                <a:cs typeface="Verdana" panose="020B0604030504040204" pitchFamily="34" charset="0"/>
              </a:rPr>
              <a:t>Zaparolli</a:t>
            </a:r>
            <a:r>
              <a:rPr lang="pt-BR" sz="1200" dirty="0" smtClean="0">
                <a:latin typeface="Verdana" panose="020B0604030504040204" pitchFamily="34" charset="0"/>
                <a:ea typeface="Verdana" panose="020B0604030504040204" pitchFamily="34" charset="0"/>
                <a:cs typeface="Verdana" panose="020B0604030504040204" pitchFamily="34" charset="0"/>
              </a:rPr>
              <a:t>, 2013</a:t>
            </a:r>
            <a:endParaRPr lang="pt-BR" sz="12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332283" y="3429000"/>
            <a:ext cx="4095702" cy="2677656"/>
          </a:xfrm>
          <a:prstGeom prst="rect">
            <a:avLst/>
          </a:prstGeom>
          <a:solidFill>
            <a:srgbClr val="002060"/>
          </a:solidFill>
        </p:spPr>
        <p:txBody>
          <a:bodyPr wrap="square">
            <a:spAutoFit/>
          </a:bodyPr>
          <a:lstStyle/>
          <a:p>
            <a:pPr lvl="0" algn="just">
              <a:lnSpc>
                <a:spcPct val="150000"/>
              </a:lnSpc>
            </a:pPr>
            <a:r>
              <a:rPr lang="pt-BR" sz="1400" dirty="0">
                <a:solidFill>
                  <a:schemeClr val="bg1"/>
                </a:solidFill>
                <a:latin typeface="Verdana" panose="020B0604030504040204" pitchFamily="34" charset="0"/>
                <a:ea typeface="Verdana" panose="020B0604030504040204" pitchFamily="34" charset="0"/>
                <a:cs typeface="Verdana" panose="020B0604030504040204" pitchFamily="34" charset="0"/>
              </a:rPr>
              <a:t>A consultoria KPMG no primeiro trimestre de 2013 </a:t>
            </a:r>
            <a:r>
              <a:rPr lang="pt-BR" sz="1400" b="1" dirty="0">
                <a:solidFill>
                  <a:schemeClr val="bg1"/>
                </a:solidFill>
                <a:latin typeface="Verdana" panose="020B0604030504040204" pitchFamily="34" charset="0"/>
                <a:ea typeface="Verdana" panose="020B0604030504040204" pitchFamily="34" charset="0"/>
                <a:cs typeface="Verdana" panose="020B0604030504040204" pitchFamily="34" charset="0"/>
              </a:rPr>
              <a:t>contabilizou 12 transações de fusões e aquisições no mercado educacional, no qual se retroagirmos até o ano de 2008, a consultoria chega a um número de 143 transações</a:t>
            </a:r>
            <a:r>
              <a:rPr lang="pt-BR" sz="1400" dirty="0">
                <a:solidFill>
                  <a:schemeClr val="bg1"/>
                </a:solidFill>
                <a:latin typeface="Verdana" panose="020B0604030504040204" pitchFamily="34" charset="0"/>
                <a:ea typeface="Verdana" panose="020B0604030504040204" pitchFamily="34" charset="0"/>
                <a:cs typeface="Verdana" panose="020B0604030504040204" pitchFamily="34" charset="0"/>
              </a:rPr>
              <a:t>. Os cinco maiores grupos concentram 33,5 % dos alunos;</a:t>
            </a:r>
          </a:p>
        </p:txBody>
      </p:sp>
      <p:sp>
        <p:nvSpPr>
          <p:cNvPr id="9" name="Retângulo 8"/>
          <p:cNvSpPr/>
          <p:nvPr/>
        </p:nvSpPr>
        <p:spPr>
          <a:xfrm>
            <a:off x="4722154" y="3380214"/>
            <a:ext cx="3888432" cy="2677656"/>
          </a:xfrm>
          <a:prstGeom prst="rect">
            <a:avLst/>
          </a:prstGeom>
        </p:spPr>
        <p:txBody>
          <a:bodyPr wrap="square">
            <a:spAutoFit/>
          </a:bodyPr>
          <a:lstStyle/>
          <a:p>
            <a:pPr algn="just">
              <a:lnSpc>
                <a:spcPct val="150000"/>
              </a:lnSpc>
            </a:pPr>
            <a:r>
              <a:rPr lang="pt-BR" sz="1400" dirty="0" smtClean="0">
                <a:latin typeface="Verdana" panose="020B0604030504040204" pitchFamily="34" charset="0"/>
                <a:ea typeface="Verdana" panose="020B0604030504040204" pitchFamily="34" charset="0"/>
                <a:cs typeface="Verdana" panose="020B0604030504040204" pitchFamily="34" charset="0"/>
              </a:rPr>
              <a:t>Especialistas </a:t>
            </a:r>
            <a:r>
              <a:rPr lang="pt-BR" sz="1400" dirty="0">
                <a:latin typeface="Verdana" panose="020B0604030504040204" pitchFamily="34" charset="0"/>
                <a:ea typeface="Verdana" panose="020B0604030504040204" pitchFamily="34" charset="0"/>
                <a:cs typeface="Verdana" panose="020B0604030504040204" pitchFamily="34" charset="0"/>
              </a:rPr>
              <a:t>do mercado, </a:t>
            </a:r>
            <a:r>
              <a:rPr lang="pt-BR" sz="1400" dirty="0" smtClean="0">
                <a:latin typeface="Verdana" panose="020B0604030504040204" pitchFamily="34" charset="0"/>
                <a:ea typeface="Verdana" panose="020B0604030504040204" pitchFamily="34" charset="0"/>
                <a:cs typeface="Verdana" panose="020B0604030504040204" pitchFamily="34" charset="0"/>
              </a:rPr>
              <a:t> acreditam que o </a:t>
            </a:r>
            <a:r>
              <a:rPr lang="pt-BR" sz="1400" dirty="0">
                <a:latin typeface="Verdana" panose="020B0604030504040204" pitchFamily="34" charset="0"/>
                <a:ea typeface="Verdana" panose="020B0604030504040204" pitchFamily="34" charset="0"/>
                <a:cs typeface="Verdana" panose="020B0604030504040204" pitchFamily="34" charset="0"/>
              </a:rPr>
              <a:t>ritmo tende a diminuir, de acordo com as indicações do consultor </a:t>
            </a:r>
            <a:r>
              <a:rPr lang="pt-BR" sz="1400" dirty="0" err="1">
                <a:latin typeface="Verdana" panose="020B0604030504040204" pitchFamily="34" charset="0"/>
                <a:ea typeface="Verdana" panose="020B0604030504040204" pitchFamily="34" charset="0"/>
                <a:cs typeface="Verdana" panose="020B0604030504040204" pitchFamily="34" charset="0"/>
              </a:rPr>
              <a:t>Luis</a:t>
            </a:r>
            <a:r>
              <a:rPr lang="pt-BR" sz="1400" dirty="0">
                <a:latin typeface="Verdana" panose="020B0604030504040204" pitchFamily="34" charset="0"/>
                <a:ea typeface="Verdana" panose="020B0604030504040204" pitchFamily="34" charset="0"/>
                <a:cs typeface="Verdana" panose="020B0604030504040204" pitchFamily="34" charset="0"/>
              </a:rPr>
              <a:t> Motta (KPMG - 2013), pois para os </a:t>
            </a:r>
            <a:r>
              <a:rPr lang="pt-BR" sz="1400" b="1" dirty="0">
                <a:latin typeface="Verdana" panose="020B0604030504040204" pitchFamily="34" charset="0"/>
                <a:ea typeface="Verdana" panose="020B0604030504040204" pitchFamily="34" charset="0"/>
                <a:cs typeface="Verdana" panose="020B0604030504040204" pitchFamily="34" charset="0"/>
              </a:rPr>
              <a:t>grandes grupos não compensaria adquirir uma instituição com 2000 alunos</a:t>
            </a:r>
            <a:r>
              <a:rPr lang="pt-BR" sz="1400" dirty="0">
                <a:latin typeface="Verdana" panose="020B0604030504040204" pitchFamily="34" charset="0"/>
                <a:ea typeface="Verdana" panose="020B0604030504040204" pitchFamily="34" charset="0"/>
                <a:cs typeface="Verdana" panose="020B0604030504040204" pitchFamily="34" charset="0"/>
              </a:rPr>
              <a:t>, pois representaria muito trabalho para pouco resultado</a:t>
            </a:r>
          </a:p>
        </p:txBody>
      </p:sp>
    </p:spTree>
    <p:extLst>
      <p:ext uri="{BB962C8B-B14F-4D97-AF65-F5344CB8AC3E}">
        <p14:creationId xmlns:p14="http://schemas.microsoft.com/office/powerpoint/2010/main" val="3390529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308842" y="1384112"/>
            <a:ext cx="6423398" cy="411908"/>
          </a:xfrm>
          <a:prstGeom prst="rect">
            <a:avLst/>
          </a:prstGeom>
        </p:spPr>
        <p:txBody>
          <a:bodyPr wrap="square">
            <a:spAutoFit/>
          </a:bodyPr>
          <a:lstStyle/>
          <a:p>
            <a:pPr lvl="0">
              <a:lnSpc>
                <a:spcPct val="150000"/>
              </a:lnSpc>
            </a:pPr>
            <a:r>
              <a:rPr lang="pt-BR" sz="1600" b="1" dirty="0">
                <a:latin typeface="Verdana" panose="020B0604030504040204" pitchFamily="34" charset="0"/>
                <a:ea typeface="Verdana" panose="020B0604030504040204" pitchFamily="34" charset="0"/>
                <a:cs typeface="Verdana" panose="020B0604030504040204" pitchFamily="34" charset="0"/>
              </a:rPr>
              <a:t>Discussão do Setor Educacional Brasileiro</a:t>
            </a:r>
            <a:endParaRPr lang="pt-BR" sz="16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7" name="Retângulo 6"/>
          <p:cNvSpPr/>
          <p:nvPr/>
        </p:nvSpPr>
        <p:spPr>
          <a:xfrm>
            <a:off x="74265" y="6432003"/>
            <a:ext cx="7775112" cy="276999"/>
          </a:xfrm>
          <a:prstGeom prst="rect">
            <a:avLst/>
          </a:prstGeom>
        </p:spPr>
        <p:txBody>
          <a:bodyPr wrap="square">
            <a:spAutoFit/>
          </a:bodyPr>
          <a:lstStyle/>
          <a:p>
            <a:r>
              <a:rPr lang="pt-BR" sz="1200" dirty="0" smtClean="0">
                <a:latin typeface="Verdana" panose="020B0604030504040204" pitchFamily="34" charset="0"/>
                <a:ea typeface="Verdana" panose="020B0604030504040204" pitchFamily="34" charset="0"/>
                <a:cs typeface="Verdana" panose="020B0604030504040204" pitchFamily="34" charset="0"/>
              </a:rPr>
              <a:t>Fonte: </a:t>
            </a:r>
            <a:r>
              <a:rPr lang="pt-BR" sz="1200" dirty="0" err="1" smtClean="0">
                <a:latin typeface="Verdana" panose="020B0604030504040204" pitchFamily="34" charset="0"/>
                <a:ea typeface="Verdana" panose="020B0604030504040204" pitchFamily="34" charset="0"/>
                <a:cs typeface="Verdana" panose="020B0604030504040204" pitchFamily="34" charset="0"/>
              </a:rPr>
              <a:t>Zaparolli</a:t>
            </a:r>
            <a:r>
              <a:rPr lang="pt-BR" sz="1200" dirty="0" smtClean="0">
                <a:latin typeface="Verdana" panose="020B0604030504040204" pitchFamily="34" charset="0"/>
                <a:ea typeface="Verdana" panose="020B0604030504040204" pitchFamily="34" charset="0"/>
                <a:cs typeface="Verdana" panose="020B0604030504040204" pitchFamily="34" charset="0"/>
              </a:rPr>
              <a:t>, 2013</a:t>
            </a:r>
            <a:endParaRPr lang="pt-BR" sz="12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308843" y="1988840"/>
            <a:ext cx="4119142" cy="4293483"/>
          </a:xfrm>
          <a:prstGeom prst="rect">
            <a:avLst/>
          </a:prstGeom>
          <a:noFill/>
        </p:spPr>
        <p:txBody>
          <a:bodyPr wrap="square">
            <a:spAutoFit/>
          </a:bodyPr>
          <a:lstStyle/>
          <a:p>
            <a:pPr lvl="0" algn="just">
              <a:lnSpc>
                <a:spcPct val="150000"/>
              </a:lnSpc>
            </a:pPr>
            <a:r>
              <a:rPr lang="pt-B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Avaliação </a:t>
            </a:r>
            <a:r>
              <a:rPr lang="pt-BR" sz="1400" dirty="0">
                <a:solidFill>
                  <a:srgbClr val="002060"/>
                </a:solidFill>
                <a:latin typeface="Verdana" panose="020B0604030504040204" pitchFamily="34" charset="0"/>
                <a:ea typeface="Verdana" panose="020B0604030504040204" pitchFamily="34" charset="0"/>
                <a:cs typeface="Verdana" panose="020B0604030504040204" pitchFamily="34" charset="0"/>
              </a:rPr>
              <a:t>de Oscar </a:t>
            </a:r>
            <a:r>
              <a:rPr lang="pt-BR" sz="1400" dirty="0" err="1">
                <a:solidFill>
                  <a:srgbClr val="002060"/>
                </a:solidFill>
                <a:latin typeface="Verdana" panose="020B0604030504040204" pitchFamily="34" charset="0"/>
                <a:ea typeface="Verdana" panose="020B0604030504040204" pitchFamily="34" charset="0"/>
                <a:cs typeface="Verdana" panose="020B0604030504040204" pitchFamily="34" charset="0"/>
              </a:rPr>
              <a:t>Malvessi</a:t>
            </a:r>
            <a:r>
              <a:rPr lang="pt-BR" sz="1400" dirty="0">
                <a:solidFill>
                  <a:srgbClr val="002060"/>
                </a:solidFill>
                <a:latin typeface="Verdana" panose="020B0604030504040204" pitchFamily="34" charset="0"/>
                <a:ea typeface="Verdana" panose="020B0604030504040204" pitchFamily="34" charset="0"/>
                <a:cs typeface="Verdana" panose="020B0604030504040204" pitchFamily="34" charset="0"/>
              </a:rPr>
              <a:t> (2013), </a:t>
            </a:r>
            <a:r>
              <a:rPr lang="pt-B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coordenador </a:t>
            </a:r>
            <a:r>
              <a:rPr lang="pt-BR" sz="1400" dirty="0">
                <a:solidFill>
                  <a:srgbClr val="002060"/>
                </a:solidFill>
                <a:latin typeface="Verdana" panose="020B0604030504040204" pitchFamily="34" charset="0"/>
                <a:ea typeface="Verdana" panose="020B0604030504040204" pitchFamily="34" charset="0"/>
                <a:cs typeface="Verdana" panose="020B0604030504040204" pitchFamily="34" charset="0"/>
              </a:rPr>
              <a:t>do curso de fusões e aquisições da Fundação Getúlio Vargas, a formação de grandes grupos educacionais poderá ser salutar para o mercado, pois </a:t>
            </a:r>
            <a:r>
              <a:rPr lang="pt-B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este é um segmento estagnado quando se trata de qualidade, considerando que nenhuma das universidades brasileiras, nem mesmo as públicas, aparecem no ranking das 100 melhores do mundo </a:t>
            </a:r>
            <a:r>
              <a:rPr lang="pt-BR" sz="1400" dirty="0">
                <a:solidFill>
                  <a:srgbClr val="002060"/>
                </a:solidFill>
                <a:latin typeface="Verdana" panose="020B0604030504040204" pitchFamily="34" charset="0"/>
                <a:ea typeface="Verdana" panose="020B0604030504040204" pitchFamily="34" charset="0"/>
                <a:cs typeface="Verdana" panose="020B0604030504040204" pitchFamily="34" charset="0"/>
              </a:rPr>
              <a:t>e a qualidade do ensino nas instituições particulares é ainda menor</a:t>
            </a:r>
            <a:endParaRPr lang="pt-BR" sz="1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tângulo 5"/>
          <p:cNvSpPr/>
          <p:nvPr/>
        </p:nvSpPr>
        <p:spPr>
          <a:xfrm>
            <a:off x="4788024" y="1871870"/>
            <a:ext cx="4104456" cy="4413068"/>
          </a:xfrm>
          <a:prstGeom prst="rect">
            <a:avLst/>
          </a:prstGeom>
          <a:solidFill>
            <a:srgbClr val="002060"/>
          </a:solidFill>
        </p:spPr>
        <p:txBody>
          <a:bodyPr wrap="square">
            <a:spAutoFit/>
          </a:bodyPr>
          <a:lstStyle/>
          <a:p>
            <a:pPr algn="just">
              <a:lnSpc>
                <a:spcPct val="150000"/>
              </a:lnSpc>
            </a:pPr>
            <a:r>
              <a:rPr lang="pt-BR" sz="1350" dirty="0">
                <a:solidFill>
                  <a:schemeClr val="bg1"/>
                </a:solidFill>
                <a:latin typeface="Verdana" panose="020B0604030504040204" pitchFamily="34" charset="0"/>
                <a:ea typeface="Verdana" panose="020B0604030504040204" pitchFamily="34" charset="0"/>
                <a:cs typeface="Verdana" panose="020B0604030504040204" pitchFamily="34" charset="0"/>
              </a:rPr>
              <a:t>Já para o presidente da Associação Brasileira de Mantenedoras de Ensino Superior (ABMES) Gabriel Mario Rodrigues (2013), um dos fundadores da Universidade Anhembi Morumbi e presidente do conselho de administração da Anhanguera, a economia de escala é fator imprescindível nas IES para fazer frente à necessidade de investimento estimada em R$ 16 mil por aluno ao ano, </a:t>
            </a:r>
            <a:r>
              <a:rPr lang="pt-BR" sz="1350" b="1" dirty="0">
                <a:solidFill>
                  <a:schemeClr val="bg1"/>
                </a:solidFill>
                <a:latin typeface="Verdana" panose="020B0604030504040204" pitchFamily="34" charset="0"/>
                <a:ea typeface="Verdana" panose="020B0604030504040204" pitchFamily="34" charset="0"/>
                <a:cs typeface="Verdana" panose="020B0604030504040204" pitchFamily="34" charset="0"/>
              </a:rPr>
              <a:t>pois o melhor é associar-se a um grande grupo e compartilhar as experiências, conhecimento e tecnologia, justamente por ser, ainda, a única oportunidade de sobrevivência.</a:t>
            </a:r>
            <a:r>
              <a:rPr lang="pt-BR" sz="135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196629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432048" y="1416833"/>
            <a:ext cx="8388424" cy="5324535"/>
          </a:xfrm>
          <a:prstGeom prst="rect">
            <a:avLst/>
          </a:prstGeom>
        </p:spPr>
        <p:txBody>
          <a:bodyPr wrap="square">
            <a:spAutoFit/>
          </a:bodyPr>
          <a:lstStyle/>
          <a:p>
            <a:pPr algn="just">
              <a:lnSpc>
                <a:spcPct val="200000"/>
              </a:lnSpc>
              <a:spcAft>
                <a:spcPts val="0"/>
              </a:spcAft>
            </a:pPr>
            <a:r>
              <a:rPr lang="pt-BR" sz="1500" b="1" i="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RESUMO - </a:t>
            </a:r>
            <a:r>
              <a:rPr lang="pt-BR" sz="1500" i="1" dirty="0" smtClean="0">
                <a:latin typeface="Verdana" panose="020B0604030504040204" pitchFamily="34" charset="0"/>
                <a:ea typeface="Verdana" panose="020B0604030504040204" pitchFamily="34" charset="0"/>
                <a:cs typeface="Verdana" panose="020B0604030504040204" pitchFamily="34" charset="0"/>
              </a:rPr>
              <a:t>O </a:t>
            </a:r>
            <a:r>
              <a:rPr lang="pt-BR" sz="1500" i="1" dirty="0">
                <a:latin typeface="Verdana" panose="020B0604030504040204" pitchFamily="34" charset="0"/>
                <a:ea typeface="Verdana" panose="020B0604030504040204" pitchFamily="34" charset="0"/>
                <a:cs typeface="Verdana" panose="020B0604030504040204" pitchFamily="34" charset="0"/>
              </a:rPr>
              <a:t>objetivo deste artigo </a:t>
            </a:r>
            <a:endParaRPr lang="pt-BR" sz="1500" i="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200000"/>
              </a:lnSpc>
              <a:spcAft>
                <a:spcPts val="0"/>
              </a:spcAft>
              <a:buFontTx/>
              <a:buChar char="-"/>
            </a:pPr>
            <a:r>
              <a:rPr lang="pt-BR" sz="1400" b="1" i="1" dirty="0" smtClean="0">
                <a:latin typeface="Verdana" panose="020B0604030504040204" pitchFamily="34" charset="0"/>
                <a:ea typeface="Verdana" panose="020B0604030504040204" pitchFamily="34" charset="0"/>
                <a:cs typeface="Verdana" panose="020B0604030504040204" pitchFamily="34" charset="0"/>
              </a:rPr>
              <a:t>compreender </a:t>
            </a:r>
            <a:r>
              <a:rPr lang="pt-BR" sz="1400" b="1" i="1" dirty="0">
                <a:latin typeface="Verdana" panose="020B0604030504040204" pitchFamily="34" charset="0"/>
                <a:ea typeface="Verdana" panose="020B0604030504040204" pitchFamily="34" charset="0"/>
                <a:cs typeface="Verdana" panose="020B0604030504040204" pitchFamily="34" charset="0"/>
              </a:rPr>
              <a:t>quais são as estratégias utilizadas pelas Instituições Privadas de Ensino Superior no que tange ao crescimento da modalidade a distância</a:t>
            </a:r>
            <a:r>
              <a:rPr lang="pt-BR" sz="1400" i="1" dirty="0">
                <a:latin typeface="Verdana" panose="020B0604030504040204" pitchFamily="34" charset="0"/>
                <a:ea typeface="Verdana" panose="020B0604030504040204" pitchFamily="34" charset="0"/>
                <a:cs typeface="Verdana" panose="020B0604030504040204" pitchFamily="34" charset="0"/>
              </a:rPr>
              <a:t>. </a:t>
            </a:r>
            <a:endParaRPr lang="pt-BR" sz="1400" i="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200000"/>
              </a:lnSpc>
              <a:spcAft>
                <a:spcPts val="0"/>
              </a:spcAft>
              <a:buFontTx/>
              <a:buChar char="-"/>
            </a:pPr>
            <a:r>
              <a:rPr lang="pt-BR" sz="1400" i="1" dirty="0" smtClean="0">
                <a:latin typeface="Verdana" panose="020B0604030504040204" pitchFamily="34" charset="0"/>
                <a:ea typeface="Verdana" panose="020B0604030504040204" pitchFamily="34" charset="0"/>
                <a:cs typeface="Verdana" panose="020B0604030504040204" pitchFamily="34" charset="0"/>
              </a:rPr>
              <a:t>contribuir </a:t>
            </a:r>
            <a:r>
              <a:rPr lang="pt-BR" sz="1400" i="1" dirty="0">
                <a:latin typeface="Verdana" panose="020B0604030504040204" pitchFamily="34" charset="0"/>
                <a:ea typeface="Verdana" panose="020B0604030504040204" pitchFamily="34" charset="0"/>
                <a:cs typeface="Verdana" panose="020B0604030504040204" pitchFamily="34" charset="0"/>
              </a:rPr>
              <a:t>com a análise das diversas estratégias adotadas pelas instituições de ensino </a:t>
            </a:r>
            <a:r>
              <a:rPr lang="pt-BR" sz="1400" i="1" dirty="0" smtClean="0">
                <a:latin typeface="Verdana" panose="020B0604030504040204" pitchFamily="34" charset="0"/>
                <a:ea typeface="Verdana" panose="020B0604030504040204" pitchFamily="34" charset="0"/>
                <a:cs typeface="Verdana" panose="020B0604030504040204" pitchFamily="34" charset="0"/>
              </a:rPr>
              <a:t>superior; </a:t>
            </a:r>
          </a:p>
          <a:p>
            <a:pPr marL="285750" indent="-285750" algn="just">
              <a:lnSpc>
                <a:spcPct val="200000"/>
              </a:lnSpc>
              <a:spcAft>
                <a:spcPts val="0"/>
              </a:spcAft>
              <a:buFontTx/>
              <a:buChar char="-"/>
            </a:pPr>
            <a:r>
              <a:rPr lang="pt-BR" sz="1400" i="1" dirty="0" smtClean="0">
                <a:latin typeface="Verdana" panose="020B0604030504040204" pitchFamily="34" charset="0"/>
                <a:ea typeface="Verdana" panose="020B0604030504040204" pitchFamily="34" charset="0"/>
                <a:cs typeface="Verdana" panose="020B0604030504040204" pitchFamily="34" charset="0"/>
              </a:rPr>
              <a:t>observar </a:t>
            </a:r>
            <a:r>
              <a:rPr lang="pt-BR" sz="1400" i="1" dirty="0">
                <a:latin typeface="Verdana" panose="020B0604030504040204" pitchFamily="34" charset="0"/>
                <a:ea typeface="Verdana" panose="020B0604030504040204" pitchFamily="34" charset="0"/>
                <a:cs typeface="Verdana" panose="020B0604030504040204" pitchFamily="34" charset="0"/>
              </a:rPr>
              <a:t>quais são as </a:t>
            </a:r>
            <a:r>
              <a:rPr lang="pt-BR" sz="1400" i="1" dirty="0" smtClean="0">
                <a:latin typeface="Verdana" panose="020B0604030504040204" pitchFamily="34" charset="0"/>
                <a:ea typeface="Verdana" panose="020B0604030504040204" pitchFamily="34" charset="0"/>
                <a:cs typeface="Verdana" panose="020B0604030504040204" pitchFamily="34" charset="0"/>
              </a:rPr>
              <a:t>estratégias de </a:t>
            </a:r>
            <a:r>
              <a:rPr lang="pt-BR" sz="1400" i="1" dirty="0">
                <a:latin typeface="Verdana" panose="020B0604030504040204" pitchFamily="34" charset="0"/>
                <a:ea typeface="Verdana" panose="020B0604030504040204" pitchFamily="34" charset="0"/>
                <a:cs typeface="Verdana" panose="020B0604030504040204" pitchFamily="34" charset="0"/>
              </a:rPr>
              <a:t>crescimento e quais as alternativas adotadas para expansão da modalidade </a:t>
            </a:r>
            <a:r>
              <a:rPr lang="pt-BR" sz="1400" i="1" dirty="0" err="1" smtClean="0">
                <a:latin typeface="Verdana" panose="020B0604030504040204" pitchFamily="34" charset="0"/>
                <a:ea typeface="Verdana" panose="020B0604030504040204" pitchFamily="34" charset="0"/>
                <a:cs typeface="Verdana" panose="020B0604030504040204" pitchFamily="34" charset="0"/>
              </a:rPr>
              <a:t>ead</a:t>
            </a:r>
            <a:r>
              <a:rPr lang="pt-BR" sz="1400" i="1" dirty="0">
                <a:latin typeface="Verdana" panose="020B0604030504040204" pitchFamily="34" charset="0"/>
                <a:ea typeface="Verdana" panose="020B0604030504040204" pitchFamily="34" charset="0"/>
                <a:cs typeface="Verdana" panose="020B0604030504040204" pitchFamily="34" charset="0"/>
              </a:rPr>
              <a:t>;</a:t>
            </a:r>
            <a:endParaRPr lang="pt-BR" sz="1400" i="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200000"/>
              </a:lnSpc>
              <a:spcAft>
                <a:spcPts val="0"/>
              </a:spcAft>
              <a:buFontTx/>
              <a:buChar char="-"/>
            </a:pPr>
            <a:r>
              <a:rPr lang="pt-BR" sz="1400" i="1" dirty="0" smtClean="0">
                <a:latin typeface="Verdana" panose="020B0604030504040204" pitchFamily="34" charset="0"/>
                <a:ea typeface="Verdana" panose="020B0604030504040204" pitchFamily="34" charset="0"/>
                <a:cs typeface="Verdana" panose="020B0604030504040204" pitchFamily="34" charset="0"/>
              </a:rPr>
              <a:t>através </a:t>
            </a:r>
            <a:r>
              <a:rPr lang="pt-BR" sz="1400" i="1" dirty="0">
                <a:latin typeface="Verdana" panose="020B0604030504040204" pitchFamily="34" charset="0"/>
                <a:ea typeface="Verdana" panose="020B0604030504040204" pitchFamily="34" charset="0"/>
                <a:cs typeface="Verdana" panose="020B0604030504040204" pitchFamily="34" charset="0"/>
              </a:rPr>
              <a:t>estudo de caso múltiplo de natureza qualitativa em instituições </a:t>
            </a:r>
            <a:r>
              <a:rPr lang="pt-BR" sz="1400" i="1" dirty="0" smtClean="0">
                <a:latin typeface="Verdana" panose="020B0604030504040204" pitchFamily="34" charset="0"/>
                <a:ea typeface="Verdana" panose="020B0604030504040204" pitchFamily="34" charset="0"/>
                <a:cs typeface="Verdana" panose="020B0604030504040204" pitchFamily="34" charset="0"/>
              </a:rPr>
              <a:t>privadas;</a:t>
            </a:r>
          </a:p>
          <a:p>
            <a:pPr marL="285750" indent="-285750" algn="just">
              <a:lnSpc>
                <a:spcPct val="200000"/>
              </a:lnSpc>
              <a:spcAft>
                <a:spcPts val="0"/>
              </a:spcAft>
              <a:buFontTx/>
              <a:buChar char="-"/>
            </a:pPr>
            <a:r>
              <a:rPr lang="pt-BR" sz="1400" i="1" dirty="0" smtClean="0">
                <a:latin typeface="Verdana" panose="020B0604030504040204" pitchFamily="34" charset="0"/>
                <a:ea typeface="Verdana" panose="020B0604030504040204" pitchFamily="34" charset="0"/>
                <a:cs typeface="Verdana" panose="020B0604030504040204" pitchFamily="34" charset="0"/>
              </a:rPr>
              <a:t>os </a:t>
            </a:r>
            <a:r>
              <a:rPr lang="pt-BR" sz="1400" i="1" dirty="0">
                <a:latin typeface="Verdana" panose="020B0604030504040204" pitchFamily="34" charset="0"/>
                <a:ea typeface="Verdana" panose="020B0604030504040204" pitchFamily="34" charset="0"/>
                <a:cs typeface="Verdana" panose="020B0604030504040204" pitchFamily="34" charset="0"/>
              </a:rPr>
              <a:t>resultados poderão evidenciar as estratégias de crescimento adotadas na Instituição Privada de Ensino Superior para a modalidade de educação a </a:t>
            </a:r>
            <a:r>
              <a:rPr lang="pt-BR" sz="1400" i="1" dirty="0" smtClean="0">
                <a:latin typeface="Verdana" panose="020B0604030504040204" pitchFamily="34" charset="0"/>
                <a:ea typeface="Verdana" panose="020B0604030504040204" pitchFamily="34" charset="0"/>
                <a:cs typeface="Verdana" panose="020B0604030504040204" pitchFamily="34" charset="0"/>
              </a:rPr>
              <a:t>distância </a:t>
            </a:r>
            <a:r>
              <a:rPr lang="pt-BR" sz="1400" i="1" dirty="0" err="1" smtClean="0">
                <a:latin typeface="Verdana" panose="020B0604030504040204" pitchFamily="34" charset="0"/>
                <a:ea typeface="Verdana" panose="020B0604030504040204" pitchFamily="34" charset="0"/>
                <a:cs typeface="Verdana" panose="020B0604030504040204" pitchFamily="34" charset="0"/>
              </a:rPr>
              <a:t>EaD</a:t>
            </a:r>
            <a:r>
              <a:rPr lang="pt-BR" sz="1400" i="1" dirty="0">
                <a:latin typeface="Verdana" panose="020B0604030504040204" pitchFamily="34" charset="0"/>
                <a:ea typeface="Verdana" panose="020B0604030504040204" pitchFamily="34" charset="0"/>
                <a:cs typeface="Verdana" panose="020B0604030504040204" pitchFamily="34" charset="0"/>
              </a:rPr>
              <a:t>;</a:t>
            </a:r>
            <a:endParaRPr lang="pt-BR" sz="1400" i="1"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200000"/>
              </a:lnSpc>
              <a:spcAft>
                <a:spcPts val="0"/>
              </a:spcAft>
              <a:buFontTx/>
              <a:buChar char="-"/>
            </a:pPr>
            <a:endParaRPr lang="pt-BR" sz="1400" i="1" dirty="0" smtClean="0">
              <a:latin typeface="Verdana" panose="020B0604030504040204" pitchFamily="34" charset="0"/>
              <a:ea typeface="Verdana" panose="020B0604030504040204" pitchFamily="34" charset="0"/>
              <a:cs typeface="Verdana" panose="020B0604030504040204" pitchFamily="34" charset="0"/>
            </a:endParaRPr>
          </a:p>
          <a:p>
            <a:pPr algn="just">
              <a:lnSpc>
                <a:spcPct val="200000"/>
              </a:lnSpc>
              <a:spcAft>
                <a:spcPts val="0"/>
              </a:spcAft>
            </a:pPr>
            <a:r>
              <a:rPr lang="pt-BR" sz="1500" b="1" dirty="0" smtClean="0">
                <a:latin typeface="Verdana" panose="020B0604030504040204" pitchFamily="34" charset="0"/>
                <a:ea typeface="Verdana" panose="020B0604030504040204" pitchFamily="34" charset="0"/>
                <a:cs typeface="Verdana" panose="020B0604030504040204" pitchFamily="34" charset="0"/>
              </a:rPr>
              <a:t>Palavras </a:t>
            </a:r>
            <a:r>
              <a:rPr lang="pt-BR" sz="1500" b="1" dirty="0">
                <a:latin typeface="Verdana" panose="020B0604030504040204" pitchFamily="34" charset="0"/>
                <a:ea typeface="Verdana" panose="020B0604030504040204" pitchFamily="34" charset="0"/>
                <a:cs typeface="Verdana" panose="020B0604030504040204" pitchFamily="34" charset="0"/>
              </a:rPr>
              <a:t>chave: </a:t>
            </a:r>
            <a:r>
              <a:rPr lang="pt-BR" sz="1500" dirty="0">
                <a:latin typeface="Verdana" panose="020B0604030504040204" pitchFamily="34" charset="0"/>
                <a:ea typeface="Verdana" panose="020B0604030504040204" pitchFamily="34" charset="0"/>
                <a:cs typeface="Verdana" panose="020B0604030504040204" pitchFamily="34" charset="0"/>
              </a:rPr>
              <a:t>Instituição privada de ensino superior, estratégias de crescimento</a:t>
            </a:r>
            <a:endParaRPr lang="pt-BR" sz="15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23162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298598" y="1500122"/>
            <a:ext cx="6423398" cy="411908"/>
          </a:xfrm>
          <a:prstGeom prst="rect">
            <a:avLst/>
          </a:prstGeom>
        </p:spPr>
        <p:txBody>
          <a:bodyPr wrap="square">
            <a:spAutoFit/>
          </a:bodyPr>
          <a:lstStyle/>
          <a:p>
            <a:pPr lvl="0">
              <a:lnSpc>
                <a:spcPct val="150000"/>
              </a:lnSpc>
            </a:pPr>
            <a:r>
              <a:rPr lang="pt-BR" sz="1600" b="1" dirty="0" smtClean="0">
                <a:latin typeface="Verdana" panose="020B0604030504040204" pitchFamily="34" charset="0"/>
                <a:ea typeface="Verdana" panose="020B0604030504040204" pitchFamily="34" charset="0"/>
                <a:cs typeface="Verdana" panose="020B0604030504040204" pitchFamily="34" charset="0"/>
              </a:rPr>
              <a:t>Discussão do Setor Educacional Brasileiro</a:t>
            </a:r>
            <a:endParaRPr lang="pt-BR" sz="16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7" name="Retângulo 6"/>
          <p:cNvSpPr/>
          <p:nvPr/>
        </p:nvSpPr>
        <p:spPr>
          <a:xfrm>
            <a:off x="74265" y="6432003"/>
            <a:ext cx="7775112" cy="276999"/>
          </a:xfrm>
          <a:prstGeom prst="rect">
            <a:avLst/>
          </a:prstGeom>
        </p:spPr>
        <p:txBody>
          <a:bodyPr wrap="square">
            <a:spAutoFit/>
          </a:bodyPr>
          <a:lstStyle/>
          <a:p>
            <a:r>
              <a:rPr lang="pt-BR" sz="1200" dirty="0" smtClean="0">
                <a:latin typeface="Verdana" panose="020B0604030504040204" pitchFamily="34" charset="0"/>
                <a:ea typeface="Verdana" panose="020B0604030504040204" pitchFamily="34" charset="0"/>
                <a:cs typeface="Verdana" panose="020B0604030504040204" pitchFamily="34" charset="0"/>
              </a:rPr>
              <a:t>Fonte: </a:t>
            </a:r>
            <a:r>
              <a:rPr lang="pt-BR" sz="1200" dirty="0" err="1" smtClean="0">
                <a:latin typeface="Verdana" panose="020B0604030504040204" pitchFamily="34" charset="0"/>
                <a:ea typeface="Verdana" panose="020B0604030504040204" pitchFamily="34" charset="0"/>
                <a:cs typeface="Verdana" panose="020B0604030504040204" pitchFamily="34" charset="0"/>
              </a:rPr>
              <a:t>Zaparolli</a:t>
            </a:r>
            <a:r>
              <a:rPr lang="pt-BR" sz="1200" dirty="0" smtClean="0">
                <a:latin typeface="Verdana" panose="020B0604030504040204" pitchFamily="34" charset="0"/>
                <a:ea typeface="Verdana" panose="020B0604030504040204" pitchFamily="34" charset="0"/>
                <a:cs typeface="Verdana" panose="020B0604030504040204" pitchFamily="34" charset="0"/>
              </a:rPr>
              <a:t>, 2013</a:t>
            </a:r>
            <a:endParaRPr lang="pt-BR" sz="12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382239" y="2244928"/>
            <a:ext cx="8222209" cy="3416320"/>
          </a:xfrm>
          <a:prstGeom prst="rect">
            <a:avLst/>
          </a:prstGeom>
          <a:noFill/>
        </p:spPr>
        <p:txBody>
          <a:bodyPr wrap="square">
            <a:spAutoFit/>
          </a:bodyPr>
          <a:lstStyle/>
          <a:p>
            <a:pPr lvl="0" algn="just">
              <a:lnSpc>
                <a:spcPct val="200000"/>
              </a:lnSpc>
            </a:pPr>
            <a:r>
              <a:rPr lang="pt-BR" dirty="0">
                <a:latin typeface="Verdana" panose="020B0604030504040204" pitchFamily="34" charset="0"/>
                <a:ea typeface="Verdana" panose="020B0604030504040204" pitchFamily="34" charset="0"/>
                <a:cs typeface="Verdana" panose="020B0604030504040204" pitchFamily="34" charset="0"/>
              </a:rPr>
              <a:t>Elisabeth Guedes, vice-presidente da Associação Nacional das Universidades Particulares (ANUP - 2013), que a consolidação é uma necessidade do país e das escolas que, de acordo com o </a:t>
            </a:r>
            <a:r>
              <a:rPr lang="pt-BR" b="1" dirty="0">
                <a:latin typeface="Verdana" panose="020B0604030504040204" pitchFamily="34" charset="0"/>
                <a:ea typeface="Verdana" panose="020B0604030504040204" pitchFamily="34" charset="0"/>
                <a:cs typeface="Verdana" panose="020B0604030504040204" pitchFamily="34" charset="0"/>
              </a:rPr>
              <a:t>Plano Nacional de Educação</a:t>
            </a:r>
            <a:r>
              <a:rPr lang="pt-BR" dirty="0">
                <a:latin typeface="Verdana" panose="020B0604030504040204" pitchFamily="34" charset="0"/>
                <a:ea typeface="Verdana" panose="020B0604030504040204" pitchFamily="34" charset="0"/>
                <a:cs typeface="Verdana" panose="020B0604030504040204" pitchFamily="34" charset="0"/>
              </a:rPr>
              <a:t>, a meta é dobrar o número de estudantes no ensino superior até 2020, o que </a:t>
            </a:r>
            <a:r>
              <a:rPr lang="pt-BR" b="1" dirty="0">
                <a:latin typeface="Verdana" panose="020B0604030504040204" pitchFamily="34" charset="0"/>
                <a:ea typeface="Verdana" panose="020B0604030504040204" pitchFamily="34" charset="0"/>
                <a:cs typeface="Verdana" panose="020B0604030504040204" pitchFamily="34" charset="0"/>
              </a:rPr>
              <a:t>nem todas as instituições têm condições de enfrentar sozinhas com recursos próprios.</a:t>
            </a:r>
            <a:endParaRPr lang="pt-BR"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13929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251520" y="1445022"/>
            <a:ext cx="6423398" cy="369332"/>
          </a:xfrm>
          <a:prstGeom prst="rect">
            <a:avLst/>
          </a:prstGeom>
        </p:spPr>
        <p:txBody>
          <a:bodyPr wrap="square">
            <a:spAutoFit/>
          </a:bodyPr>
          <a:lstStyle/>
          <a:p>
            <a:r>
              <a:rPr lang="pt-BR" b="1" dirty="0">
                <a:latin typeface="Verdana" panose="020B0604030504040204" pitchFamily="34" charset="0"/>
                <a:ea typeface="Verdana" panose="020B0604030504040204" pitchFamily="34" charset="0"/>
                <a:cs typeface="Verdana" panose="020B0604030504040204" pitchFamily="34" charset="0"/>
              </a:rPr>
              <a:t>Considerações Finais</a:t>
            </a:r>
            <a:endParaRPr lang="pt-BR" dirty="0">
              <a:latin typeface="Verdana" panose="020B0604030504040204" pitchFamily="34" charset="0"/>
              <a:ea typeface="Verdana" panose="020B0604030504040204" pitchFamily="34" charset="0"/>
              <a:cs typeface="Verdana" panose="020B0604030504040204" pitchFamily="34" charset="0"/>
            </a:endParaRPr>
          </a:p>
        </p:txBody>
      </p:sp>
      <p:sp>
        <p:nvSpPr>
          <p:cNvPr id="6" name="Retângulo 5"/>
          <p:cNvSpPr/>
          <p:nvPr/>
        </p:nvSpPr>
        <p:spPr>
          <a:xfrm>
            <a:off x="251520" y="1871870"/>
            <a:ext cx="8280920" cy="4524315"/>
          </a:xfrm>
          <a:prstGeom prst="rect">
            <a:avLst/>
          </a:prstGeom>
          <a:noFill/>
        </p:spPr>
        <p:txBody>
          <a:bodyPr wrap="square">
            <a:spAutoFit/>
          </a:bodyPr>
          <a:lstStyle/>
          <a:p>
            <a:pPr marL="285750" indent="-285750" algn="just">
              <a:lnSpc>
                <a:spcPct val="150000"/>
              </a:lnSpc>
              <a:buFontTx/>
              <a:buChar char="-"/>
            </a:pPr>
            <a:r>
              <a:rPr lang="pt-BR" sz="1600" dirty="0" smtClean="0">
                <a:latin typeface="Verdana" panose="020B0604030504040204" pitchFamily="34" charset="0"/>
                <a:ea typeface="Verdana" panose="020B0604030504040204" pitchFamily="34" charset="0"/>
                <a:cs typeface="Verdana" panose="020B0604030504040204" pitchFamily="34" charset="0"/>
              </a:rPr>
              <a:t>A Pesquisa  encontra-se </a:t>
            </a:r>
            <a:r>
              <a:rPr lang="pt-BR" sz="1600" dirty="0">
                <a:latin typeface="Verdana" panose="020B0604030504040204" pitchFamily="34" charset="0"/>
                <a:ea typeface="Verdana" panose="020B0604030504040204" pitchFamily="34" charset="0"/>
                <a:cs typeface="Verdana" panose="020B0604030504040204" pitchFamily="34" charset="0"/>
              </a:rPr>
              <a:t>em </a:t>
            </a:r>
            <a:r>
              <a:rPr lang="pt-BR" sz="1600" dirty="0" smtClean="0">
                <a:latin typeface="Verdana" panose="020B0604030504040204" pitchFamily="34" charset="0"/>
                <a:ea typeface="Verdana" panose="020B0604030504040204" pitchFamily="34" charset="0"/>
                <a:cs typeface="Verdana" panose="020B0604030504040204" pitchFamily="34" charset="0"/>
              </a:rPr>
              <a:t>andamento;</a:t>
            </a:r>
          </a:p>
          <a:p>
            <a:pPr marL="285750" indent="-285750" algn="just">
              <a:lnSpc>
                <a:spcPct val="150000"/>
              </a:lnSpc>
              <a:buFontTx/>
              <a:buChar char="-"/>
            </a:pPr>
            <a:r>
              <a:rPr lang="pt-BR" sz="1600" dirty="0" smtClean="0">
                <a:latin typeface="Verdana" panose="020B0604030504040204" pitchFamily="34" charset="0"/>
                <a:ea typeface="Verdana" panose="020B0604030504040204" pitchFamily="34" charset="0"/>
                <a:cs typeface="Verdana" panose="020B0604030504040204" pitchFamily="34" charset="0"/>
              </a:rPr>
              <a:t>Após </a:t>
            </a:r>
            <a:r>
              <a:rPr lang="pt-BR" sz="1600" dirty="0">
                <a:latin typeface="Verdana" panose="020B0604030504040204" pitchFamily="34" charset="0"/>
                <a:ea typeface="Verdana" panose="020B0604030504040204" pitchFamily="34" charset="0"/>
                <a:cs typeface="Verdana" panose="020B0604030504040204" pitchFamily="34" charset="0"/>
              </a:rPr>
              <a:t>o levantamento teórico e realização dos procedimentos metodológicos a pesquisa será aplicada a fim de verificar se as estratégias de crescimento das instituições privadas estão alinhadas com as estratégias de educação a </a:t>
            </a:r>
            <a:r>
              <a:rPr lang="pt-BR" sz="1600" dirty="0" smtClean="0">
                <a:latin typeface="Verdana" panose="020B0604030504040204" pitchFamily="34" charset="0"/>
                <a:ea typeface="Verdana" panose="020B0604030504040204" pitchFamily="34" charset="0"/>
                <a:cs typeface="Verdana" panose="020B0604030504040204" pitchFamily="34" charset="0"/>
              </a:rPr>
              <a:t>distância;</a:t>
            </a:r>
          </a:p>
          <a:p>
            <a:pPr marL="285750" indent="-285750" algn="just">
              <a:lnSpc>
                <a:spcPct val="150000"/>
              </a:lnSpc>
              <a:buFontTx/>
              <a:buChar char="-"/>
            </a:pPr>
            <a:r>
              <a:rPr lang="pt-BR" sz="1600" dirty="0" smtClean="0">
                <a:latin typeface="Verdana" panose="020B0604030504040204" pitchFamily="34" charset="0"/>
                <a:ea typeface="Verdana" panose="020B0604030504040204" pitchFamily="34" charset="0"/>
                <a:cs typeface="Verdana" panose="020B0604030504040204" pitchFamily="34" charset="0"/>
              </a:rPr>
              <a:t>Os </a:t>
            </a:r>
            <a:r>
              <a:rPr lang="pt-BR" sz="1600" dirty="0">
                <a:latin typeface="Verdana" panose="020B0604030504040204" pitchFamily="34" charset="0"/>
                <a:ea typeface="Verdana" panose="020B0604030504040204" pitchFamily="34" charset="0"/>
                <a:cs typeface="Verdana" panose="020B0604030504040204" pitchFamily="34" charset="0"/>
              </a:rPr>
              <a:t>resultados contribuirão para a </a:t>
            </a:r>
            <a:r>
              <a:rPr lang="pt-BR" sz="1600" b="1" dirty="0">
                <a:latin typeface="Verdana" panose="020B0604030504040204" pitchFamily="34" charset="0"/>
                <a:ea typeface="Verdana" panose="020B0604030504040204" pitchFamily="34" charset="0"/>
                <a:cs typeface="Verdana" panose="020B0604030504040204" pitchFamily="34" charset="0"/>
              </a:rPr>
              <a:t>literatura de estratégia, especificamente estratégias de crescimento organizacional.</a:t>
            </a:r>
            <a:r>
              <a:rPr lang="pt-BR" sz="1600" dirty="0">
                <a:latin typeface="Verdana" panose="020B0604030504040204" pitchFamily="34" charset="0"/>
                <a:ea typeface="Verdana" panose="020B0604030504040204" pitchFamily="34" charset="0"/>
                <a:cs typeface="Verdana" panose="020B0604030504040204" pitchFamily="34" charset="0"/>
              </a:rPr>
              <a:t> </a:t>
            </a:r>
            <a:r>
              <a:rPr lang="pt-BR" sz="1600" b="1" dirty="0">
                <a:solidFill>
                  <a:srgbClr val="002060"/>
                </a:solidFill>
                <a:latin typeface="Verdana" panose="020B0604030504040204" pitchFamily="34" charset="0"/>
                <a:ea typeface="Verdana" panose="020B0604030504040204" pitchFamily="34" charset="0"/>
                <a:cs typeface="Verdana" panose="020B0604030504040204" pitchFamily="34" charset="0"/>
              </a:rPr>
              <a:t>A contribuição surge da aplicação dos conceitos essencialmente empresarias nas IES, mas sob uma nova perspectiva que a literatura não retrata</a:t>
            </a:r>
            <a:r>
              <a:rPr lang="pt-BR" sz="1600" dirty="0">
                <a:latin typeface="Verdana" panose="020B0604030504040204" pitchFamily="34" charset="0"/>
                <a:ea typeface="Verdana" panose="020B0604030504040204" pitchFamily="34" charset="0"/>
                <a:cs typeface="Verdana" panose="020B0604030504040204" pitchFamily="34" charset="0"/>
              </a:rPr>
              <a:t>, ou seja, a resistência da aplicação deste conceito na área educacional bem como permitirá a discussão teórica dos segmentos de educação a distância e estratégias de crescimento das IES.</a:t>
            </a:r>
            <a:endPar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37841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251520" y="1503393"/>
            <a:ext cx="6423398" cy="338554"/>
          </a:xfrm>
          <a:prstGeom prst="rect">
            <a:avLst/>
          </a:prstGeom>
        </p:spPr>
        <p:txBody>
          <a:bodyPr wrap="square">
            <a:spAutoFit/>
          </a:bodyPr>
          <a:lstStyle/>
          <a:p>
            <a:r>
              <a:rPr lang="en-US" sz="1600" b="1" dirty="0" err="1">
                <a:latin typeface="Verdana" panose="020B0604030504040204" pitchFamily="34" charset="0"/>
                <a:ea typeface="Verdana" panose="020B0604030504040204" pitchFamily="34" charset="0"/>
                <a:cs typeface="Verdana" panose="020B0604030504040204" pitchFamily="34" charset="0"/>
              </a:rPr>
              <a:t>Referências</a:t>
            </a:r>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251520" y="1844824"/>
            <a:ext cx="8438233" cy="5594096"/>
          </a:xfrm>
          <a:prstGeom prst="rect">
            <a:avLst/>
          </a:prstGeom>
          <a:noFill/>
        </p:spPr>
        <p:txBody>
          <a:bodyPr wrap="square">
            <a:spAutoFit/>
          </a:bodyPr>
          <a:lstStyle/>
          <a:p>
            <a:pPr algn="just">
              <a:lnSpc>
                <a:spcPct val="150000"/>
              </a:lnSpc>
            </a:pPr>
            <a:r>
              <a:rPr lang="en-US" sz="1600" dirty="0" err="1"/>
              <a:t>Ansoff</a:t>
            </a:r>
            <a:r>
              <a:rPr lang="en-US" sz="1600" dirty="0"/>
              <a:t>, H. I. (1965). Corporate strategy, 1965.</a:t>
            </a:r>
            <a:r>
              <a:rPr lang="en-US" sz="1600" i="1" dirty="0"/>
              <a:t>NY: McGraw-Hill</a:t>
            </a:r>
            <a:r>
              <a:rPr lang="en-US" sz="1600" dirty="0"/>
              <a:t>.</a:t>
            </a:r>
            <a:endParaRPr lang="pt-BR" sz="1600" dirty="0"/>
          </a:p>
          <a:p>
            <a:pPr algn="just">
              <a:lnSpc>
                <a:spcPct val="150000"/>
              </a:lnSpc>
            </a:pPr>
            <a:r>
              <a:rPr lang="en-US" sz="1600" dirty="0" err="1"/>
              <a:t>Ansoff</a:t>
            </a:r>
            <a:r>
              <a:rPr lang="en-US" sz="1600" dirty="0"/>
              <a:t>, H. I., &amp; McDonnell, E. J. (1990).</a:t>
            </a:r>
            <a:r>
              <a:rPr lang="en-US" sz="1600" i="1" dirty="0"/>
              <a:t>Implanting strategic management</a:t>
            </a:r>
            <a:r>
              <a:rPr lang="en-US" sz="1600" dirty="0"/>
              <a:t>(Vol. 2). New York: Prentice Hall.</a:t>
            </a:r>
            <a:endParaRPr lang="pt-BR" sz="1600" dirty="0"/>
          </a:p>
          <a:p>
            <a:pPr algn="just">
              <a:lnSpc>
                <a:spcPct val="150000"/>
              </a:lnSpc>
            </a:pPr>
            <a:r>
              <a:rPr lang="en-US" sz="1600" dirty="0" err="1"/>
              <a:t>Bardin</a:t>
            </a:r>
            <a:r>
              <a:rPr lang="en-US" sz="1600" dirty="0"/>
              <a:t>, L. (2004). </a:t>
            </a:r>
            <a:r>
              <a:rPr lang="en-US" sz="1600" dirty="0" err="1"/>
              <a:t>Análise</a:t>
            </a:r>
            <a:r>
              <a:rPr lang="en-US" sz="1600" dirty="0"/>
              <a:t> do </a:t>
            </a:r>
            <a:r>
              <a:rPr lang="en-US" sz="1600" dirty="0" err="1"/>
              <a:t>conteúdo</a:t>
            </a:r>
            <a:r>
              <a:rPr lang="en-US" sz="1600" dirty="0"/>
              <a:t>, </a:t>
            </a:r>
            <a:r>
              <a:rPr lang="en-US" sz="1600" dirty="0" err="1"/>
              <a:t>trd</a:t>
            </a:r>
            <a:r>
              <a:rPr lang="en-US" sz="1600" dirty="0"/>
              <a:t>. </a:t>
            </a:r>
            <a:r>
              <a:rPr lang="en-US" sz="1600" dirty="0" err="1"/>
              <a:t>português</a:t>
            </a:r>
            <a:r>
              <a:rPr lang="en-US" sz="1600" dirty="0"/>
              <a:t>.</a:t>
            </a:r>
            <a:endParaRPr lang="pt-BR" sz="1600" dirty="0"/>
          </a:p>
          <a:p>
            <a:pPr algn="just">
              <a:lnSpc>
                <a:spcPct val="150000"/>
              </a:lnSpc>
            </a:pPr>
            <a:r>
              <a:rPr lang="en-US" sz="1600" dirty="0"/>
              <a:t>Chandler, A. D. (1976). Strategy and structure: Chapters in the history of the American industrial enterprise, 1962.</a:t>
            </a:r>
            <a:r>
              <a:rPr lang="en-US" sz="1600" i="1" dirty="0"/>
              <a:t>Irwin, Boston, MA</a:t>
            </a:r>
            <a:r>
              <a:rPr lang="en-US" sz="1600" dirty="0"/>
              <a:t>.</a:t>
            </a:r>
            <a:endParaRPr lang="pt-BR" sz="1600" dirty="0"/>
          </a:p>
          <a:p>
            <a:pPr algn="just">
              <a:lnSpc>
                <a:spcPct val="150000"/>
              </a:lnSpc>
            </a:pPr>
            <a:r>
              <a:rPr lang="en-US" sz="1600" dirty="0" err="1"/>
              <a:t>Charan</a:t>
            </a:r>
            <a:r>
              <a:rPr lang="en-US" sz="1600" dirty="0"/>
              <a:t>, R., &amp;</a:t>
            </a:r>
            <a:r>
              <a:rPr lang="en-US" sz="1600" dirty="0" err="1"/>
              <a:t>Tichy</a:t>
            </a:r>
            <a:r>
              <a:rPr lang="en-US" sz="1600" dirty="0"/>
              <a:t>, N. M. (1998). </a:t>
            </a:r>
            <a:r>
              <a:rPr lang="en-US" sz="1600" i="1" dirty="0"/>
              <a:t>Every business is a growth business: How your company can prosper year after year</a:t>
            </a:r>
            <a:r>
              <a:rPr lang="en-US" sz="1600" dirty="0"/>
              <a:t>. </a:t>
            </a:r>
            <a:r>
              <a:rPr lang="pt-BR" sz="1600" dirty="0" err="1"/>
              <a:t>Three</a:t>
            </a:r>
            <a:r>
              <a:rPr lang="pt-BR" sz="1600" dirty="0"/>
              <a:t> River Press.</a:t>
            </a:r>
          </a:p>
          <a:p>
            <a:pPr algn="just">
              <a:lnSpc>
                <a:spcPct val="150000"/>
              </a:lnSpc>
            </a:pPr>
            <a:r>
              <a:rPr lang="pt-BR" sz="1600" dirty="0" err="1"/>
              <a:t>Belloni</a:t>
            </a:r>
            <a:r>
              <a:rPr lang="pt-BR" sz="1600" dirty="0"/>
              <a:t>, M. L. (2006). </a:t>
            </a:r>
            <a:r>
              <a:rPr lang="pt-BR" sz="1600" i="1" dirty="0"/>
              <a:t>Educação a distância. </a:t>
            </a:r>
            <a:r>
              <a:rPr lang="pt-BR" sz="1600" dirty="0"/>
              <a:t>4a ed. Campinas, SP: Autores Associados.</a:t>
            </a:r>
          </a:p>
          <a:p>
            <a:pPr algn="just">
              <a:lnSpc>
                <a:spcPct val="150000"/>
              </a:lnSpc>
            </a:pPr>
            <a:r>
              <a:rPr lang="pt-BR" sz="1600" dirty="0"/>
              <a:t>CNE/CP3., R. (18 de dezembro de 2002). </a:t>
            </a:r>
            <a:r>
              <a:rPr lang="pt-BR" sz="1600" i="1" dirty="0"/>
              <a:t>CNE/MEC.</a:t>
            </a:r>
            <a:r>
              <a:rPr lang="pt-BR" sz="1600" dirty="0"/>
              <a:t> disponível em </a:t>
            </a:r>
            <a:r>
              <a:rPr lang="pt-BR" sz="1600" dirty="0" err="1"/>
              <a:t>Ministerio</a:t>
            </a:r>
            <a:r>
              <a:rPr lang="pt-BR" sz="1600" dirty="0"/>
              <a:t> da Educação: http://portal.mec.gov.br/cne/arquivos/pdf/CP032002.pdf.</a:t>
            </a:r>
          </a:p>
          <a:p>
            <a:pPr algn="just">
              <a:lnSpc>
                <a:spcPct val="150000"/>
              </a:lnSpc>
            </a:pPr>
            <a:r>
              <a:rPr lang="en-US" sz="1600" dirty="0" err="1"/>
              <a:t>Jick</a:t>
            </a:r>
            <a:r>
              <a:rPr lang="en-US" sz="1600" dirty="0"/>
              <a:t>, T. D. (1979). Mixing qualitative and quantitative methods: Triangulation in action. </a:t>
            </a:r>
            <a:r>
              <a:rPr lang="en-US" sz="1600" i="1" dirty="0"/>
              <a:t>Administrative science quarterly</a:t>
            </a:r>
            <a:r>
              <a:rPr lang="en-US" sz="1600" dirty="0"/>
              <a:t>, 602-611.</a:t>
            </a:r>
            <a:endParaRPr lang="pt-BR" sz="1600" dirty="0"/>
          </a:p>
          <a:p>
            <a:pPr algn="just">
              <a:lnSpc>
                <a:spcPct val="150000"/>
              </a:lnSpc>
            </a:pPr>
            <a:r>
              <a:rPr lang="en-US" sz="1600" dirty="0" err="1"/>
              <a:t>Eisenhardt</a:t>
            </a:r>
            <a:r>
              <a:rPr lang="en-US" sz="1600" dirty="0"/>
              <a:t>, K. M. (1989). Building theories from case study research. </a:t>
            </a:r>
            <a:r>
              <a:rPr lang="en-US" sz="1600" i="1" dirty="0"/>
              <a:t>Academy of management review</a:t>
            </a:r>
            <a:r>
              <a:rPr lang="en-US" sz="1600" dirty="0"/>
              <a:t>, </a:t>
            </a:r>
            <a:r>
              <a:rPr lang="en-US" sz="1600" i="1" dirty="0"/>
              <a:t>14</a:t>
            </a:r>
            <a:r>
              <a:rPr lang="en-US" sz="1600" dirty="0"/>
              <a:t>(4), 532-550</a:t>
            </a:r>
            <a:r>
              <a:rPr lang="en-US" sz="1600" dirty="0" smtClean="0"/>
              <a:t>.</a:t>
            </a:r>
            <a:endParaRPr lang="pt-BR" sz="1600" dirty="0"/>
          </a:p>
        </p:txBody>
      </p:sp>
    </p:spTree>
    <p:extLst>
      <p:ext uri="{BB962C8B-B14F-4D97-AF65-F5344CB8AC3E}">
        <p14:creationId xmlns:p14="http://schemas.microsoft.com/office/powerpoint/2010/main" val="4003880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298598" y="1434262"/>
            <a:ext cx="6423398" cy="338554"/>
          </a:xfrm>
          <a:prstGeom prst="rect">
            <a:avLst/>
          </a:prstGeom>
        </p:spPr>
        <p:txBody>
          <a:bodyPr wrap="square">
            <a:spAutoFit/>
          </a:bodyPr>
          <a:lstStyle/>
          <a:p>
            <a:r>
              <a:rPr lang="en-US" sz="1600" b="1" dirty="0" err="1">
                <a:latin typeface="Verdana" panose="020B0604030504040204" pitchFamily="34" charset="0"/>
                <a:ea typeface="Verdana" panose="020B0604030504040204" pitchFamily="34" charset="0"/>
                <a:cs typeface="Verdana" panose="020B0604030504040204" pitchFamily="34" charset="0"/>
              </a:rPr>
              <a:t>Referências</a:t>
            </a:r>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298598" y="1772816"/>
            <a:ext cx="8593882" cy="5224764"/>
          </a:xfrm>
          <a:prstGeom prst="rect">
            <a:avLst/>
          </a:prstGeom>
          <a:noFill/>
        </p:spPr>
        <p:txBody>
          <a:bodyPr wrap="square">
            <a:spAutoFit/>
          </a:bodyPr>
          <a:lstStyle/>
          <a:p>
            <a:pPr algn="just">
              <a:lnSpc>
                <a:spcPct val="150000"/>
              </a:lnSpc>
            </a:pPr>
            <a:r>
              <a:rPr lang="en-US" sz="1600" dirty="0" err="1" smtClean="0"/>
              <a:t>Fominykh</a:t>
            </a:r>
            <a:r>
              <a:rPr lang="en-US" sz="1600" dirty="0"/>
              <a:t>, M., </a:t>
            </a:r>
            <a:r>
              <a:rPr lang="en-US" sz="1600" dirty="0" err="1"/>
              <a:t>Prasolova-Førland</a:t>
            </a:r>
            <a:r>
              <a:rPr lang="en-US" sz="1600" dirty="0"/>
              <a:t>, E., </a:t>
            </a:r>
            <a:r>
              <a:rPr lang="en-US" sz="1600" dirty="0" err="1"/>
              <a:t>Morozov</a:t>
            </a:r>
            <a:r>
              <a:rPr lang="en-US" sz="1600" dirty="0"/>
              <a:t>, M., &amp;</a:t>
            </a:r>
            <a:r>
              <a:rPr lang="en-US" sz="1600" dirty="0" err="1"/>
              <a:t>Gerasimov</a:t>
            </a:r>
            <a:r>
              <a:rPr lang="en-US" sz="1600" dirty="0"/>
              <a:t>, A. (2011). Virtual campus in the context of an educational virtual city. </a:t>
            </a:r>
            <a:r>
              <a:rPr lang="en-US" sz="1600" i="1" dirty="0"/>
              <a:t>Journal of Interactive Learning Research</a:t>
            </a:r>
            <a:r>
              <a:rPr lang="en-US" sz="1600" dirty="0"/>
              <a:t>,</a:t>
            </a:r>
            <a:r>
              <a:rPr lang="en-US" sz="1600" i="1" dirty="0"/>
              <a:t>22</a:t>
            </a:r>
            <a:r>
              <a:rPr lang="en-US" sz="1600" dirty="0"/>
              <a:t>(2), 299-328.</a:t>
            </a:r>
            <a:endParaRPr lang="pt-BR" sz="1600" dirty="0"/>
          </a:p>
          <a:p>
            <a:pPr algn="just">
              <a:lnSpc>
                <a:spcPct val="150000"/>
              </a:lnSpc>
            </a:pPr>
            <a:r>
              <a:rPr lang="en-US" sz="1600" dirty="0"/>
              <a:t>Galbraith, J. R. (1983). Strategy and organization planning. </a:t>
            </a:r>
            <a:r>
              <a:rPr lang="en-US" sz="1600" i="1" dirty="0"/>
              <a:t>Human Resource Management</a:t>
            </a:r>
            <a:r>
              <a:rPr lang="en-US" sz="1600" dirty="0"/>
              <a:t>, </a:t>
            </a:r>
            <a:r>
              <a:rPr lang="en-US" sz="1600" i="1" dirty="0"/>
              <a:t>22</a:t>
            </a:r>
            <a:r>
              <a:rPr lang="en-US" sz="1600" dirty="0"/>
              <a:t>(1‐2), 63-77.</a:t>
            </a:r>
            <a:endParaRPr lang="pt-BR" sz="1600" dirty="0"/>
          </a:p>
          <a:p>
            <a:pPr algn="just">
              <a:lnSpc>
                <a:spcPct val="150000"/>
              </a:lnSpc>
            </a:pPr>
            <a:r>
              <a:rPr lang="en-US" sz="1600" dirty="0"/>
              <a:t>Gilberto, I. J. L. (2013). </a:t>
            </a:r>
            <a:r>
              <a:rPr lang="pt-BR" sz="1600" dirty="0"/>
              <a:t>A educação a distância no ensino superior e a lógica das competências. </a:t>
            </a:r>
            <a:r>
              <a:rPr lang="pt-BR" sz="1600" i="1" dirty="0"/>
              <a:t>Revista Gestão Universitária na América Latina-GUAL</a:t>
            </a:r>
            <a:r>
              <a:rPr lang="pt-BR" sz="1600" dirty="0"/>
              <a:t>,</a:t>
            </a:r>
            <a:r>
              <a:rPr lang="pt-BR" sz="1600" i="1" dirty="0"/>
              <a:t>6</a:t>
            </a:r>
            <a:r>
              <a:rPr lang="pt-BR" sz="1600" dirty="0"/>
              <a:t>(1), 273-286.</a:t>
            </a:r>
          </a:p>
          <a:p>
            <a:pPr algn="just">
              <a:lnSpc>
                <a:spcPct val="150000"/>
              </a:lnSpc>
            </a:pPr>
            <a:r>
              <a:rPr lang="pt-BR" sz="1600" dirty="0" err="1"/>
              <a:t>Gozzi</a:t>
            </a:r>
            <a:r>
              <a:rPr lang="pt-BR" sz="1600" dirty="0"/>
              <a:t>, M. P. (2012). Gestão pedagógica em comunidades virtuais orientadas para a aprendizagem: a importância da formação do professor mediador. </a:t>
            </a:r>
            <a:r>
              <a:rPr lang="pt-BR" sz="1600" i="1" dirty="0"/>
              <a:t>Revista Eletrônica de Educação 6</a:t>
            </a:r>
            <a:r>
              <a:rPr lang="pt-BR" sz="1600" dirty="0"/>
              <a:t>(2), 127-137.</a:t>
            </a:r>
          </a:p>
          <a:p>
            <a:pPr algn="just">
              <a:lnSpc>
                <a:spcPct val="150000"/>
              </a:lnSpc>
            </a:pPr>
            <a:r>
              <a:rPr lang="pt-BR" sz="1600" dirty="0" err="1"/>
              <a:t>Hax</a:t>
            </a:r>
            <a:r>
              <a:rPr lang="pt-BR" sz="1600" dirty="0"/>
              <a:t>, A. C., &amp;</a:t>
            </a:r>
            <a:r>
              <a:rPr lang="pt-BR" sz="1600" dirty="0" err="1"/>
              <a:t>Majluf</a:t>
            </a:r>
            <a:r>
              <a:rPr lang="pt-BR" sz="1600" dirty="0"/>
              <a:t>, N. S. (1991). </a:t>
            </a:r>
            <a:r>
              <a:rPr lang="en-US" sz="1600" dirty="0"/>
              <a:t>The strategy concept and process: a pragmatic approach.</a:t>
            </a:r>
            <a:endParaRPr lang="pt-BR" sz="1600" dirty="0"/>
          </a:p>
          <a:p>
            <a:pPr algn="just">
              <a:lnSpc>
                <a:spcPct val="150000"/>
              </a:lnSpc>
            </a:pPr>
            <a:r>
              <a:rPr lang="en-US" sz="1600" dirty="0"/>
              <a:t>Kidney, G., Cummings, L., &amp; Boehm, A. (2007). Toward a quality assurance approach to e-learning courses. </a:t>
            </a:r>
            <a:r>
              <a:rPr lang="en-US" sz="1600" i="1" dirty="0"/>
              <a:t>International Journal on E-learning</a:t>
            </a:r>
            <a:r>
              <a:rPr lang="en-US" sz="1600" dirty="0"/>
              <a:t>, </a:t>
            </a:r>
            <a:r>
              <a:rPr lang="en-US" sz="1600" i="1" dirty="0"/>
              <a:t>6</a:t>
            </a:r>
            <a:r>
              <a:rPr lang="en-US" sz="1600" dirty="0"/>
              <a:t>(1), 17-30.</a:t>
            </a:r>
            <a:endParaRPr lang="pt-BR" sz="1600" dirty="0"/>
          </a:p>
          <a:p>
            <a:pPr algn="just">
              <a:lnSpc>
                <a:spcPct val="150000"/>
              </a:lnSpc>
            </a:pPr>
            <a:r>
              <a:rPr lang="en-US" sz="1600" dirty="0" err="1"/>
              <a:t>Kurubacak</a:t>
            </a:r>
            <a:r>
              <a:rPr lang="en-US" sz="1600" dirty="0"/>
              <a:t>, G. (2011). eLearning for Pluralism: The Culture of eLearning in Building a Knowledge Society. </a:t>
            </a:r>
            <a:r>
              <a:rPr lang="pt-BR" sz="1600" i="1" dirty="0"/>
              <a:t>Online Submission</a:t>
            </a:r>
            <a:r>
              <a:rPr lang="pt-BR" sz="1600" dirty="0"/>
              <a:t>,</a:t>
            </a:r>
            <a:r>
              <a:rPr lang="pt-BR" sz="1600" i="1" dirty="0"/>
              <a:t>10</a:t>
            </a:r>
            <a:r>
              <a:rPr lang="pt-BR" sz="1600" dirty="0"/>
              <a:t>, 145-167.</a:t>
            </a:r>
          </a:p>
          <a:p>
            <a:pPr algn="just">
              <a:lnSpc>
                <a:spcPct val="150000"/>
              </a:lnSpc>
            </a:pPr>
            <a:r>
              <a:rPr lang="pt-BR" sz="1600" dirty="0" err="1"/>
              <a:t>Lévy</a:t>
            </a:r>
            <a:r>
              <a:rPr lang="pt-BR" sz="1600" dirty="0"/>
              <a:t>, P. (1999). </a:t>
            </a:r>
            <a:r>
              <a:rPr lang="pt-BR" sz="1600" dirty="0" err="1"/>
              <a:t>Cibercultura</a:t>
            </a:r>
            <a:r>
              <a:rPr lang="pt-BR" sz="1600" dirty="0"/>
              <a:t>. Tradução de Carlos Irineu da </a:t>
            </a:r>
            <a:r>
              <a:rPr lang="pt-BR" sz="1600" dirty="0" err="1"/>
              <a:t>Costa.</a:t>
            </a:r>
            <a:r>
              <a:rPr lang="pt-BR" sz="1600" i="1" dirty="0" err="1"/>
              <a:t>São</a:t>
            </a:r>
            <a:r>
              <a:rPr lang="pt-BR" sz="1600" i="1" dirty="0"/>
              <a:t> Paulo: Editora</a:t>
            </a:r>
            <a:r>
              <a:rPr lang="pt-BR" sz="1600" dirty="0"/>
              <a:t>,</a:t>
            </a:r>
            <a:r>
              <a:rPr lang="pt-BR" sz="1600" i="1" dirty="0"/>
              <a:t>34</a:t>
            </a:r>
            <a:r>
              <a:rPr lang="pt-BR" sz="1600" dirty="0" smtClean="0"/>
              <a:t>.</a:t>
            </a:r>
            <a:endParaRPr lang="pt-BR" sz="1600" dirty="0"/>
          </a:p>
        </p:txBody>
      </p:sp>
    </p:spTree>
    <p:extLst>
      <p:ext uri="{BB962C8B-B14F-4D97-AF65-F5344CB8AC3E}">
        <p14:creationId xmlns:p14="http://schemas.microsoft.com/office/powerpoint/2010/main" val="2469712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298598" y="1500122"/>
            <a:ext cx="6423398" cy="338554"/>
          </a:xfrm>
          <a:prstGeom prst="rect">
            <a:avLst/>
          </a:prstGeom>
        </p:spPr>
        <p:txBody>
          <a:bodyPr wrap="square">
            <a:spAutoFit/>
          </a:bodyPr>
          <a:lstStyle/>
          <a:p>
            <a:pPr algn="just"/>
            <a:r>
              <a:rPr lang="en-US" sz="1600" b="1" dirty="0" err="1">
                <a:latin typeface="Verdana" panose="020B0604030504040204" pitchFamily="34" charset="0"/>
                <a:ea typeface="Verdana" panose="020B0604030504040204" pitchFamily="34" charset="0"/>
                <a:cs typeface="Verdana" panose="020B0604030504040204" pitchFamily="34" charset="0"/>
              </a:rPr>
              <a:t>Referências</a:t>
            </a:r>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298598" y="1844824"/>
            <a:ext cx="8593882" cy="5224764"/>
          </a:xfrm>
          <a:prstGeom prst="rect">
            <a:avLst/>
          </a:prstGeom>
          <a:noFill/>
        </p:spPr>
        <p:txBody>
          <a:bodyPr wrap="square">
            <a:spAutoFit/>
          </a:bodyPr>
          <a:lstStyle/>
          <a:p>
            <a:pPr>
              <a:lnSpc>
                <a:spcPct val="150000"/>
              </a:lnSpc>
            </a:pPr>
            <a:r>
              <a:rPr lang="en-US" sz="1600" dirty="0" err="1" smtClean="0"/>
              <a:t>Maglajlić</a:t>
            </a:r>
            <a:r>
              <a:rPr lang="en-US" sz="1600" dirty="0"/>
              <a:t>, S. (2012). Efficiency in e-learning: Can learning outcomes be improved by using social networks of trainees and tutors? </a:t>
            </a:r>
            <a:r>
              <a:rPr lang="en-US" sz="1600" i="1" dirty="0"/>
              <a:t>Economics, Management, and Financial Markets</a:t>
            </a:r>
            <a:r>
              <a:rPr lang="en-US" sz="1600" dirty="0"/>
              <a:t>, (4), 121-137.</a:t>
            </a:r>
            <a:endParaRPr lang="pt-BR" sz="1600" dirty="0"/>
          </a:p>
          <a:p>
            <a:pPr>
              <a:lnSpc>
                <a:spcPct val="150000"/>
              </a:lnSpc>
            </a:pPr>
            <a:r>
              <a:rPr lang="en-US" sz="1600" dirty="0" err="1"/>
              <a:t>Melo</a:t>
            </a:r>
            <a:r>
              <a:rPr lang="en-US" sz="1600" dirty="0"/>
              <a:t>, P. A., &amp; et., a. (2006). </a:t>
            </a:r>
            <a:r>
              <a:rPr lang="pt-BR" sz="1600" dirty="0"/>
              <a:t>A formação docente no Brasil, na América Latina e no Caribe. </a:t>
            </a:r>
            <a:r>
              <a:rPr lang="pt-BR" sz="1600" i="1" dirty="0" err="1"/>
              <a:t>Paper</a:t>
            </a:r>
            <a:r>
              <a:rPr lang="pt-BR" sz="1600" i="1" dirty="0"/>
              <a:t> Print</a:t>
            </a:r>
            <a:r>
              <a:rPr lang="pt-BR" sz="1600" dirty="0"/>
              <a:t> . Florianópolis.</a:t>
            </a:r>
          </a:p>
          <a:p>
            <a:pPr>
              <a:lnSpc>
                <a:spcPct val="150000"/>
              </a:lnSpc>
            </a:pPr>
            <a:r>
              <a:rPr lang="pt-BR" sz="1600" i="1" dirty="0"/>
              <a:t>MINISTÉRIO DA EDUCAÇÃO.</a:t>
            </a:r>
            <a:r>
              <a:rPr lang="pt-BR" sz="1600" dirty="0"/>
              <a:t> (s.d.), disponível em MINISTÉRIO DA EDUCAÇÃO: </a:t>
            </a:r>
          </a:p>
          <a:p>
            <a:pPr>
              <a:lnSpc>
                <a:spcPct val="150000"/>
              </a:lnSpc>
            </a:pPr>
            <a:r>
              <a:rPr lang="pt-BR" sz="1600" i="1" dirty="0"/>
              <a:t>PROJETO ABERTA: Gestão e docência em </a:t>
            </a:r>
            <a:r>
              <a:rPr lang="pt-BR" sz="1600" i="1" dirty="0" err="1"/>
              <a:t>EaD</a:t>
            </a:r>
            <a:r>
              <a:rPr lang="pt-BR" sz="1600" dirty="0"/>
              <a:t>. (2006)./</a:t>
            </a:r>
            <a:r>
              <a:rPr lang="pt-BR" sz="1600" i="1" dirty="0"/>
              <a:t>MINISTÉRIO DA EUCAÇÃO </a:t>
            </a:r>
            <a:r>
              <a:rPr lang="pt-BR" sz="1600" dirty="0"/>
              <a:t>. (s.d.). </a:t>
            </a:r>
          </a:p>
          <a:p>
            <a:pPr>
              <a:lnSpc>
                <a:spcPct val="150000"/>
              </a:lnSpc>
            </a:pPr>
            <a:r>
              <a:rPr lang="pt-BR" sz="1600" dirty="0" err="1"/>
              <a:t>Nakayama</a:t>
            </a:r>
            <a:r>
              <a:rPr lang="pt-BR" sz="1600" dirty="0"/>
              <a:t>, M. K., &amp; Ricardo Azambuja SILVEIRA, I. B. (2004). </a:t>
            </a:r>
            <a:r>
              <a:rPr lang="pt-BR" sz="1600" i="1" dirty="0"/>
              <a:t>Ensino a distância nos programas de capacitação - Gestão contemporânea de pessoas: novas práticas, conceitos </a:t>
            </a:r>
            <a:r>
              <a:rPr lang="pt-BR" sz="1600" i="1" dirty="0" err="1"/>
              <a:t>tradicionais.</a:t>
            </a:r>
            <a:r>
              <a:rPr lang="pt-BR" sz="1600" dirty="0" err="1"/>
              <a:t>Porto</a:t>
            </a:r>
            <a:r>
              <a:rPr lang="pt-BR" sz="1600" dirty="0"/>
              <a:t> Alegre: </a:t>
            </a:r>
            <a:r>
              <a:rPr lang="pt-BR" sz="1600" dirty="0" err="1"/>
              <a:t>Bookman</a:t>
            </a:r>
            <a:r>
              <a:rPr lang="pt-BR" sz="1600" dirty="0"/>
              <a:t> Atlas</a:t>
            </a:r>
          </a:p>
          <a:p>
            <a:pPr>
              <a:lnSpc>
                <a:spcPct val="150000"/>
              </a:lnSpc>
            </a:pPr>
            <a:r>
              <a:rPr lang="en-US" sz="1600" dirty="0"/>
              <a:t>Penrose, E. T. (1995). The theory of the growth of the firm, 1959.</a:t>
            </a:r>
            <a:r>
              <a:rPr lang="en-US" sz="1600" i="1" dirty="0"/>
              <a:t> </a:t>
            </a:r>
            <a:r>
              <a:rPr lang="pt-BR" sz="1600" i="1" dirty="0"/>
              <a:t>Cambridge, MA</a:t>
            </a:r>
            <a:r>
              <a:rPr lang="pt-BR" sz="1600" dirty="0"/>
              <a:t>.</a:t>
            </a:r>
          </a:p>
          <a:p>
            <a:pPr>
              <a:lnSpc>
                <a:spcPct val="150000"/>
              </a:lnSpc>
            </a:pPr>
            <a:r>
              <a:rPr lang="pt-BR" sz="1600" dirty="0" err="1"/>
              <a:t>Penrose</a:t>
            </a:r>
            <a:r>
              <a:rPr lang="pt-BR" sz="1600" dirty="0"/>
              <a:t>, E. T. (1962). </a:t>
            </a:r>
            <a:r>
              <a:rPr lang="pt-BR" sz="1600" i="1" dirty="0"/>
              <a:t>Teoria </a:t>
            </a:r>
            <a:r>
              <a:rPr lang="pt-BR" sz="1600" i="1" dirty="0" err="1"/>
              <a:t>del</a:t>
            </a:r>
            <a:r>
              <a:rPr lang="pt-BR" sz="1600" i="1" dirty="0"/>
              <a:t> </a:t>
            </a:r>
            <a:r>
              <a:rPr lang="pt-BR" sz="1600" i="1" dirty="0" err="1"/>
              <a:t>crecimento</a:t>
            </a:r>
            <a:r>
              <a:rPr lang="pt-BR" sz="1600" i="1" dirty="0"/>
              <a:t> de </a:t>
            </a:r>
            <a:r>
              <a:rPr lang="pt-BR" sz="1600" i="1" dirty="0" err="1"/>
              <a:t>la</a:t>
            </a:r>
            <a:r>
              <a:rPr lang="pt-BR" sz="1600" i="1" dirty="0"/>
              <a:t> empresa</a:t>
            </a:r>
            <a:r>
              <a:rPr lang="pt-BR" sz="1600" dirty="0"/>
              <a:t>. </a:t>
            </a:r>
            <a:r>
              <a:rPr lang="en-US" sz="1600" dirty="0"/>
              <a:t>Madrid: Aguilar.</a:t>
            </a:r>
            <a:endParaRPr lang="pt-BR" sz="1600" dirty="0"/>
          </a:p>
          <a:p>
            <a:pPr>
              <a:lnSpc>
                <a:spcPct val="150000"/>
              </a:lnSpc>
            </a:pPr>
            <a:r>
              <a:rPr lang="en-US" sz="1600" dirty="0" err="1"/>
              <a:t>Phan</a:t>
            </a:r>
            <a:r>
              <a:rPr lang="en-US" sz="1600" dirty="0"/>
              <a:t>, H. (2011). A cognitive multimedia environment and its importance: A conceptual model for effective learning and development. </a:t>
            </a:r>
            <a:r>
              <a:rPr lang="pt-BR" sz="1600" i="1" dirty="0" err="1"/>
              <a:t>International</a:t>
            </a:r>
            <a:r>
              <a:rPr lang="pt-BR" sz="1600" i="1" dirty="0"/>
              <a:t> </a:t>
            </a:r>
            <a:r>
              <a:rPr lang="pt-BR" sz="1600" i="1" dirty="0" err="1"/>
              <a:t>Journal</a:t>
            </a:r>
            <a:r>
              <a:rPr lang="pt-BR" sz="1600" i="1" dirty="0"/>
              <a:t> </a:t>
            </a:r>
            <a:r>
              <a:rPr lang="pt-BR" sz="1600" i="1" dirty="0" err="1"/>
              <a:t>on</a:t>
            </a:r>
            <a:r>
              <a:rPr lang="pt-BR" sz="1600" i="1" dirty="0"/>
              <a:t> E-Learning</a:t>
            </a:r>
            <a:r>
              <a:rPr lang="pt-BR" sz="1600" dirty="0"/>
              <a:t>,</a:t>
            </a:r>
            <a:r>
              <a:rPr lang="pt-BR" sz="1600" i="1" dirty="0"/>
              <a:t> 10</a:t>
            </a:r>
            <a:r>
              <a:rPr lang="pt-BR" sz="1600" dirty="0"/>
              <a:t>(2), 199-221.</a:t>
            </a:r>
          </a:p>
          <a:p>
            <a:pPr>
              <a:lnSpc>
                <a:spcPct val="150000"/>
              </a:lnSpc>
            </a:pPr>
            <a:r>
              <a:rPr lang="pt-BR" sz="1600" dirty="0"/>
              <a:t>RESOLUÇÃO CNE/CP 3, D. 1. (12 de agosto de 2013). </a:t>
            </a:r>
            <a:r>
              <a:rPr lang="pt-BR" sz="1600" i="1" dirty="0"/>
              <a:t>CNE/MEC.</a:t>
            </a:r>
            <a:r>
              <a:rPr lang="pt-BR" sz="1600" dirty="0"/>
              <a:t> Fonte: </a:t>
            </a:r>
            <a:r>
              <a:rPr lang="pt-BR" sz="1600" dirty="0" err="1"/>
              <a:t>Ministerio</a:t>
            </a:r>
            <a:r>
              <a:rPr lang="pt-BR" sz="1600" dirty="0"/>
              <a:t> da Educação</a:t>
            </a:r>
            <a:r>
              <a:rPr lang="pt-BR" sz="1600" dirty="0" smtClean="0"/>
              <a:t>.</a:t>
            </a:r>
            <a:endParaRPr lang="pt-BR" sz="1600" dirty="0"/>
          </a:p>
        </p:txBody>
      </p:sp>
    </p:spTree>
    <p:extLst>
      <p:ext uri="{BB962C8B-B14F-4D97-AF65-F5344CB8AC3E}">
        <p14:creationId xmlns:p14="http://schemas.microsoft.com/office/powerpoint/2010/main" val="4029166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251520" y="1412776"/>
            <a:ext cx="6423398" cy="338554"/>
          </a:xfrm>
          <a:prstGeom prst="rect">
            <a:avLst/>
          </a:prstGeom>
        </p:spPr>
        <p:txBody>
          <a:bodyPr wrap="square">
            <a:spAutoFit/>
          </a:bodyPr>
          <a:lstStyle/>
          <a:p>
            <a:r>
              <a:rPr lang="en-US" sz="1600" b="1" dirty="0" err="1">
                <a:latin typeface="Verdana" panose="020B0604030504040204" pitchFamily="34" charset="0"/>
                <a:ea typeface="Verdana" panose="020B0604030504040204" pitchFamily="34" charset="0"/>
                <a:cs typeface="Verdana" panose="020B0604030504040204" pitchFamily="34" charset="0"/>
              </a:rPr>
              <a:t>Referências</a:t>
            </a:r>
            <a:endParaRPr lang="pt-BR" sz="1600" dirty="0">
              <a:latin typeface="Verdana" panose="020B0604030504040204" pitchFamily="34" charset="0"/>
              <a:ea typeface="Verdana" panose="020B0604030504040204" pitchFamily="34" charset="0"/>
              <a:cs typeface="Verdana" panose="020B0604030504040204" pitchFamily="34" charset="0"/>
            </a:endParaRPr>
          </a:p>
        </p:txBody>
      </p:sp>
      <p:sp>
        <p:nvSpPr>
          <p:cNvPr id="2" name="Retângulo 1"/>
          <p:cNvSpPr/>
          <p:nvPr/>
        </p:nvSpPr>
        <p:spPr>
          <a:xfrm>
            <a:off x="275059" y="1700808"/>
            <a:ext cx="8593882" cy="5963427"/>
          </a:xfrm>
          <a:prstGeom prst="rect">
            <a:avLst/>
          </a:prstGeom>
          <a:noFill/>
        </p:spPr>
        <p:txBody>
          <a:bodyPr wrap="square">
            <a:spAutoFit/>
          </a:bodyPr>
          <a:lstStyle/>
          <a:p>
            <a:pPr>
              <a:lnSpc>
                <a:spcPct val="150000"/>
              </a:lnSpc>
            </a:pPr>
            <a:r>
              <a:rPr lang="pt-BR" sz="1600" dirty="0" smtClean="0"/>
              <a:t>Rocha</a:t>
            </a:r>
            <a:r>
              <a:rPr lang="pt-BR" sz="1600" dirty="0"/>
              <a:t>, C. A. (2009). Mediações tecnológicas na educação </a:t>
            </a:r>
            <a:r>
              <a:rPr lang="pt-BR" sz="1600" dirty="0" err="1"/>
              <a:t>superior.</a:t>
            </a:r>
            <a:r>
              <a:rPr lang="pt-BR" sz="1600" i="1" dirty="0" err="1"/>
              <a:t>Curitiba</a:t>
            </a:r>
            <a:r>
              <a:rPr lang="pt-BR" sz="1600" i="1" dirty="0"/>
              <a:t>: </a:t>
            </a:r>
            <a:r>
              <a:rPr lang="pt-BR" sz="1600" i="1" dirty="0" err="1"/>
              <a:t>Ibpex</a:t>
            </a:r>
            <a:r>
              <a:rPr lang="pt-BR" sz="1600" dirty="0"/>
              <a:t>.</a:t>
            </a:r>
          </a:p>
          <a:p>
            <a:pPr>
              <a:lnSpc>
                <a:spcPct val="150000"/>
              </a:lnSpc>
            </a:pPr>
            <a:r>
              <a:rPr lang="en-US" sz="1600" dirty="0" err="1"/>
              <a:t>Rumelt</a:t>
            </a:r>
            <a:r>
              <a:rPr lang="en-US" sz="1600" dirty="0"/>
              <a:t>, R. P. (1974). Strategy, structure, and economic performance.</a:t>
            </a:r>
            <a:endParaRPr lang="pt-BR" sz="1600" dirty="0"/>
          </a:p>
          <a:p>
            <a:pPr>
              <a:lnSpc>
                <a:spcPct val="150000"/>
              </a:lnSpc>
            </a:pPr>
            <a:r>
              <a:rPr lang="en-US" sz="1600" dirty="0"/>
              <a:t>Schreiber, D. A. (1998). Organizational technology and its impact on distance training. </a:t>
            </a:r>
            <a:r>
              <a:rPr lang="en-US" sz="1600" i="1" dirty="0"/>
              <a:t>Distance training: How innovative organizations are using technology to maximize learning and meet business objectives</a:t>
            </a:r>
            <a:r>
              <a:rPr lang="en-US" sz="1600" dirty="0"/>
              <a:t>.</a:t>
            </a:r>
            <a:endParaRPr lang="pt-BR" sz="1600" dirty="0"/>
          </a:p>
          <a:p>
            <a:pPr>
              <a:lnSpc>
                <a:spcPct val="150000"/>
              </a:lnSpc>
            </a:pPr>
            <a:r>
              <a:rPr lang="pt-BR" sz="1600" dirty="0"/>
              <a:t>UNESCO. (1997). </a:t>
            </a:r>
            <a:r>
              <a:rPr lang="pt-BR" sz="1600" i="1" dirty="0"/>
              <a:t>Aprendizagem aberta e a distância: perspectivas e considerações políticas educacionais.</a:t>
            </a:r>
            <a:r>
              <a:rPr lang="pt-BR" sz="1600" dirty="0"/>
              <a:t> Florianópolis: Imprensa Universitária, UFSC.</a:t>
            </a:r>
          </a:p>
          <a:p>
            <a:pPr>
              <a:lnSpc>
                <a:spcPct val="150000"/>
              </a:lnSpc>
            </a:pPr>
            <a:r>
              <a:rPr lang="pt-BR" sz="1600" dirty="0"/>
              <a:t>UNESCO. (2013). </a:t>
            </a:r>
            <a:r>
              <a:rPr lang="pt-BR" sz="1600" i="1" dirty="0"/>
              <a:t>Conselho Nacional de Educação - Desenvolvimento, aprimoramento e consolidação de uma educação nacional de qualidade.</a:t>
            </a:r>
            <a:r>
              <a:rPr lang="pt-BR" sz="1600" dirty="0"/>
              <a:t> Fonte: Projeto CNE/UNESCO 914BRZ1136.3.</a:t>
            </a:r>
          </a:p>
          <a:p>
            <a:pPr>
              <a:lnSpc>
                <a:spcPct val="150000"/>
              </a:lnSpc>
            </a:pPr>
            <a:r>
              <a:rPr lang="pt-BR" sz="1600" dirty="0"/>
              <a:t>Yin, R. K. (2001). E</a:t>
            </a:r>
            <a:r>
              <a:rPr lang="pt-BR" sz="1600" i="1" dirty="0"/>
              <a:t>studo de caso: planejamento e métodos</a:t>
            </a:r>
            <a:r>
              <a:rPr lang="pt-BR" sz="1600" dirty="0"/>
              <a:t>(Vol. 2, No. 2, p. 1). Porto Alegre: </a:t>
            </a:r>
            <a:r>
              <a:rPr lang="pt-BR" sz="1600" dirty="0" err="1"/>
              <a:t>Bookman</a:t>
            </a:r>
            <a:r>
              <a:rPr lang="pt-BR" sz="1600" dirty="0"/>
              <a:t>.</a:t>
            </a:r>
          </a:p>
          <a:p>
            <a:pPr>
              <a:lnSpc>
                <a:spcPct val="150000"/>
              </a:lnSpc>
            </a:pPr>
            <a:r>
              <a:rPr lang="pt-BR" sz="1600" dirty="0"/>
              <a:t>YIN, R. K. (2005). Estudo de caso: planejamento e métodos. trad. </a:t>
            </a:r>
            <a:r>
              <a:rPr lang="en-US" sz="1600" i="1" dirty="0"/>
              <a:t>Daniel Grassi</a:t>
            </a:r>
            <a:r>
              <a:rPr lang="en-US" sz="1600" dirty="0"/>
              <a:t>,</a:t>
            </a:r>
            <a:r>
              <a:rPr lang="en-US" sz="1600" i="1" dirty="0"/>
              <a:t>2</a:t>
            </a:r>
            <a:r>
              <a:rPr lang="en-US" sz="1600" dirty="0"/>
              <a:t>.</a:t>
            </a:r>
            <a:endParaRPr lang="pt-BR" sz="1600" dirty="0"/>
          </a:p>
          <a:p>
            <a:pPr>
              <a:lnSpc>
                <a:spcPct val="150000"/>
              </a:lnSpc>
            </a:pPr>
            <a:r>
              <a:rPr lang="en-US" sz="1600" dirty="0"/>
              <a:t>Yin, R. K. (2010).</a:t>
            </a:r>
            <a:r>
              <a:rPr lang="en-US" sz="1600" i="1" dirty="0"/>
              <a:t>Qualitative research from start to finish</a:t>
            </a:r>
            <a:r>
              <a:rPr lang="en-US" sz="1600" dirty="0"/>
              <a:t>. Guilford Press.</a:t>
            </a:r>
            <a:endParaRPr lang="pt-BR" sz="1600" dirty="0"/>
          </a:p>
          <a:p>
            <a:pPr>
              <a:lnSpc>
                <a:spcPct val="150000"/>
              </a:lnSpc>
            </a:pPr>
            <a:r>
              <a:rPr lang="en-US" sz="1600" dirty="0"/>
              <a:t>Wrigley, L. (1970). </a:t>
            </a:r>
            <a:r>
              <a:rPr lang="en-US" sz="1600" i="1" dirty="0"/>
              <a:t>Divisional autonomy and diversification</a:t>
            </a:r>
            <a:r>
              <a:rPr lang="en-US" sz="1600" dirty="0"/>
              <a:t>(Doctoral dissertation, Harvard University).</a:t>
            </a:r>
            <a:endParaRPr lang="pt-BR" sz="1600" dirty="0"/>
          </a:p>
          <a:p>
            <a:pPr>
              <a:lnSpc>
                <a:spcPct val="150000"/>
              </a:lnSpc>
            </a:pPr>
            <a:r>
              <a:rPr lang="pt-BR" sz="1600" dirty="0" err="1"/>
              <a:t>Zaparolli</a:t>
            </a:r>
            <a:r>
              <a:rPr lang="pt-BR" sz="1600" dirty="0"/>
              <a:t>, D. (Novembro de 2013). Tamanho é documento no ensino superior - Onda de fusões e aquisições cria gigantes da educação e põe em duvida a viabilidade das pequenas instituições privadas. </a:t>
            </a:r>
            <a:r>
              <a:rPr lang="pt-BR" sz="1600" i="1" dirty="0"/>
              <a:t>América Economia</a:t>
            </a:r>
            <a:r>
              <a:rPr lang="pt-BR" sz="1600" dirty="0"/>
              <a:t> , 30-33.</a:t>
            </a:r>
          </a:p>
        </p:txBody>
      </p:sp>
    </p:spTree>
    <p:extLst>
      <p:ext uri="{BB962C8B-B14F-4D97-AF65-F5344CB8AC3E}">
        <p14:creationId xmlns:p14="http://schemas.microsoft.com/office/powerpoint/2010/main" val="205607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359532" y="1484784"/>
            <a:ext cx="8424936" cy="5239383"/>
          </a:xfrm>
          <a:prstGeom prst="rect">
            <a:avLst/>
          </a:prstGeom>
        </p:spPr>
        <p:txBody>
          <a:bodyPr wrap="square">
            <a:spAutoFit/>
          </a:bodyPr>
          <a:lstStyle/>
          <a:p>
            <a:pPr algn="just">
              <a:lnSpc>
                <a:spcPct val="150000"/>
              </a:lnSpc>
              <a:spcAft>
                <a:spcPts val="0"/>
              </a:spcAft>
            </a:pPr>
            <a:r>
              <a:rPr lang="pt-BR" sz="1500" b="1" i="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INTRODUÇÃO </a:t>
            </a:r>
          </a:p>
          <a:p>
            <a:pPr algn="just">
              <a:lnSpc>
                <a:spcPct val="150000"/>
              </a:lnSpc>
              <a:spcAft>
                <a:spcPts val="0"/>
              </a:spcAft>
            </a:pPr>
            <a:endParaRPr lang="pt-BR" sz="1500" b="1" i="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150000"/>
              </a:lnSpc>
              <a:spcAft>
                <a:spcPts val="0"/>
              </a:spcAft>
              <a:buFontTx/>
              <a:buChar char="-"/>
            </a:pPr>
            <a:r>
              <a:rPr lang="pt-BR" sz="1500" dirty="0" smtClean="0">
                <a:latin typeface="Verdana" panose="020B0604030504040204" pitchFamily="34" charset="0"/>
                <a:ea typeface="Verdana" panose="020B0604030504040204" pitchFamily="34" charset="0"/>
                <a:cs typeface="Verdana" panose="020B0604030504040204" pitchFamily="34" charset="0"/>
              </a:rPr>
              <a:t>Mais </a:t>
            </a:r>
            <a:r>
              <a:rPr lang="pt-BR" sz="1500" dirty="0">
                <a:latin typeface="Verdana" panose="020B0604030504040204" pitchFamily="34" charset="0"/>
                <a:ea typeface="Verdana" panose="020B0604030504040204" pitchFamily="34" charset="0"/>
                <a:cs typeface="Verdana" panose="020B0604030504040204" pitchFamily="34" charset="0"/>
              </a:rPr>
              <a:t>de 3,5 milhões de brasileiros estudaram em cursos a distância no ano de 2011, segundo levantamento realizado pelo Censo EAD (2012</a:t>
            </a:r>
            <a:r>
              <a:rPr lang="pt-BR" sz="15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lnSpc>
                <a:spcPct val="150000"/>
              </a:lnSpc>
              <a:spcAft>
                <a:spcPts val="0"/>
              </a:spcAft>
              <a:buFontTx/>
              <a:buChar char="-"/>
            </a:pPr>
            <a:r>
              <a:rPr lang="pt-BR" sz="1500" dirty="0">
                <a:latin typeface="Verdana" panose="020B0604030504040204" pitchFamily="34" charset="0"/>
                <a:ea typeface="Verdana" panose="020B0604030504040204" pitchFamily="34" charset="0"/>
                <a:cs typeface="Verdana" panose="020B0604030504040204" pitchFamily="34" charset="0"/>
              </a:rPr>
              <a:t>De acordo com a UNESCO, em países em desenvolvimento, a </a:t>
            </a:r>
            <a:r>
              <a:rPr lang="pt-BR" sz="1500" dirty="0" smtClean="0">
                <a:latin typeface="Verdana" panose="020B0604030504040204" pitchFamily="34" charset="0"/>
                <a:ea typeface="Verdana" panose="020B0604030504040204" pitchFamily="34" charset="0"/>
                <a:cs typeface="Verdana" panose="020B0604030504040204" pitchFamily="34" charset="0"/>
              </a:rPr>
              <a:t>EAD representou </a:t>
            </a:r>
            <a:r>
              <a:rPr lang="pt-BR" sz="1500" dirty="0">
                <a:latin typeface="Verdana" panose="020B0604030504040204" pitchFamily="34" charset="0"/>
                <a:ea typeface="Verdana" panose="020B0604030504040204" pitchFamily="34" charset="0"/>
                <a:cs typeface="Verdana" panose="020B0604030504040204" pitchFamily="34" charset="0"/>
              </a:rPr>
              <a:t>um meio importante de oferecer educação superior aos jovens entre 18 e 24 </a:t>
            </a:r>
            <a:r>
              <a:rPr lang="pt-BR" sz="1500" dirty="0" smtClean="0">
                <a:latin typeface="Verdana" panose="020B0604030504040204" pitchFamily="34" charset="0"/>
                <a:ea typeface="Verdana" panose="020B0604030504040204" pitchFamily="34" charset="0"/>
                <a:cs typeface="Verdana" panose="020B0604030504040204" pitchFamily="34" charset="0"/>
              </a:rPr>
              <a:t>anos;</a:t>
            </a:r>
          </a:p>
          <a:p>
            <a:pPr marL="285750" indent="-285750" algn="just">
              <a:lnSpc>
                <a:spcPct val="150000"/>
              </a:lnSpc>
              <a:spcAft>
                <a:spcPts val="0"/>
              </a:spcAft>
              <a:buFontTx/>
              <a:buChar char="-"/>
            </a:pPr>
            <a:r>
              <a:rPr lang="pt-BR" sz="1500" dirty="0">
                <a:latin typeface="Verdana" panose="020B0604030504040204" pitchFamily="34" charset="0"/>
                <a:ea typeface="Verdana" panose="020B0604030504040204" pitchFamily="34" charset="0"/>
                <a:cs typeface="Verdana" panose="020B0604030504040204" pitchFamily="34" charset="0"/>
              </a:rPr>
              <a:t>O crescimento do setor educacional e a onda de fusões e aquisições criaram gigantes na educação brasileira, colocando em duvida a viabilidade das pequenas instituições privadas, (ZAPAROLLI, 2013</a:t>
            </a:r>
            <a:r>
              <a:rPr lang="pt-BR" sz="1500" dirty="0" smtClean="0">
                <a:latin typeface="Verdana" panose="020B0604030504040204" pitchFamily="34" charset="0"/>
                <a:ea typeface="Verdana" panose="020B0604030504040204" pitchFamily="34" charset="0"/>
                <a:cs typeface="Verdana" panose="020B0604030504040204" pitchFamily="34" charset="0"/>
              </a:rPr>
              <a:t>);</a:t>
            </a:r>
          </a:p>
          <a:p>
            <a:pPr marL="285750" indent="-285750" algn="just">
              <a:lnSpc>
                <a:spcPct val="150000"/>
              </a:lnSpc>
              <a:spcAft>
                <a:spcPts val="0"/>
              </a:spcAft>
              <a:buFontTx/>
              <a:buChar char="-"/>
            </a:pPr>
            <a:r>
              <a:rPr lang="pt-BR" sz="1500" dirty="0" smtClean="0">
                <a:latin typeface="Verdana" panose="020B0604030504040204" pitchFamily="34" charset="0"/>
                <a:ea typeface="Verdana" panose="020B0604030504040204" pitchFamily="34" charset="0"/>
                <a:cs typeface="Verdana" panose="020B0604030504040204" pitchFamily="34" charset="0"/>
              </a:rPr>
              <a:t>O crescimento</a:t>
            </a:r>
            <a:r>
              <a:rPr lang="pt-BR" sz="1500" dirty="0">
                <a:latin typeface="Verdana" panose="020B0604030504040204" pitchFamily="34" charset="0"/>
                <a:ea typeface="Verdana" panose="020B0604030504040204" pitchFamily="34" charset="0"/>
                <a:cs typeface="Verdana" panose="020B0604030504040204" pitchFamily="34" charset="0"/>
              </a:rPr>
              <a:t>, por sua vez, gerou questões para as universidades nas quais as estratégias de crescimento muitas vezes não estão alinhadas com seus objetivos </a:t>
            </a:r>
            <a:r>
              <a:rPr lang="pt-BR" sz="1500" dirty="0" smtClean="0">
                <a:latin typeface="Verdana" panose="020B0604030504040204" pitchFamily="34" charset="0"/>
                <a:ea typeface="Verdana" panose="020B0604030504040204" pitchFamily="34" charset="0"/>
                <a:cs typeface="Verdana" panose="020B0604030504040204" pitchFamily="34" charset="0"/>
              </a:rPr>
              <a:t>institucionais;</a:t>
            </a:r>
          </a:p>
          <a:p>
            <a:pPr marL="285750" indent="-285750" algn="just">
              <a:lnSpc>
                <a:spcPct val="150000"/>
              </a:lnSpc>
              <a:spcAft>
                <a:spcPts val="0"/>
              </a:spcAft>
              <a:buFontTx/>
              <a:buChar char="-"/>
            </a:pPr>
            <a:r>
              <a:rPr lang="pt-BR" sz="1500" dirty="0">
                <a:latin typeface="Verdana" panose="020B0604030504040204" pitchFamily="34" charset="0"/>
                <a:ea typeface="Verdana" panose="020B0604030504040204" pitchFamily="34" charset="0"/>
                <a:cs typeface="Verdana" panose="020B0604030504040204" pitchFamily="34" charset="0"/>
              </a:rPr>
              <a:t>O desafio que se apresenta é utilizar a EAD de forma mais sistemática, integrada à estrutura educacional da região na qual a IES se insere, seja como sede seja como polo presencial de apoio ao </a:t>
            </a:r>
            <a:r>
              <a:rPr lang="pt-BR" sz="1500" dirty="0" smtClean="0">
                <a:latin typeface="Verdana" panose="020B0604030504040204" pitchFamily="34" charset="0"/>
                <a:ea typeface="Verdana" panose="020B0604030504040204" pitchFamily="34" charset="0"/>
                <a:cs typeface="Verdana" panose="020B0604030504040204" pitchFamily="34" charset="0"/>
              </a:rPr>
              <a:t>aluno;</a:t>
            </a:r>
            <a:endParaRPr lang="pt-BR" sz="15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27432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539552" y="2150166"/>
            <a:ext cx="4032448" cy="4131900"/>
          </a:xfrm>
          <a:prstGeom prst="rect">
            <a:avLst/>
          </a:prstGeom>
          <a:solidFill>
            <a:srgbClr val="002060"/>
          </a:solidFill>
        </p:spPr>
        <p:txBody>
          <a:bodyPr wrap="square">
            <a:spAutoFit/>
          </a:bodyPr>
          <a:lstStyle/>
          <a:p>
            <a:pPr algn="ctr">
              <a:lnSpc>
                <a:spcPct val="150000"/>
              </a:lnSpc>
              <a:spcAft>
                <a:spcPts val="0"/>
              </a:spcAft>
            </a:pPr>
            <a:r>
              <a:rPr lang="pt-BR" sz="15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PROBLEMA</a:t>
            </a:r>
          </a:p>
          <a:p>
            <a:pPr algn="just">
              <a:lnSpc>
                <a:spcPct val="150000"/>
              </a:lnSpc>
              <a:spcAft>
                <a:spcPts val="0"/>
              </a:spcAft>
            </a:pP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Estudar </a:t>
            </a:r>
            <a:r>
              <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rPr>
              <a:t>a administração universitária pode colaborar com esse cenário, buscando atender diversas lacunas e preparar de forma qualificada os profissionais que atuarão nas instituições de ensino superior (IES</a:t>
            </a: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lgn="just">
              <a:lnSpc>
                <a:spcPct val="150000"/>
              </a:lnSpc>
              <a:spcAft>
                <a:spcPts val="0"/>
              </a:spcAft>
            </a:pPr>
            <a:endPar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spcAft>
                <a:spcPts val="0"/>
              </a:spcAft>
            </a:pPr>
            <a:r>
              <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rPr>
              <a:t>P</a:t>
            </a: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ergunta </a:t>
            </a:r>
            <a:r>
              <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rPr>
              <a:t>norteadora deste artigo é “Como a EAD busca adequação às estratégias de crescimento das IES</a:t>
            </a: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p:txBody>
      </p:sp>
      <p:sp>
        <p:nvSpPr>
          <p:cNvPr id="5" name="Retângulo 4"/>
          <p:cNvSpPr/>
          <p:nvPr/>
        </p:nvSpPr>
        <p:spPr>
          <a:xfrm>
            <a:off x="4788024" y="2200503"/>
            <a:ext cx="3816424" cy="4108817"/>
          </a:xfrm>
          <a:prstGeom prst="rect">
            <a:avLst/>
          </a:prstGeom>
          <a:solidFill>
            <a:srgbClr val="002060"/>
          </a:solidFill>
        </p:spPr>
        <p:txBody>
          <a:bodyPr wrap="square">
            <a:spAutoFit/>
          </a:bodyPr>
          <a:lstStyle/>
          <a:p>
            <a:pPr algn="ctr">
              <a:lnSpc>
                <a:spcPct val="150000"/>
              </a:lnSpc>
              <a:spcAft>
                <a:spcPts val="0"/>
              </a:spcAft>
            </a:pPr>
            <a:r>
              <a:rPr lang="pt-BR" sz="15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OBJETIVO</a:t>
            </a:r>
          </a:p>
          <a:p>
            <a:pPr algn="just">
              <a:lnSpc>
                <a:spcPct val="150000"/>
              </a:lnSpc>
              <a:spcAft>
                <a:spcPts val="0"/>
              </a:spcAft>
            </a:pP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 </a:t>
            </a:r>
            <a:r>
              <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rPr>
              <a:t>objetivo do presente artigo é analisar como </a:t>
            </a: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ocorre a </a:t>
            </a:r>
            <a:r>
              <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rPr>
              <a:t>adequação </a:t>
            </a: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das </a:t>
            </a:r>
            <a:r>
              <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rPr>
              <a:t>estratégias de crescimento </a:t>
            </a: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na EAD e </a:t>
            </a:r>
            <a:r>
              <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rPr>
              <a:t>quais são as alternativas adotadas para crescimento das organizações nessa modalidade</a:t>
            </a: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lgn="just">
              <a:lnSpc>
                <a:spcPct val="150000"/>
              </a:lnSpc>
              <a:spcAft>
                <a:spcPts val="0"/>
              </a:spcAft>
            </a:pPr>
            <a:endParaRPr lang="pt-BR"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spcAft>
                <a:spcPts val="0"/>
              </a:spcAft>
            </a:pPr>
            <a:endPar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spcAft>
                <a:spcPts val="0"/>
              </a:spcAft>
            </a:pPr>
            <a:endPar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150000"/>
              </a:lnSpc>
              <a:spcAft>
                <a:spcPts val="0"/>
              </a:spcAft>
              <a:buFontTx/>
              <a:buChar char="-"/>
            </a:pPr>
            <a:endParaRPr lang="pt-BR" sz="15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17778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3" name="Retângulo 2"/>
          <p:cNvSpPr/>
          <p:nvPr/>
        </p:nvSpPr>
        <p:spPr>
          <a:xfrm>
            <a:off x="3005826" y="1998357"/>
            <a:ext cx="3132348" cy="830997"/>
          </a:xfrm>
          <a:prstGeom prst="rect">
            <a:avLst/>
          </a:prstGeom>
          <a:solidFill>
            <a:srgbClr val="002060"/>
          </a:solidFill>
        </p:spPr>
        <p:txBody>
          <a:bodyPr wrap="square">
            <a:spAutoFit/>
          </a:bodyPr>
          <a:lstStyle/>
          <a:p>
            <a:pPr algn="ctr">
              <a:lnSpc>
                <a:spcPct val="150000"/>
              </a:lnSpc>
              <a:spcAft>
                <a:spcPts val="0"/>
              </a:spcAft>
            </a:pPr>
            <a:r>
              <a:rPr lang="pt-BR" sz="1600" b="1"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Referencial Teórico - Pilares</a:t>
            </a:r>
          </a:p>
        </p:txBody>
      </p:sp>
      <p:sp>
        <p:nvSpPr>
          <p:cNvPr id="6" name="Retângulo 5"/>
          <p:cNvSpPr/>
          <p:nvPr/>
        </p:nvSpPr>
        <p:spPr>
          <a:xfrm>
            <a:off x="899592" y="4797152"/>
            <a:ext cx="3312368" cy="1200329"/>
          </a:xfrm>
          <a:prstGeom prst="rect">
            <a:avLst/>
          </a:prstGeom>
          <a:solidFill>
            <a:srgbClr val="002060"/>
          </a:solidFill>
        </p:spPr>
        <p:txBody>
          <a:bodyPr wrap="square">
            <a:spAutoFit/>
          </a:bodyPr>
          <a:lstStyle/>
          <a:p>
            <a:pPr algn="ctr">
              <a:lnSpc>
                <a:spcPct val="150000"/>
              </a:lnSpc>
            </a:pPr>
            <a:r>
              <a:rPr lang="pt-BR" sz="1600" b="1" dirty="0">
                <a:solidFill>
                  <a:schemeClr val="bg1"/>
                </a:solidFill>
                <a:latin typeface="Verdana" panose="020B0604030504040204" pitchFamily="34" charset="0"/>
                <a:ea typeface="Verdana" panose="020B0604030504040204" pitchFamily="34" charset="0"/>
                <a:cs typeface="Verdana" panose="020B0604030504040204" pitchFamily="34" charset="0"/>
              </a:rPr>
              <a:t>Educação a Distância</a:t>
            </a:r>
          </a:p>
          <a:p>
            <a:pPr algn="ctr">
              <a:lnSpc>
                <a:spcPct val="150000"/>
              </a:lnSpc>
              <a:spcAft>
                <a:spcPts val="0"/>
              </a:spcAft>
            </a:pP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Estudos realizados</a:t>
            </a:r>
          </a:p>
          <a:p>
            <a:pPr algn="ctr">
              <a:lnSpc>
                <a:spcPct val="150000"/>
              </a:lnSpc>
              <a:spcAft>
                <a:spcPts val="0"/>
              </a:spcAft>
            </a:pPr>
            <a:endPar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tângulo 6"/>
          <p:cNvSpPr/>
          <p:nvPr/>
        </p:nvSpPr>
        <p:spPr>
          <a:xfrm>
            <a:off x="5004048" y="4797152"/>
            <a:ext cx="3312368" cy="1200329"/>
          </a:xfrm>
          <a:prstGeom prst="rect">
            <a:avLst/>
          </a:prstGeom>
          <a:solidFill>
            <a:srgbClr val="002060"/>
          </a:solidFill>
        </p:spPr>
        <p:txBody>
          <a:bodyPr wrap="square">
            <a:spAutoFit/>
          </a:bodyPr>
          <a:lstStyle/>
          <a:p>
            <a:pPr algn="ctr">
              <a:lnSpc>
                <a:spcPct val="150000"/>
              </a:lnSpc>
            </a:pPr>
            <a:r>
              <a:rPr lang="pt-BR" sz="1600" b="1" dirty="0">
                <a:solidFill>
                  <a:schemeClr val="bg1"/>
                </a:solidFill>
                <a:latin typeface="Verdana" panose="020B0604030504040204" pitchFamily="34" charset="0"/>
                <a:ea typeface="Verdana" panose="020B0604030504040204" pitchFamily="34" charset="0"/>
                <a:cs typeface="Verdana" panose="020B0604030504040204" pitchFamily="34" charset="0"/>
              </a:rPr>
              <a:t>Estratégias de Crescimento </a:t>
            </a:r>
            <a:r>
              <a:rPr lang="pt-BR" sz="1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Empresarial</a:t>
            </a:r>
          </a:p>
          <a:p>
            <a:pPr algn="ctr">
              <a:lnSpc>
                <a:spcPct val="150000"/>
              </a:lnSpc>
            </a:pPr>
            <a:r>
              <a:rPr lang="pt-BR"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Literatura</a:t>
            </a:r>
          </a:p>
        </p:txBody>
      </p:sp>
      <p:cxnSp>
        <p:nvCxnSpPr>
          <p:cNvPr id="9" name="Conector de seta reta 8"/>
          <p:cNvCxnSpPr/>
          <p:nvPr/>
        </p:nvCxnSpPr>
        <p:spPr>
          <a:xfrm>
            <a:off x="4572000" y="2815027"/>
            <a:ext cx="2160240" cy="198212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flipH="1">
            <a:off x="2444170" y="2815027"/>
            <a:ext cx="2127830" cy="197867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184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2" name="Retângulo 1"/>
          <p:cNvSpPr/>
          <p:nvPr/>
        </p:nvSpPr>
        <p:spPr>
          <a:xfrm>
            <a:off x="179512" y="1484784"/>
            <a:ext cx="8352928" cy="323165"/>
          </a:xfrm>
          <a:prstGeom prst="rect">
            <a:avLst/>
          </a:prstGeom>
        </p:spPr>
        <p:txBody>
          <a:bodyPr wrap="square">
            <a:spAutoFit/>
          </a:bodyPr>
          <a:lstStyle/>
          <a:p>
            <a:r>
              <a:rPr lang="pt-BR" sz="1500" b="1" dirty="0" smtClean="0">
                <a:latin typeface="Verdana" panose="020B0604030504040204" pitchFamily="34" charset="0"/>
                <a:ea typeface="Verdana" panose="020B0604030504040204" pitchFamily="34" charset="0"/>
                <a:cs typeface="Verdana" panose="020B0604030504040204" pitchFamily="34" charset="0"/>
              </a:rPr>
              <a:t>TABELA </a:t>
            </a:r>
            <a:r>
              <a:rPr lang="pt-BR" sz="1500" b="1" dirty="0">
                <a:latin typeface="Verdana" panose="020B0604030504040204" pitchFamily="34" charset="0"/>
                <a:ea typeface="Verdana" panose="020B0604030504040204" pitchFamily="34" charset="0"/>
                <a:cs typeface="Verdana" panose="020B0604030504040204" pitchFamily="34" charset="0"/>
              </a:rPr>
              <a:t>01 – Pesquisas recentes acerca da Educação a Distância</a:t>
            </a:r>
            <a:endParaRPr lang="pt-BR" sz="15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2384073849"/>
              </p:ext>
            </p:extLst>
          </p:nvPr>
        </p:nvGraphicFramePr>
        <p:xfrm>
          <a:off x="323528" y="1879957"/>
          <a:ext cx="8496945" cy="4536506"/>
        </p:xfrm>
        <a:graphic>
          <a:graphicData uri="http://schemas.openxmlformats.org/drawingml/2006/table">
            <a:tbl>
              <a:tblPr firstRow="1" firstCol="1" bandRow="1">
                <a:tableStyleId>{5C22544A-7EE6-4342-B048-85BDC9FD1C3A}</a:tableStyleId>
              </a:tblPr>
              <a:tblGrid>
                <a:gridCol w="1152128"/>
                <a:gridCol w="1008112"/>
                <a:gridCol w="3096344"/>
                <a:gridCol w="3240361"/>
              </a:tblGrid>
              <a:tr h="570859">
                <a:tc>
                  <a:txBody>
                    <a:bodyPr/>
                    <a:lstStyle/>
                    <a:p>
                      <a:pPr algn="ctr">
                        <a:spcAft>
                          <a:spcPts val="0"/>
                        </a:spcAft>
                      </a:pPr>
                      <a:r>
                        <a:rPr lang="pt-BR" sz="1300" dirty="0">
                          <a:effectLst/>
                        </a:rPr>
                        <a:t/>
                      </a:r>
                      <a:br>
                        <a:rPr lang="pt-BR" sz="1300" dirty="0">
                          <a:effectLst/>
                        </a:rPr>
                      </a:br>
                      <a:r>
                        <a:rPr lang="pt-BR" sz="1300" dirty="0">
                          <a:effectLst/>
                        </a:rPr>
                        <a:t>Autor</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endParaRPr lang="pt-BR" sz="1300" dirty="0" smtClean="0">
                        <a:effectLst/>
                      </a:endParaRPr>
                    </a:p>
                    <a:p>
                      <a:pPr algn="ctr">
                        <a:spcAft>
                          <a:spcPts val="0"/>
                        </a:spcAft>
                      </a:pPr>
                      <a:r>
                        <a:rPr lang="pt-BR" sz="1300" dirty="0" smtClean="0">
                          <a:effectLst/>
                        </a:rPr>
                        <a:t>País</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endParaRPr lang="pt-BR" sz="1300" dirty="0" smtClean="0">
                        <a:effectLst/>
                      </a:endParaRPr>
                    </a:p>
                    <a:p>
                      <a:pPr algn="ctr">
                        <a:spcAft>
                          <a:spcPts val="0"/>
                        </a:spcAft>
                      </a:pPr>
                      <a:r>
                        <a:rPr lang="pt-BR" sz="1300" dirty="0" smtClean="0">
                          <a:effectLst/>
                        </a:rPr>
                        <a:t>Experiência</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endParaRPr lang="pt-BR" sz="1300" dirty="0" smtClean="0">
                        <a:effectLst/>
                      </a:endParaRPr>
                    </a:p>
                    <a:p>
                      <a:pPr algn="ctr">
                        <a:spcAft>
                          <a:spcPts val="0"/>
                        </a:spcAft>
                      </a:pPr>
                      <a:r>
                        <a:rPr lang="pt-BR" sz="1300" dirty="0" smtClean="0">
                          <a:effectLst/>
                        </a:rPr>
                        <a:t>Método</a:t>
                      </a:r>
                      <a:endParaRPr lang="pt-BR" sz="1300" dirty="0">
                        <a:effectLst/>
                        <a:latin typeface="Times New Roman" panose="02020603050405020304" pitchFamily="18" charset="0"/>
                        <a:ea typeface="Times New Roman" panose="02020603050405020304" pitchFamily="18" charset="0"/>
                      </a:endParaRPr>
                    </a:p>
                  </a:txBody>
                  <a:tcPr marL="68580" marR="68580" marT="0" marB="0"/>
                </a:tc>
              </a:tr>
              <a:tr h="856290">
                <a:tc>
                  <a:txBody>
                    <a:bodyPr/>
                    <a:lstStyle/>
                    <a:p>
                      <a:pPr algn="ctr">
                        <a:spcAft>
                          <a:spcPts val="0"/>
                        </a:spcAft>
                      </a:pPr>
                      <a:r>
                        <a:rPr lang="pt-BR" sz="1300" dirty="0" err="1">
                          <a:effectLst/>
                        </a:rPr>
                        <a:t>Kidney</a:t>
                      </a:r>
                      <a:r>
                        <a:rPr lang="pt-BR" sz="1300" dirty="0">
                          <a:effectLst/>
                        </a:rPr>
                        <a:t>, </a:t>
                      </a:r>
                      <a:r>
                        <a:rPr lang="pt-BR" sz="1300" dirty="0" err="1">
                          <a:effectLst/>
                        </a:rPr>
                        <a:t>Cummings</a:t>
                      </a:r>
                      <a:r>
                        <a:rPr lang="pt-BR" sz="1300" dirty="0">
                          <a:effectLst/>
                        </a:rPr>
                        <a:t>, </a:t>
                      </a:r>
                      <a:r>
                        <a:rPr lang="pt-BR" sz="1300" dirty="0" err="1">
                          <a:effectLst/>
                        </a:rPr>
                        <a:t>Boehm</a:t>
                      </a:r>
                      <a:r>
                        <a:rPr lang="pt-BR" sz="1300" dirty="0">
                          <a:effectLst/>
                        </a:rPr>
                        <a:t> (2007)</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300" dirty="0">
                          <a:effectLst/>
                        </a:rPr>
                        <a:t>Estados Unidos</a:t>
                      </a:r>
                    </a:p>
                    <a:p>
                      <a:pPr algn="ctr">
                        <a:spcAft>
                          <a:spcPts val="0"/>
                        </a:spcAft>
                      </a:pPr>
                      <a:r>
                        <a:rPr lang="pt-BR" sz="1300" dirty="0">
                          <a:effectLst/>
                        </a:rPr>
                        <a:t> </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300" dirty="0">
                          <a:effectLst/>
                        </a:rPr>
                        <a:t>Encontrar maneiras de garantir a qualidade do e-</a:t>
                      </a:r>
                      <a:r>
                        <a:rPr lang="pt-BR" sz="1300" dirty="0" err="1">
                          <a:effectLst/>
                        </a:rPr>
                        <a:t>learning</a:t>
                      </a:r>
                      <a:r>
                        <a:rPr lang="pt-BR" sz="1300" dirty="0">
                          <a:effectLst/>
                        </a:rPr>
                        <a:t> através de estratégias que pudessem garantir a qualidade</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300" dirty="0">
                          <a:effectLst/>
                        </a:rPr>
                        <a:t>Estudo de Caso - Universidade de Houston </a:t>
                      </a:r>
                      <a:r>
                        <a:rPr lang="pt-BR" sz="1300" dirty="0" err="1">
                          <a:effectLst/>
                        </a:rPr>
                        <a:t>Clear</a:t>
                      </a:r>
                      <a:r>
                        <a:rPr lang="pt-BR" sz="1300" dirty="0">
                          <a:effectLst/>
                        </a:rPr>
                        <a:t> Lake</a:t>
                      </a:r>
                      <a:endParaRPr lang="pt-BR" sz="1300" dirty="0">
                        <a:effectLst/>
                        <a:latin typeface="Times New Roman" panose="02020603050405020304" pitchFamily="18" charset="0"/>
                        <a:ea typeface="Times New Roman" panose="02020603050405020304" pitchFamily="18" charset="0"/>
                      </a:endParaRPr>
                    </a:p>
                  </a:txBody>
                  <a:tcPr marL="68580" marR="68580" marT="0" marB="0"/>
                </a:tc>
              </a:tr>
              <a:tr h="1284435">
                <a:tc>
                  <a:txBody>
                    <a:bodyPr/>
                    <a:lstStyle/>
                    <a:p>
                      <a:pPr algn="just">
                        <a:spcAft>
                          <a:spcPts val="0"/>
                        </a:spcAft>
                      </a:pPr>
                      <a:r>
                        <a:rPr lang="pt-BR" sz="1300" dirty="0" err="1">
                          <a:effectLst/>
                        </a:rPr>
                        <a:t>Kurubacak</a:t>
                      </a:r>
                      <a:r>
                        <a:rPr lang="pt-BR" sz="1300" dirty="0">
                          <a:effectLst/>
                        </a:rPr>
                        <a:t> (2011)</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300" dirty="0">
                          <a:effectLst/>
                        </a:rPr>
                        <a:t>Turquia</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pt-BR" sz="1300">
                          <a:effectLst/>
                        </a:rPr>
                        <a:t>Identificação, categorização, e classificação de futuras prioridades e necessidades de e-learning para o pluralismo</a:t>
                      </a:r>
                      <a:endParaRPr lang="pt-BR" sz="13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pt-BR" sz="1300" dirty="0" err="1">
                          <a:effectLst/>
                        </a:rPr>
                        <a:t>Quali</a:t>
                      </a:r>
                      <a:r>
                        <a:rPr lang="pt-BR" sz="1300" dirty="0">
                          <a:effectLst/>
                        </a:rPr>
                        <a:t>-Quanti com triangulação de dados - 28 profissionais de e-</a:t>
                      </a:r>
                      <a:r>
                        <a:rPr lang="pt-BR" sz="1300" dirty="0" err="1">
                          <a:effectLst/>
                        </a:rPr>
                        <a:t>learning</a:t>
                      </a:r>
                      <a:r>
                        <a:rPr lang="pt-BR" sz="1300" dirty="0">
                          <a:effectLst/>
                        </a:rPr>
                        <a:t> (14 mulheres e 13 homens) Especialistas discutiram os principais problemas e desafios, as categorias, as prioridades e as necessidades de e-</a:t>
                      </a:r>
                      <a:r>
                        <a:rPr lang="pt-BR" sz="1300" dirty="0" err="1">
                          <a:effectLst/>
                        </a:rPr>
                        <a:t>learning</a:t>
                      </a:r>
                      <a:r>
                        <a:rPr lang="pt-BR" sz="1300" dirty="0">
                          <a:effectLst/>
                        </a:rPr>
                        <a:t> para o pluralismo - </a:t>
                      </a:r>
                      <a:r>
                        <a:rPr lang="pt-BR" sz="1300" dirty="0" err="1">
                          <a:effectLst/>
                        </a:rPr>
                        <a:t>AndalouUniversity</a:t>
                      </a:r>
                      <a:r>
                        <a:rPr lang="pt-BR" sz="1300" dirty="0">
                          <a:effectLst/>
                        </a:rPr>
                        <a:t>, </a:t>
                      </a:r>
                      <a:r>
                        <a:rPr lang="pt-BR" sz="1300" dirty="0" err="1">
                          <a:effectLst/>
                        </a:rPr>
                        <a:t>Turkey</a:t>
                      </a:r>
                      <a:endParaRPr lang="pt-BR" sz="1300" dirty="0">
                        <a:effectLst/>
                        <a:latin typeface="Times New Roman" panose="02020603050405020304" pitchFamily="18" charset="0"/>
                        <a:ea typeface="Times New Roman" panose="02020603050405020304" pitchFamily="18" charset="0"/>
                      </a:endParaRPr>
                    </a:p>
                  </a:txBody>
                  <a:tcPr marL="68580" marR="68580" marT="0" marB="0"/>
                </a:tc>
              </a:tr>
              <a:tr h="856290">
                <a:tc>
                  <a:txBody>
                    <a:bodyPr/>
                    <a:lstStyle/>
                    <a:p>
                      <a:pPr algn="just">
                        <a:spcAft>
                          <a:spcPts val="0"/>
                        </a:spcAft>
                      </a:pPr>
                      <a:r>
                        <a:rPr lang="pt-BR" sz="1300">
                          <a:effectLst/>
                        </a:rPr>
                        <a:t>Fominykh (2011)</a:t>
                      </a:r>
                      <a:endParaRPr lang="pt-BR" sz="13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en-US" sz="1300" dirty="0" err="1">
                          <a:effectLst/>
                        </a:rPr>
                        <a:t>Noruega</a:t>
                      </a:r>
                      <a:endParaRPr lang="pt-BR" sz="1300" dirty="0">
                        <a:effectLst/>
                      </a:endParaRPr>
                    </a:p>
                    <a:p>
                      <a:pPr algn="ctr">
                        <a:spcAft>
                          <a:spcPts val="0"/>
                        </a:spcAft>
                      </a:pPr>
                      <a:r>
                        <a:rPr lang="en-US" sz="1300" dirty="0">
                          <a:effectLst/>
                        </a:rPr>
                        <a:t> </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pt-BR" sz="1300" dirty="0">
                          <a:effectLst/>
                        </a:rPr>
                        <a:t>Integração de um Campus virtual.</a:t>
                      </a:r>
                    </a:p>
                    <a:p>
                      <a:pPr algn="just">
                        <a:spcAft>
                          <a:spcPts val="0"/>
                        </a:spcAft>
                      </a:pPr>
                      <a:r>
                        <a:rPr lang="pt-BR" sz="1300" dirty="0">
                          <a:effectLst/>
                        </a:rPr>
                        <a:t>Ampliação de possibilidades de um campus virtual em apoio à aprendizagem e socialização</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pt-BR" sz="1300" dirty="0">
                          <a:effectLst/>
                        </a:rPr>
                        <a:t>Estudo de caso empírico que foi realizado para testar e desenvolver as ideias - </a:t>
                      </a:r>
                      <a:r>
                        <a:rPr lang="pt-BR" sz="1300" dirty="0" err="1">
                          <a:effectLst/>
                        </a:rPr>
                        <a:t>Universityof</a:t>
                      </a:r>
                      <a:r>
                        <a:rPr lang="pt-BR" sz="1300" dirty="0">
                          <a:effectLst/>
                        </a:rPr>
                        <a:t> Science </a:t>
                      </a:r>
                      <a:r>
                        <a:rPr lang="pt-BR" sz="1300" dirty="0" err="1">
                          <a:effectLst/>
                        </a:rPr>
                        <a:t>and</a:t>
                      </a:r>
                      <a:r>
                        <a:rPr lang="pt-BR" sz="1300" dirty="0">
                          <a:effectLst/>
                        </a:rPr>
                        <a:t> Technology</a:t>
                      </a:r>
                      <a:endParaRPr lang="pt-BR" sz="1300" dirty="0">
                        <a:effectLst/>
                        <a:latin typeface="Times New Roman" panose="02020603050405020304" pitchFamily="18" charset="0"/>
                        <a:ea typeface="Times New Roman" panose="02020603050405020304" pitchFamily="18" charset="0"/>
                      </a:endParaRPr>
                    </a:p>
                  </a:txBody>
                  <a:tcPr marL="68580" marR="68580" marT="0" marB="0"/>
                </a:tc>
              </a:tr>
              <a:tr h="968632">
                <a:tc>
                  <a:txBody>
                    <a:bodyPr/>
                    <a:lstStyle/>
                    <a:p>
                      <a:pPr algn="just">
                        <a:spcAft>
                          <a:spcPts val="0"/>
                        </a:spcAft>
                      </a:pPr>
                      <a:r>
                        <a:rPr lang="pt-BR" sz="1300" dirty="0">
                          <a:effectLst/>
                        </a:rPr>
                        <a:t>Phan (2011)</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t-BR" sz="1300" dirty="0">
                          <a:effectLst/>
                        </a:rPr>
                        <a:t>Austrália</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pt-BR" sz="1300" dirty="0">
                          <a:effectLst/>
                        </a:rPr>
                        <a:t>Apresentar duas vertentes (i)examinar a teoria cognitiva de aprendizagem </a:t>
                      </a:r>
                      <a:r>
                        <a:rPr lang="pt-BR" sz="1300" dirty="0" err="1">
                          <a:effectLst/>
                        </a:rPr>
                        <a:t>multimédia</a:t>
                      </a:r>
                      <a:r>
                        <a:rPr lang="pt-BR" sz="1300" dirty="0">
                          <a:effectLst/>
                        </a:rPr>
                        <a:t> e (</a:t>
                      </a:r>
                      <a:r>
                        <a:rPr lang="pt-BR" sz="1300" dirty="0" err="1">
                          <a:effectLst/>
                        </a:rPr>
                        <a:t>ii</a:t>
                      </a:r>
                      <a:r>
                        <a:rPr lang="pt-BR" sz="1300" dirty="0">
                          <a:effectLst/>
                        </a:rPr>
                        <a:t>) discutir as estratégias de visualização.</a:t>
                      </a:r>
                      <a:endParaRPr lang="pt-BR" sz="13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pt-BR" sz="1300" dirty="0">
                          <a:effectLst/>
                        </a:rPr>
                        <a:t>Estudo de caso</a:t>
                      </a:r>
                    </a:p>
                    <a:p>
                      <a:pPr algn="just">
                        <a:spcAft>
                          <a:spcPts val="0"/>
                        </a:spcAft>
                      </a:pPr>
                      <a:r>
                        <a:rPr lang="pt-BR" sz="1300" dirty="0">
                          <a:effectLst/>
                        </a:rPr>
                        <a:t>- Universidade de Nova Inglaterra</a:t>
                      </a:r>
                      <a:endParaRPr lang="pt-BR" sz="13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60123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2" name="Retângulo 1"/>
          <p:cNvSpPr/>
          <p:nvPr/>
        </p:nvSpPr>
        <p:spPr>
          <a:xfrm>
            <a:off x="323528" y="1484784"/>
            <a:ext cx="8352928" cy="323165"/>
          </a:xfrm>
          <a:prstGeom prst="rect">
            <a:avLst/>
          </a:prstGeom>
        </p:spPr>
        <p:txBody>
          <a:bodyPr wrap="square">
            <a:spAutoFit/>
          </a:bodyPr>
          <a:lstStyle/>
          <a:p>
            <a:r>
              <a:rPr lang="pt-BR" sz="1500" b="1" dirty="0" smtClean="0">
                <a:latin typeface="Verdana" panose="020B0604030504040204" pitchFamily="34" charset="0"/>
                <a:ea typeface="Verdana" panose="020B0604030504040204" pitchFamily="34" charset="0"/>
                <a:cs typeface="Verdana" panose="020B0604030504040204" pitchFamily="34" charset="0"/>
              </a:rPr>
              <a:t>TABELA </a:t>
            </a:r>
            <a:r>
              <a:rPr lang="pt-BR" sz="1500" b="1" dirty="0">
                <a:latin typeface="Verdana" panose="020B0604030504040204" pitchFamily="34" charset="0"/>
                <a:ea typeface="Verdana" panose="020B0604030504040204" pitchFamily="34" charset="0"/>
                <a:cs typeface="Verdana" panose="020B0604030504040204" pitchFamily="34" charset="0"/>
              </a:rPr>
              <a:t>01 – Pesquisas recentes acerca da Educação a Distância</a:t>
            </a:r>
            <a:endParaRPr lang="pt-BR" sz="1500" dirty="0">
              <a:latin typeface="Verdana" panose="020B0604030504040204" pitchFamily="34" charset="0"/>
              <a:ea typeface="Verdana" panose="020B0604030504040204" pitchFamily="34" charset="0"/>
              <a:cs typeface="Verdana" panose="020B0604030504040204" pitchFamily="34" charset="0"/>
            </a:endParaRPr>
          </a:p>
        </p:txBody>
      </p:sp>
      <p:sp>
        <p:nvSpPr>
          <p:cNvPr id="5" name="Retângulo 4"/>
          <p:cNvSpPr/>
          <p:nvPr/>
        </p:nvSpPr>
        <p:spPr>
          <a:xfrm>
            <a:off x="0" y="6516504"/>
            <a:ext cx="2683748" cy="323165"/>
          </a:xfrm>
          <a:prstGeom prst="rect">
            <a:avLst/>
          </a:prstGeom>
        </p:spPr>
        <p:txBody>
          <a:bodyPr wrap="none">
            <a:spAutoFit/>
          </a:bodyPr>
          <a:lstStyle/>
          <a:p>
            <a:pPr marL="228600" algn="just">
              <a:spcAft>
                <a:spcPts val="0"/>
              </a:spcAft>
            </a:pPr>
            <a:r>
              <a:rPr lang="pt-BR" sz="1500" dirty="0">
                <a:latin typeface="Arial" panose="020B0604020202020204" pitchFamily="34" charset="0"/>
                <a:ea typeface="Times New Roman" panose="02020603050405020304" pitchFamily="18" charset="0"/>
              </a:rPr>
              <a:t>Fonte: </a:t>
            </a:r>
            <a:r>
              <a:rPr lang="pt-BR" sz="1500" dirty="0" err="1">
                <a:latin typeface="Arial" panose="020B0604020202020204" pitchFamily="34" charset="0"/>
                <a:ea typeface="Times New Roman" panose="02020603050405020304" pitchFamily="18" charset="0"/>
              </a:rPr>
              <a:t>Kidney</a:t>
            </a:r>
            <a:r>
              <a:rPr lang="pt-BR" sz="1500" dirty="0">
                <a:latin typeface="Arial" panose="020B0604020202020204" pitchFamily="34" charset="0"/>
                <a:ea typeface="Times New Roman" panose="02020603050405020304" pitchFamily="18" charset="0"/>
              </a:rPr>
              <a:t> (2007) </a:t>
            </a:r>
            <a:r>
              <a:rPr lang="pt-BR" sz="1500" i="1" dirty="0">
                <a:latin typeface="Arial" panose="020B0604020202020204" pitchFamily="34" charset="0"/>
                <a:ea typeface="Times New Roman" panose="02020603050405020304" pitchFamily="18" charset="0"/>
              </a:rPr>
              <a:t>et al </a:t>
            </a:r>
            <a:endParaRPr lang="pt-BR" sz="1500" dirty="0">
              <a:effectLst/>
              <a:latin typeface="Times New Roman" panose="02020603050405020304" pitchFamily="18" charset="0"/>
              <a:ea typeface="Times New Roman" panose="02020603050405020304" pitchFamily="18" charset="0"/>
            </a:endParaRPr>
          </a:p>
        </p:txBody>
      </p:sp>
      <p:graphicFrame>
        <p:nvGraphicFramePr>
          <p:cNvPr id="7" name="Tabela 6"/>
          <p:cNvGraphicFramePr>
            <a:graphicFrameLocks noGrp="1"/>
          </p:cNvGraphicFramePr>
          <p:nvPr>
            <p:extLst>
              <p:ext uri="{D42A27DB-BD31-4B8C-83A1-F6EECF244321}">
                <p14:modId xmlns:p14="http://schemas.microsoft.com/office/powerpoint/2010/main" val="1683292963"/>
              </p:ext>
            </p:extLst>
          </p:nvPr>
        </p:nvGraphicFramePr>
        <p:xfrm>
          <a:off x="179512" y="1772816"/>
          <a:ext cx="8640960" cy="4797138"/>
        </p:xfrm>
        <a:graphic>
          <a:graphicData uri="http://schemas.openxmlformats.org/drawingml/2006/table">
            <a:tbl>
              <a:tblPr firstRow="1" firstCol="1" bandRow="1">
                <a:tableStyleId>{5C22544A-7EE6-4342-B048-85BDC9FD1C3A}</a:tableStyleId>
              </a:tblPr>
              <a:tblGrid>
                <a:gridCol w="1609018"/>
                <a:gridCol w="763843"/>
                <a:gridCol w="3010279"/>
                <a:gridCol w="3257820"/>
              </a:tblGrid>
              <a:tr h="731924">
                <a:tc>
                  <a:txBody>
                    <a:bodyPr/>
                    <a:lstStyle/>
                    <a:p>
                      <a:pPr algn="ctr">
                        <a:lnSpc>
                          <a:spcPct val="107000"/>
                        </a:lnSpc>
                        <a:spcAft>
                          <a:spcPts val="800"/>
                        </a:spcAft>
                      </a:pPr>
                      <a:r>
                        <a:rPr lang="pt-BR" sz="1300" dirty="0">
                          <a:effectLst/>
                        </a:rPr>
                        <a:t> </a:t>
                      </a:r>
                    </a:p>
                    <a:p>
                      <a:pPr algn="ctr">
                        <a:lnSpc>
                          <a:spcPct val="107000"/>
                        </a:lnSpc>
                        <a:spcAft>
                          <a:spcPts val="800"/>
                        </a:spcAft>
                      </a:pPr>
                      <a:r>
                        <a:rPr lang="pt-BR" sz="1300" dirty="0">
                          <a:effectLst/>
                        </a:rPr>
                        <a:t>Autor</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800"/>
                        </a:spcAft>
                      </a:pPr>
                      <a:r>
                        <a:rPr lang="pt-BR" sz="1300">
                          <a:effectLst/>
                        </a:rPr>
                        <a:t> </a:t>
                      </a:r>
                    </a:p>
                    <a:p>
                      <a:pPr algn="ctr">
                        <a:lnSpc>
                          <a:spcPct val="107000"/>
                        </a:lnSpc>
                        <a:spcAft>
                          <a:spcPts val="800"/>
                        </a:spcAft>
                      </a:pPr>
                      <a:r>
                        <a:rPr lang="pt-BR" sz="1300">
                          <a:effectLst/>
                        </a:rPr>
                        <a:t>País</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800"/>
                        </a:spcAft>
                      </a:pPr>
                      <a:r>
                        <a:rPr lang="pt-BR" sz="1300">
                          <a:effectLst/>
                        </a:rPr>
                        <a:t> </a:t>
                      </a:r>
                    </a:p>
                    <a:p>
                      <a:pPr algn="ctr">
                        <a:lnSpc>
                          <a:spcPct val="107000"/>
                        </a:lnSpc>
                        <a:spcAft>
                          <a:spcPts val="800"/>
                        </a:spcAft>
                      </a:pPr>
                      <a:r>
                        <a:rPr lang="pt-BR" sz="1300">
                          <a:effectLst/>
                        </a:rPr>
                        <a:t>Experiência</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800"/>
                        </a:spcAft>
                      </a:pPr>
                      <a:r>
                        <a:rPr lang="pt-BR" sz="1300">
                          <a:effectLst/>
                        </a:rPr>
                        <a:t> </a:t>
                      </a:r>
                    </a:p>
                    <a:p>
                      <a:pPr algn="ctr">
                        <a:lnSpc>
                          <a:spcPct val="107000"/>
                        </a:lnSpc>
                        <a:spcAft>
                          <a:spcPts val="800"/>
                        </a:spcAft>
                      </a:pPr>
                      <a:r>
                        <a:rPr lang="pt-BR" sz="1300">
                          <a:effectLst/>
                        </a:rPr>
                        <a:t>Método</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1320963">
                <a:tc>
                  <a:txBody>
                    <a:bodyPr/>
                    <a:lstStyle/>
                    <a:p>
                      <a:pPr algn="just">
                        <a:lnSpc>
                          <a:spcPct val="107000"/>
                        </a:lnSpc>
                        <a:spcAft>
                          <a:spcPts val="800"/>
                        </a:spcAft>
                      </a:pPr>
                      <a:r>
                        <a:rPr lang="pt-BR" sz="1300" dirty="0" err="1">
                          <a:effectLst/>
                        </a:rPr>
                        <a:t>Maglajlić</a:t>
                      </a:r>
                      <a:r>
                        <a:rPr lang="pt-BR" sz="1300" dirty="0">
                          <a:effectLst/>
                        </a:rPr>
                        <a:t> (2012)</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800"/>
                        </a:spcAft>
                      </a:pPr>
                      <a:r>
                        <a:rPr lang="en-US" sz="1300">
                          <a:effectLst/>
                        </a:rPr>
                        <a:t>Austria</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just">
                        <a:lnSpc>
                          <a:spcPct val="107000"/>
                        </a:lnSpc>
                        <a:spcAft>
                          <a:spcPts val="800"/>
                        </a:spcAft>
                      </a:pPr>
                      <a:r>
                        <a:rPr lang="pt-BR" sz="1300" dirty="0">
                          <a:effectLst/>
                        </a:rPr>
                        <a:t>Abordagem da eficiência no e-</a:t>
                      </a:r>
                      <a:r>
                        <a:rPr lang="pt-BR" sz="1300" dirty="0" err="1">
                          <a:effectLst/>
                        </a:rPr>
                        <a:t>learning</a:t>
                      </a:r>
                      <a:r>
                        <a:rPr lang="pt-BR" sz="1300" dirty="0">
                          <a:effectLst/>
                        </a:rPr>
                        <a:t> e como pode a aprendizagem ser melhorada usando redes sociais dos formandos e tutores, buscando uma abordagem mais atual</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just">
                        <a:lnSpc>
                          <a:spcPct val="107000"/>
                        </a:lnSpc>
                        <a:spcAft>
                          <a:spcPts val="800"/>
                        </a:spcAft>
                      </a:pPr>
                      <a:r>
                        <a:rPr lang="pt-BR" sz="1300">
                          <a:effectLst/>
                        </a:rPr>
                        <a:t>Foi desenvolvido um indicador de melhoria da aprendizagem, definida como a diferença no resultado da aprendizagem de um formando antes e depois de um período de tempo. O resultado de aprendizagem, concretamente, foi medido pelo teste resultados dos estagiários.</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1320963">
                <a:tc>
                  <a:txBody>
                    <a:bodyPr/>
                    <a:lstStyle/>
                    <a:p>
                      <a:pPr algn="just">
                        <a:lnSpc>
                          <a:spcPct val="107000"/>
                        </a:lnSpc>
                        <a:spcAft>
                          <a:spcPts val="800"/>
                        </a:spcAft>
                      </a:pPr>
                      <a:r>
                        <a:rPr lang="pt-BR" sz="1300">
                          <a:effectLst/>
                        </a:rPr>
                        <a:t>Gozzi (2012)</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800"/>
                        </a:spcAft>
                      </a:pPr>
                      <a:r>
                        <a:rPr lang="en-US" sz="1300" dirty="0" err="1">
                          <a:effectLst/>
                        </a:rPr>
                        <a:t>Brasil</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just">
                        <a:lnSpc>
                          <a:spcPct val="107000"/>
                        </a:lnSpc>
                        <a:spcAft>
                          <a:spcPts val="800"/>
                        </a:spcAft>
                      </a:pPr>
                      <a:r>
                        <a:rPr lang="pt-BR" sz="1300">
                          <a:effectLst/>
                        </a:rPr>
                        <a:t>Gestão pedagógica em comunidades virtuais orientadas para a aprendizagem</a:t>
                      </a:r>
                    </a:p>
                    <a:p>
                      <a:pPr algn="just">
                        <a:lnSpc>
                          <a:spcPct val="107000"/>
                        </a:lnSpc>
                        <a:spcAft>
                          <a:spcPts val="800"/>
                        </a:spcAft>
                      </a:pPr>
                      <a:r>
                        <a:rPr lang="pt-BR" sz="1300">
                          <a:effectLst/>
                        </a:rPr>
                        <a:t>Importância da formação do professor mediador. Trouxe a reflexão das novas tecnologias da comunicação e informação.</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just">
                        <a:lnSpc>
                          <a:spcPct val="107000"/>
                        </a:lnSpc>
                        <a:spcAft>
                          <a:spcPts val="800"/>
                        </a:spcAft>
                      </a:pPr>
                      <a:r>
                        <a:rPr lang="pt-BR" sz="1300" dirty="0">
                          <a:effectLst/>
                        </a:rPr>
                        <a:t>Pesquisa bibliográfica, o conceito e a importância do desenvolvimento pedagogicamente orientado dessas comunidades em cursos on-line, bem como a necessidade de formação de professores mediadores capazes de mediar adequadamente às interações.</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1097478">
                <a:tc>
                  <a:txBody>
                    <a:bodyPr/>
                    <a:lstStyle/>
                    <a:p>
                      <a:pPr algn="just">
                        <a:lnSpc>
                          <a:spcPct val="107000"/>
                        </a:lnSpc>
                        <a:spcAft>
                          <a:spcPts val="800"/>
                        </a:spcAft>
                      </a:pPr>
                      <a:r>
                        <a:rPr lang="pt-BR" sz="1300">
                          <a:effectLst/>
                        </a:rPr>
                        <a:t>Gilberto (2013)</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ctr">
                        <a:lnSpc>
                          <a:spcPct val="107000"/>
                        </a:lnSpc>
                        <a:spcAft>
                          <a:spcPts val="800"/>
                        </a:spcAft>
                      </a:pPr>
                      <a:r>
                        <a:rPr lang="en-US" sz="1300">
                          <a:effectLst/>
                        </a:rPr>
                        <a:t>Brasil</a:t>
                      </a:r>
                      <a:endParaRPr lang="pt-BR"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just">
                        <a:lnSpc>
                          <a:spcPct val="107000"/>
                        </a:lnSpc>
                        <a:spcAft>
                          <a:spcPts val="800"/>
                        </a:spcAft>
                      </a:pPr>
                      <a:r>
                        <a:rPr lang="pt-BR" sz="1300" dirty="0">
                          <a:effectLst/>
                        </a:rPr>
                        <a:t>Discussão de questões voltadas para a EAD, torna-se fundamental compreender a EAD como prática social e política que possibilita o desenvolvimento da autonomia do educando.</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gn="just">
                        <a:lnSpc>
                          <a:spcPct val="107000"/>
                        </a:lnSpc>
                        <a:spcAft>
                          <a:spcPts val="800"/>
                        </a:spcAft>
                      </a:pPr>
                      <a:r>
                        <a:rPr lang="pt-BR" sz="1300" dirty="0">
                          <a:effectLst/>
                        </a:rPr>
                        <a:t>Resultados de pesquisa realizada com professores que atuam em cursos de licenciatura na modalidade a distância</a:t>
                      </a:r>
                      <a:endParaRPr lang="pt-BR"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bl>
          </a:graphicData>
        </a:graphic>
      </p:graphicFrame>
    </p:spTree>
    <p:extLst>
      <p:ext uri="{BB962C8B-B14F-4D97-AF65-F5344CB8AC3E}">
        <p14:creationId xmlns:p14="http://schemas.microsoft.com/office/powerpoint/2010/main" val="3733999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6" name="Retângulo 5"/>
          <p:cNvSpPr/>
          <p:nvPr/>
        </p:nvSpPr>
        <p:spPr>
          <a:xfrm>
            <a:off x="611560" y="2132856"/>
            <a:ext cx="8064896" cy="430047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lnSpc>
                <a:spcPct val="200000"/>
              </a:lnSpc>
            </a:pPr>
            <a:r>
              <a:rPr lang="pt-BR" sz="2000" dirty="0">
                <a:latin typeface="Verdana" panose="020B0604030504040204" pitchFamily="34" charset="0"/>
                <a:ea typeface="Verdana" panose="020B0604030504040204" pitchFamily="34" charset="0"/>
                <a:cs typeface="Verdana" panose="020B0604030504040204" pitchFamily="34" charset="0"/>
              </a:rPr>
              <a:t>Atualmente, os estudos realizados sobre a educação à distância, diz respeito à qualidade dos cursos e às estratégias que garantam a qualidade dos programas. Desta forma, faz-se o contraponto entre as estratégias de crescimento e a educação a distância, identificando as peculiaridades do setor educacional atual, que é a proposta do presente trabalho.</a:t>
            </a:r>
          </a:p>
        </p:txBody>
      </p:sp>
    </p:spTree>
    <p:extLst>
      <p:ext uri="{BB962C8B-B14F-4D97-AF65-F5344CB8AC3E}">
        <p14:creationId xmlns:p14="http://schemas.microsoft.com/office/powerpoint/2010/main" val="279233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384112"/>
          </a:xfrm>
          <a:prstGeom prst="rect">
            <a:avLst/>
          </a:prstGeom>
        </p:spPr>
      </p:pic>
      <p:sp>
        <p:nvSpPr>
          <p:cNvPr id="2" name="Retângulo 1"/>
          <p:cNvSpPr/>
          <p:nvPr/>
        </p:nvSpPr>
        <p:spPr>
          <a:xfrm>
            <a:off x="191562" y="1449651"/>
            <a:ext cx="4498347" cy="323165"/>
          </a:xfrm>
          <a:prstGeom prst="rect">
            <a:avLst/>
          </a:prstGeom>
        </p:spPr>
        <p:txBody>
          <a:bodyPr wrap="none">
            <a:spAutoFit/>
          </a:bodyPr>
          <a:lstStyle/>
          <a:p>
            <a:r>
              <a:rPr lang="pt-BR" sz="1500" b="1" dirty="0">
                <a:latin typeface="Verdana" panose="020B0604030504040204" pitchFamily="34" charset="0"/>
                <a:ea typeface="Verdana" panose="020B0604030504040204" pitchFamily="34" charset="0"/>
                <a:cs typeface="Verdana" panose="020B0604030504040204" pitchFamily="34" charset="0"/>
              </a:rPr>
              <a:t>Estratégias de Crescimento Empresarial</a:t>
            </a:r>
            <a:endParaRPr lang="pt-BR" sz="15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582928122"/>
              </p:ext>
            </p:extLst>
          </p:nvPr>
        </p:nvGraphicFramePr>
        <p:xfrm>
          <a:off x="215516" y="1823040"/>
          <a:ext cx="8712973" cy="4846320"/>
        </p:xfrm>
        <a:graphic>
          <a:graphicData uri="http://schemas.openxmlformats.org/drawingml/2006/table">
            <a:tbl>
              <a:tblPr firstRow="1" firstCol="1" bandRow="1"/>
              <a:tblGrid>
                <a:gridCol w="1355794"/>
                <a:gridCol w="2063460"/>
                <a:gridCol w="1801326"/>
                <a:gridCol w="2664298"/>
                <a:gridCol w="828095"/>
              </a:tblGrid>
              <a:tr h="156914">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Período</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44546A"/>
                          </a:solidFill>
                          <a:effectLst/>
                          <a:latin typeface="Times New Roman" panose="02020603050405020304" pitchFamily="18" charset="0"/>
                          <a:ea typeface="Times New Roman" panose="02020603050405020304" pitchFamily="18" charset="0"/>
                        </a:rPr>
                        <a:t>Estratégias de Crescimento</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Tipo de Estratégia</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Principais Características</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500" b="1" dirty="0">
                          <a:solidFill>
                            <a:srgbClr val="1F497D"/>
                          </a:solidFill>
                          <a:effectLst/>
                          <a:latin typeface="Times New Roman" panose="02020603050405020304" pitchFamily="18" charset="0"/>
                          <a:ea typeface="Times New Roman" panose="02020603050405020304" pitchFamily="18" charset="0"/>
                        </a:rPr>
                        <a:t>Autor</a:t>
                      </a:r>
                      <a:endParaRPr lang="pt-BR" sz="15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588">
                <a:tc rowSpan="2">
                  <a:txBody>
                    <a:bodyPr/>
                    <a:lstStyle/>
                    <a:p>
                      <a:pPr algn="ctr">
                        <a:spcAft>
                          <a:spcPts val="0"/>
                        </a:spcAft>
                      </a:pPr>
                      <a:r>
                        <a:rPr lang="pt-BR" sz="1600" b="1" dirty="0">
                          <a:solidFill>
                            <a:srgbClr val="365F91"/>
                          </a:solidFill>
                          <a:effectLst/>
                          <a:latin typeface="Times New Roman" panose="02020603050405020304" pitchFamily="18" charset="0"/>
                          <a:ea typeface="Times New Roman" panose="02020603050405020304" pitchFamily="18" charset="0"/>
                        </a:rPr>
                        <a:t>Até a Década de 60</a:t>
                      </a:r>
                      <a:endParaRPr lang="pt-BR" sz="1600" dirty="0">
                        <a:effectLst/>
                        <a:latin typeface="Times New Roman" panose="02020603050405020304" pitchFamily="18" charset="0"/>
                        <a:ea typeface="Times New Roman" panose="02020603050405020304" pitchFamily="18" charset="0"/>
                      </a:endParaRPr>
                    </a:p>
                  </a:txBody>
                  <a:tcPr marL="36613" marR="366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pt-BR" sz="1600" dirty="0" smtClean="0">
                          <a:effectLst/>
                          <a:latin typeface="Times New Roman" panose="02020603050405020304" pitchFamily="18" charset="0"/>
                          <a:ea typeface="Times New Roman" panose="02020603050405020304" pitchFamily="18" charset="0"/>
                        </a:rPr>
                        <a:t>§Crescimento </a:t>
                      </a:r>
                      <a:r>
                        <a:rPr lang="pt-BR" sz="1600" dirty="0">
                          <a:effectLst/>
                          <a:latin typeface="Times New Roman" panose="02020603050405020304" pitchFamily="18" charset="0"/>
                          <a:ea typeface="Times New Roman" panose="02020603050405020304" pitchFamily="18" charset="0"/>
                        </a:rPr>
                        <a:t>corporativo baseado em um negócio dominante;</a:t>
                      </a:r>
                      <a:br>
                        <a:rPr lang="pt-BR" sz="1600" dirty="0">
                          <a:effectLst/>
                          <a:latin typeface="Times New Roman" panose="02020603050405020304" pitchFamily="18" charset="0"/>
                          <a:ea typeface="Times New Roman" panose="02020603050405020304" pitchFamily="18" charset="0"/>
                        </a:rPr>
                      </a:br>
                      <a:r>
                        <a:rPr lang="pt-BR" sz="1600" dirty="0" smtClean="0">
                          <a:effectLst/>
                          <a:latin typeface="Times New Roman" panose="02020603050405020304" pitchFamily="18" charset="0"/>
                          <a:ea typeface="Times New Roman" panose="02020603050405020304" pitchFamily="18" charset="0"/>
                        </a:rPr>
                        <a:t>§Crescimento </a:t>
                      </a:r>
                      <a:r>
                        <a:rPr lang="pt-BR" sz="1600" dirty="0">
                          <a:effectLst/>
                          <a:latin typeface="Times New Roman" panose="02020603050405020304" pitchFamily="18" charset="0"/>
                          <a:ea typeface="Times New Roman" panose="02020603050405020304" pitchFamily="18" charset="0"/>
                        </a:rPr>
                        <a:t>do negócio baseado em: penetração de mercado; desenvolvimento/expansão para novos mercados; desenvolvimento de novos produtos;</a:t>
                      </a:r>
                      <a:br>
                        <a:rPr lang="pt-BR" sz="1600" dirty="0">
                          <a:effectLst/>
                          <a:latin typeface="Times New Roman" panose="02020603050405020304" pitchFamily="18" charset="0"/>
                          <a:ea typeface="Times New Roman" panose="02020603050405020304" pitchFamily="18" charset="0"/>
                        </a:rPr>
                      </a:br>
                      <a:r>
                        <a:rPr lang="pt-BR" sz="1600" dirty="0" smtClean="0">
                          <a:effectLst/>
                          <a:latin typeface="Times New Roman" panose="02020603050405020304" pitchFamily="18" charset="0"/>
                          <a:ea typeface="Times New Roman" panose="02020603050405020304" pitchFamily="18" charset="0"/>
                        </a:rPr>
                        <a:t>§Crescimento </a:t>
                      </a:r>
                      <a:r>
                        <a:rPr lang="pt-BR" sz="1600" dirty="0">
                          <a:effectLst/>
                          <a:latin typeface="Times New Roman" panose="02020603050405020304" pitchFamily="18" charset="0"/>
                          <a:ea typeface="Times New Roman" panose="02020603050405020304" pitchFamily="18" charset="0"/>
                        </a:rPr>
                        <a:t>dos produtos baseado na busca de volume de linhas simples</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600" dirty="0">
                          <a:effectLst/>
                          <a:latin typeface="Times New Roman" panose="02020603050405020304" pitchFamily="18" charset="0"/>
                          <a:ea typeface="Times New Roman" panose="02020603050405020304" pitchFamily="18" charset="0"/>
                        </a:rPr>
                        <a:t>Estratégia de consolidação horizontal dos mercados e pela integração vertical dos estágios de produção</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600" dirty="0">
                          <a:effectLst/>
                          <a:latin typeface="Times New Roman" panose="02020603050405020304" pitchFamily="18" charset="0"/>
                          <a:ea typeface="Times New Roman" panose="02020603050405020304" pitchFamily="18" charset="0"/>
                        </a:rPr>
                        <a:t>Três estratégias alternativas de crescimento: (1) expansão geográfica dos mercados e das fontes de suprimento para o exterior;(2) expansão das linhas de produtos para os consumidores existentes; (3) desenvolvimento de novos produtos para novos consumidores.</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effectLst/>
                          <a:latin typeface="Times New Roman" panose="02020603050405020304" pitchFamily="18" charset="0"/>
                          <a:ea typeface="Times New Roman" panose="02020603050405020304" pitchFamily="18" charset="0"/>
                        </a:rPr>
                        <a:t>Chandler (1962)</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420">
                <a:tc vMerge="1">
                  <a:txBody>
                    <a:bodyPr/>
                    <a:lstStyle/>
                    <a:p>
                      <a:endParaRPr lang="pt-BR"/>
                    </a:p>
                  </a:txBody>
                  <a:tcPr/>
                </a:tc>
                <a:tc vMerge="1">
                  <a:txBody>
                    <a:bodyPr/>
                    <a:lstStyle/>
                    <a:p>
                      <a:endParaRPr lang="pt-BR"/>
                    </a:p>
                  </a:txBody>
                  <a:tcPr/>
                </a:tc>
                <a:tc>
                  <a:txBody>
                    <a:bodyPr/>
                    <a:lstStyle/>
                    <a:p>
                      <a:pPr algn="just">
                        <a:spcAft>
                          <a:spcPts val="0"/>
                        </a:spcAft>
                      </a:pPr>
                      <a:r>
                        <a:rPr lang="pt-BR" sz="1600" dirty="0">
                          <a:effectLst/>
                          <a:latin typeface="Times New Roman" panose="02020603050405020304" pitchFamily="18" charset="0"/>
                          <a:ea typeface="Times New Roman" panose="02020603050405020304" pitchFamily="18" charset="0"/>
                        </a:rPr>
                        <a:t>O vetor de crescimento da empresa - associado às dimensões do produto (existentes e futuros) e à sua missão ou finalidade (atual e nova).</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pt-BR" sz="1600">
                          <a:effectLst/>
                          <a:latin typeface="Times New Roman" panose="02020603050405020304" pitchFamily="18" charset="0"/>
                          <a:ea typeface="Times New Roman" panose="02020603050405020304" pitchFamily="18" charset="0"/>
                        </a:rPr>
                        <a:t>Dimensões para crescer - Quatro estratégias básicas: (1) penetração de mercado, (2) desenvolvimento de mercados, (3) desenvolvimento de produtos e (4) diversificação.</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err="1">
                          <a:effectLst/>
                          <a:latin typeface="Times New Roman" panose="02020603050405020304" pitchFamily="18" charset="0"/>
                          <a:ea typeface="Times New Roman" panose="02020603050405020304" pitchFamily="18" charset="0"/>
                        </a:rPr>
                        <a:t>Ansoff</a:t>
                      </a:r>
                      <a:r>
                        <a:rPr lang="pt-BR" sz="1600" dirty="0">
                          <a:effectLst/>
                          <a:latin typeface="Times New Roman" panose="02020603050405020304" pitchFamily="18" charset="0"/>
                          <a:ea typeface="Times New Roman" panose="02020603050405020304" pitchFamily="18" charset="0"/>
                        </a:rPr>
                        <a:t> (1965)</a:t>
                      </a:r>
                    </a:p>
                  </a:txBody>
                  <a:tcPr marL="36613" marR="366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53846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2974</Words>
  <Application>Microsoft Office PowerPoint</Application>
  <PresentationFormat>Apresentação na tela (4:3)</PresentationFormat>
  <Paragraphs>224</Paragraphs>
  <Slides>25</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25</vt:i4>
      </vt:variant>
    </vt:vector>
  </HeadingPairs>
  <TitlesOfParts>
    <vt:vector size="32" baseType="lpstr">
      <vt:lpstr>Arial</vt:lpstr>
      <vt:lpstr>Calibri</vt:lpstr>
      <vt:lpstr>CG Times</vt:lpstr>
      <vt:lpstr>Times New Roman</vt:lpstr>
      <vt:lpstr>Verdana</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Dragon</dc:creator>
  <cp:lastModifiedBy>Katia Lima</cp:lastModifiedBy>
  <cp:revision>8</cp:revision>
  <dcterms:created xsi:type="dcterms:W3CDTF">2014-07-31T15:12:21Z</dcterms:created>
  <dcterms:modified xsi:type="dcterms:W3CDTF">2014-10-06T13:55:24Z</dcterms:modified>
</cp:coreProperties>
</file>