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5" r:id="rId9"/>
    <p:sldId id="268" r:id="rId10"/>
    <p:sldId id="269" r:id="rId11"/>
    <p:sldId id="271" r:id="rId12"/>
    <p:sldId id="282" r:id="rId13"/>
    <p:sldId id="283" r:id="rId14"/>
    <p:sldId id="301" r:id="rId15"/>
    <p:sldId id="302" r:id="rId16"/>
    <p:sldId id="303" r:id="rId17"/>
    <p:sldId id="304" r:id="rId18"/>
    <p:sldId id="305" r:id="rId19"/>
    <p:sldId id="284" r:id="rId20"/>
    <p:sldId id="306" r:id="rId21"/>
    <p:sldId id="311" r:id="rId22"/>
    <p:sldId id="312" r:id="rId23"/>
    <p:sldId id="313" r:id="rId24"/>
    <p:sldId id="316" r:id="rId25"/>
    <p:sldId id="314" r:id="rId26"/>
    <p:sldId id="315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285" r:id="rId35"/>
    <p:sldId id="307" r:id="rId36"/>
    <p:sldId id="308" r:id="rId37"/>
    <p:sldId id="309" r:id="rId38"/>
    <p:sldId id="310" r:id="rId39"/>
    <p:sldId id="294" r:id="rId40"/>
    <p:sldId id="295" r:id="rId41"/>
    <p:sldId id="296" r:id="rId42"/>
    <p:sldId id="297" r:id="rId43"/>
    <p:sldId id="298" r:id="rId4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183F"/>
    <a:srgbClr val="55BAB7"/>
    <a:srgbClr val="FFF8F3"/>
    <a:srgbClr val="3CA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A57804-F35E-4571-B28F-DAB5E659E7B9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105FE-6AF3-4E9B-A6EA-6C643F2943B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21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9743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628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05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4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91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07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"/>
            <a:ext cx="9144000" cy="68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79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445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025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6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26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94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8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8176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  <p:pic>
        <p:nvPicPr>
          <p:cNvPr id="4" name="Picture 2" descr="C:\Users\TeleDesigners\Desktop\app\al\0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478" y="2132856"/>
            <a:ext cx="2282673" cy="423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9878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" y="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175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" y="0"/>
            <a:ext cx="9140417" cy="6860689"/>
          </a:xfrm>
          <a:prstGeom prst="rect">
            <a:avLst/>
          </a:prstGeom>
        </p:spPr>
      </p:pic>
      <p:pic>
        <p:nvPicPr>
          <p:cNvPr id="3" name="Picture 8" descr="C:\Users\TeleDesigners\Desktop\app\tela001_A-Calculadora-de-risco-Cardiovascular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570501" cy="49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0107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587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683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3563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" y="0"/>
            <a:ext cx="91368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22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939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5" r="10224"/>
          <a:stretch/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445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8" r="394"/>
          <a:stretch/>
        </p:blipFill>
        <p:spPr>
          <a:xfrm>
            <a:off x="0" y="-67719"/>
            <a:ext cx="9144000" cy="392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77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185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90"/>
            <a:ext cx="9144000" cy="6863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326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" y="-2690"/>
            <a:ext cx="9140417" cy="686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15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28F34-6BC3-4E09-80F8-F36854167AA4}" type="datetimeFigureOut">
              <a:rPr lang="pt-BR" smtClean="0"/>
              <a:t>06/10/2014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AF9E04-6B07-44F0-B8AE-618BC21AF22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382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3" r:id="rId6"/>
    <p:sldLayoutId id="2147483655" r:id="rId7"/>
    <p:sldLayoutId id="2147483657" r:id="rId8"/>
    <p:sldLayoutId id="2147483656" r:id="rId9"/>
    <p:sldLayoutId id="2147483659" r:id="rId10"/>
    <p:sldLayoutId id="2147483660" r:id="rId11"/>
    <p:sldLayoutId id="2147483662" r:id="rId12"/>
    <p:sldLayoutId id="2147483661" r:id="rId13"/>
    <p:sldLayoutId id="2147483658" r:id="rId14"/>
    <p:sldLayoutId id="2147483666" r:id="rId15"/>
    <p:sldLayoutId id="2147483667" r:id="rId16"/>
    <p:sldLayoutId id="2147483665" r:id="rId17"/>
    <p:sldLayoutId id="2147483664" r:id="rId18"/>
    <p:sldLayoutId id="2147483668" r:id="rId19"/>
    <p:sldLayoutId id="2147483669" r:id="rId20"/>
    <p:sldLayoutId id="2147483663" r:id="rId21"/>
    <p:sldLayoutId id="2147483673" r:id="rId22"/>
    <p:sldLayoutId id="2147483670" r:id="rId23"/>
    <p:sldLayoutId id="2147483671" r:id="rId24"/>
    <p:sldLayoutId id="2147483672" r:id="rId2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5.png"/><Relationship Id="rId7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7.png"/><Relationship Id="rId5" Type="http://schemas.openxmlformats.org/officeDocument/2006/relationships/image" Target="../media/image42.png"/><Relationship Id="rId10" Type="http://schemas.openxmlformats.org/officeDocument/2006/relationships/image" Target="../media/image38.png"/><Relationship Id="rId4" Type="http://schemas.openxmlformats.org/officeDocument/2006/relationships/image" Target="../media/image43.png"/><Relationship Id="rId9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7.jpeg"/><Relationship Id="rId4" Type="http://schemas.openxmlformats.org/officeDocument/2006/relationships/image" Target="../media/image6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67.jpeg"/><Relationship Id="rId4" Type="http://schemas.openxmlformats.org/officeDocument/2006/relationships/image" Target="../media/image6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9.jpeg"/><Relationship Id="rId5" Type="http://schemas.openxmlformats.org/officeDocument/2006/relationships/image" Target="../media/image67.jpeg"/><Relationship Id="rId4" Type="http://schemas.openxmlformats.org/officeDocument/2006/relationships/image" Target="../media/image6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7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7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hyperlink" Target="http://aps.bvs.br/php/index.php" TargetMode="Externa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jpeg"/><Relationship Id="rId3" Type="http://schemas.openxmlformats.org/officeDocument/2006/relationships/image" Target="../media/image28.png"/><Relationship Id="rId21" Type="http://schemas.openxmlformats.org/officeDocument/2006/relationships/image" Target="../media/image50.jpe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2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744" y="6165304"/>
            <a:ext cx="2430512" cy="653102"/>
          </a:xfrm>
          <a:prstGeom prst="rect">
            <a:avLst/>
          </a:prstGeom>
        </p:spPr>
      </p:pic>
      <p:sp>
        <p:nvSpPr>
          <p:cNvPr id="15" name="Subtítulo 2"/>
          <p:cNvSpPr txBox="1">
            <a:spLocks/>
          </p:cNvSpPr>
          <p:nvPr/>
        </p:nvSpPr>
        <p:spPr>
          <a:xfrm>
            <a:off x="539552" y="5517232"/>
            <a:ext cx="8208912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100"/>
              </a:lnSpc>
            </a:pPr>
            <a:r>
              <a:rPr lang="pt-BR" sz="2000" baseline="30000" dirty="0" smtClean="0">
                <a:solidFill>
                  <a:schemeClr val="bg1"/>
                </a:solidFill>
              </a:rPr>
              <a:t>Núcleo de </a:t>
            </a:r>
            <a:r>
              <a:rPr lang="pt-BR" sz="2000" baseline="30000" dirty="0" err="1" smtClean="0">
                <a:solidFill>
                  <a:schemeClr val="bg1"/>
                </a:solidFill>
              </a:rPr>
              <a:t>Telessaúde</a:t>
            </a:r>
            <a:r>
              <a:rPr lang="pt-BR" sz="2000" baseline="30000" dirty="0" smtClean="0">
                <a:solidFill>
                  <a:schemeClr val="bg1"/>
                </a:solidFill>
              </a:rPr>
              <a:t> Técnico-Científico do Rio Grande do Sul</a:t>
            </a:r>
          </a:p>
          <a:p>
            <a:pPr>
              <a:lnSpc>
                <a:spcPts val="1100"/>
              </a:lnSpc>
            </a:pPr>
            <a:r>
              <a:rPr lang="pt-BR" sz="2000" baseline="30000" dirty="0" smtClean="0">
                <a:solidFill>
                  <a:schemeClr val="bg1"/>
                </a:solidFill>
              </a:rPr>
              <a:t>Universidade Federal do Rio Grande do Sul – UFRGS</a:t>
            </a:r>
          </a:p>
          <a:p>
            <a:pPr>
              <a:lnSpc>
                <a:spcPts val="1100"/>
              </a:lnSpc>
            </a:pPr>
            <a:r>
              <a:rPr lang="pt-BR" sz="2000" baseline="30000" dirty="0" smtClean="0">
                <a:solidFill>
                  <a:schemeClr val="bg1"/>
                </a:solidFill>
              </a:rPr>
              <a:t>Programa de Pós-Graduação em Epidemiologia - PPGEPI</a:t>
            </a:r>
          </a:p>
          <a:p>
            <a:pPr>
              <a:lnSpc>
                <a:spcPts val="1100"/>
              </a:lnSpc>
            </a:pPr>
            <a:r>
              <a:rPr lang="en-US" sz="2000" baseline="30000" dirty="0" err="1" smtClean="0">
                <a:solidFill>
                  <a:schemeClr val="bg1"/>
                </a:solidFill>
              </a:rPr>
              <a:t>Faculdade</a:t>
            </a:r>
            <a:r>
              <a:rPr lang="en-US" sz="2000" baseline="30000" dirty="0" smtClean="0">
                <a:solidFill>
                  <a:schemeClr val="bg1"/>
                </a:solidFill>
              </a:rPr>
              <a:t> de </a:t>
            </a:r>
            <a:r>
              <a:rPr lang="en-US" sz="2000" baseline="30000" dirty="0" err="1" smtClean="0">
                <a:solidFill>
                  <a:schemeClr val="bg1"/>
                </a:solidFill>
              </a:rPr>
              <a:t>Medicina</a:t>
            </a:r>
            <a:r>
              <a:rPr lang="en-US" sz="2000" baseline="30000" dirty="0" smtClean="0">
                <a:solidFill>
                  <a:schemeClr val="bg1"/>
                </a:solidFill>
              </a:rPr>
              <a:t> – FAMED</a:t>
            </a:r>
            <a:endParaRPr lang="en-US" sz="20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"/>
          <a:stretch/>
        </p:blipFill>
        <p:spPr>
          <a:xfrm>
            <a:off x="0" y="1281112"/>
            <a:ext cx="9143999" cy="5153744"/>
          </a:xfrm>
          <a:prstGeom prst="rect">
            <a:avLst/>
          </a:prstGeom>
        </p:spPr>
      </p:pic>
      <p:sp>
        <p:nvSpPr>
          <p:cNvPr id="16" name="Retângulo 15"/>
          <p:cNvSpPr/>
          <p:nvPr/>
        </p:nvSpPr>
        <p:spPr>
          <a:xfrm>
            <a:off x="251520" y="414424"/>
            <a:ext cx="5683182" cy="377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3600" b="1" dirty="0" smtClean="0">
                <a:solidFill>
                  <a:schemeClr val="bg1"/>
                </a:solidFill>
              </a:rPr>
              <a:t>0800 644 6543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-16558" y="1484785"/>
            <a:ext cx="4948597" cy="3505516"/>
          </a:xfrm>
          <a:prstGeom prst="rect">
            <a:avLst/>
          </a:prstGeom>
          <a:solidFill>
            <a:schemeClr val="accent6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8" name="Retângulo 17"/>
          <p:cNvSpPr/>
          <p:nvPr/>
        </p:nvSpPr>
        <p:spPr>
          <a:xfrm>
            <a:off x="1" y="1556792"/>
            <a:ext cx="4932039" cy="317009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b="1" dirty="0">
                <a:solidFill>
                  <a:schemeClr val="bg1"/>
                </a:solidFill>
              </a:rPr>
              <a:t>Atendimento </a:t>
            </a:r>
            <a:r>
              <a:rPr lang="pt-BR" sz="2000" b="1" dirty="0" smtClean="0">
                <a:solidFill>
                  <a:schemeClr val="bg1"/>
                </a:solidFill>
              </a:rPr>
              <a:t>ágil, gratuito e imediato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b="1" dirty="0" smtClean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Disponível </a:t>
            </a:r>
            <a:r>
              <a:rPr lang="pt-BR" sz="2000" dirty="0">
                <a:solidFill>
                  <a:schemeClr val="bg1"/>
                </a:solidFill>
              </a:rPr>
              <a:t>para </a:t>
            </a:r>
            <a:r>
              <a:rPr lang="pt-BR" sz="2000" b="1" dirty="0" smtClean="0">
                <a:solidFill>
                  <a:schemeClr val="bg1"/>
                </a:solidFill>
              </a:rPr>
              <a:t>médicos </a:t>
            </a:r>
            <a:r>
              <a:rPr lang="pt-BR" sz="2000" dirty="0">
                <a:solidFill>
                  <a:schemeClr val="bg1"/>
                </a:solidFill>
              </a:rPr>
              <a:t>da Atenção Primária à Saúde </a:t>
            </a:r>
            <a:r>
              <a:rPr lang="pt-BR" sz="2000" b="1" dirty="0">
                <a:solidFill>
                  <a:schemeClr val="bg1"/>
                </a:solidFill>
              </a:rPr>
              <a:t>de todo o </a:t>
            </a:r>
            <a:r>
              <a:rPr lang="pt-BR" sz="2000" b="1" dirty="0" smtClean="0">
                <a:solidFill>
                  <a:schemeClr val="bg1"/>
                </a:solidFill>
              </a:rPr>
              <a:t>Brasil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>
              <a:solidFill>
                <a:schemeClr val="bg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Disponível </a:t>
            </a:r>
            <a:r>
              <a:rPr lang="pt-BR" sz="2000" dirty="0">
                <a:solidFill>
                  <a:schemeClr val="bg1"/>
                </a:solidFill>
              </a:rPr>
              <a:t>para </a:t>
            </a:r>
            <a:r>
              <a:rPr lang="pt-BR" sz="2000" b="1" dirty="0" smtClean="0">
                <a:solidFill>
                  <a:schemeClr val="bg1"/>
                </a:solidFill>
              </a:rPr>
              <a:t>enfermeiros </a:t>
            </a:r>
            <a:r>
              <a:rPr lang="pt-BR" sz="2000" dirty="0">
                <a:solidFill>
                  <a:schemeClr val="bg1"/>
                </a:solidFill>
              </a:rPr>
              <a:t>da APS </a:t>
            </a:r>
            <a:r>
              <a:rPr lang="pt-BR" sz="2000" b="1" dirty="0">
                <a:solidFill>
                  <a:schemeClr val="bg1"/>
                </a:solidFill>
              </a:rPr>
              <a:t>do </a:t>
            </a:r>
            <a:r>
              <a:rPr lang="pt-BR" sz="2000" b="1" dirty="0" smtClean="0">
                <a:solidFill>
                  <a:schemeClr val="bg1"/>
                </a:solidFill>
              </a:rPr>
              <a:t>Rio Grande do Sul.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000" dirty="0" smtClean="0">
              <a:solidFill>
                <a:srgbClr val="F8D64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000" dirty="0" smtClean="0">
                <a:solidFill>
                  <a:schemeClr val="bg1"/>
                </a:solidFill>
              </a:rPr>
              <a:t>Segunda a sexta  das 08:00 às 17:30  Horário de Brasília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9" name="Picture 3" descr="C:\Users\Letícia\Copy soniasemacento@gmail.com\Comunicação TelessaúdeRS\TelessaúdeRS\TSRS-033 Apresentação Institucional TSRS\novo_imgs\0800-log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5" y="4990301"/>
            <a:ext cx="1547665" cy="156199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08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312830" y="4797152"/>
            <a:ext cx="3994922" cy="833690"/>
          </a:xfrm>
          <a:prstGeom prst="rect">
            <a:avLst/>
          </a:prstGeom>
          <a:solidFill>
            <a:srgbClr val="FFFFFF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251520" y="427985"/>
            <a:ext cx="568318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0800 644 6543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1520" y="1531631"/>
            <a:ext cx="3664024" cy="3912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4000" b="1" dirty="0" smtClean="0">
                <a:solidFill>
                  <a:srgbClr val="F8D646"/>
                </a:solidFill>
              </a:rPr>
              <a:t>Satisfação geral:</a:t>
            </a:r>
            <a:endParaRPr lang="pt-BR" sz="4000" b="1" dirty="0">
              <a:solidFill>
                <a:srgbClr val="F8D646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 rot="516859">
            <a:off x="855606" y="2088870"/>
            <a:ext cx="2484276" cy="2484276"/>
          </a:xfrm>
          <a:prstGeom prst="ellipse">
            <a:avLst/>
          </a:prstGeom>
          <a:solidFill>
            <a:srgbClr val="2A9396">
              <a:alpha val="76863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 rot="516859">
            <a:off x="1146212" y="3441643"/>
            <a:ext cx="3664024" cy="3103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9600" b="1" dirty="0" smtClean="0">
                <a:solidFill>
                  <a:srgbClr val="F8D646"/>
                </a:solidFill>
              </a:rPr>
              <a:t>99</a:t>
            </a:r>
            <a:r>
              <a:rPr lang="pt-BR" sz="5400" b="1" dirty="0" smtClean="0">
                <a:solidFill>
                  <a:srgbClr val="F8D646"/>
                </a:solidFill>
              </a:rPr>
              <a:t>%</a:t>
            </a:r>
            <a:endParaRPr lang="pt-BR" sz="5400" b="1" dirty="0">
              <a:solidFill>
                <a:srgbClr val="F8D646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 rot="516859">
            <a:off x="1114525" y="3704020"/>
            <a:ext cx="1812139" cy="5283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700"/>
              </a:lnSpc>
            </a:pPr>
            <a:r>
              <a:rPr lang="pt-BR" dirty="0" smtClean="0">
                <a:solidFill>
                  <a:srgbClr val="F8D646"/>
                </a:solidFill>
              </a:rPr>
              <a:t>muito satisfeitos ou satisfeitos</a:t>
            </a:r>
            <a:endParaRPr lang="pt-BR" dirty="0">
              <a:solidFill>
                <a:srgbClr val="F8D646"/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251520" y="6165304"/>
            <a:ext cx="4461542" cy="3926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700"/>
              </a:lnSpc>
            </a:pPr>
            <a:r>
              <a:rPr lang="pt-BR" sz="1200" b="1" dirty="0" smtClean="0">
                <a:solidFill>
                  <a:schemeClr val="bg1">
                    <a:lumMod val="50000"/>
                  </a:schemeClr>
                </a:solidFill>
              </a:rPr>
              <a:t>DADOS DE MARÇO/2013 A MAIO/2014</a:t>
            </a:r>
            <a:endParaRPr lang="pt-B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312830" y="4797152"/>
            <a:ext cx="4461542" cy="833690"/>
          </a:xfrm>
          <a:prstGeom prst="rect">
            <a:avLst/>
          </a:prstGeom>
          <a:effectLst>
            <a:outerShdw blurRad="12700" dist="1181100" dir="6000000" sx="111000" sy="111000" algn="ctr" rotWithShape="0">
              <a:srgbClr val="000000">
                <a:alpha val="73000"/>
              </a:srgbClr>
            </a:outerShdw>
          </a:effectLst>
        </p:spPr>
        <p:txBody>
          <a:bodyPr wrap="square" anchor="ctr">
            <a:spAutoFit/>
          </a:bodyPr>
          <a:lstStyle/>
          <a:p>
            <a:pPr>
              <a:lnSpc>
                <a:spcPts val="2700"/>
              </a:lnSpc>
            </a:pPr>
            <a:r>
              <a:rPr lang="pt-BR" sz="2800" b="1" dirty="0" smtClean="0">
                <a:solidFill>
                  <a:srgbClr val="2A9396"/>
                </a:solidFill>
              </a:rPr>
              <a:t>Encaminhamento evitado em </a:t>
            </a:r>
            <a:r>
              <a:rPr lang="pt-BR" sz="4000" b="1" dirty="0" smtClean="0">
                <a:solidFill>
                  <a:srgbClr val="FFC000"/>
                </a:solidFill>
              </a:rPr>
              <a:t>87% dos casos</a:t>
            </a:r>
            <a:endParaRPr lang="pt-BR" sz="4000" b="1" dirty="0">
              <a:solidFill>
                <a:srgbClr val="FFC000"/>
              </a:solidFill>
            </a:endParaRPr>
          </a:p>
        </p:txBody>
      </p:sp>
      <p:pic>
        <p:nvPicPr>
          <p:cNvPr id="19" name="Picture 3" descr="C:\Users\Letícia\Copy soniasemacento@gmail.com\Comunicação TelessaúdeRS\TelessaúdeRS\TSRS-033 Apresentação Institucional TSRS\novo_imgs\080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815" y="4990301"/>
            <a:ext cx="1547665" cy="1561996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tângulo 26"/>
          <p:cNvSpPr/>
          <p:nvPr/>
        </p:nvSpPr>
        <p:spPr>
          <a:xfrm>
            <a:off x="-43996" y="2708920"/>
            <a:ext cx="5074168" cy="25366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Grupo 27"/>
          <p:cNvGrpSpPr/>
          <p:nvPr/>
        </p:nvGrpSpPr>
        <p:grpSpPr>
          <a:xfrm>
            <a:off x="284230" y="2885906"/>
            <a:ext cx="1080120" cy="1086188"/>
            <a:chOff x="5004048" y="2318927"/>
            <a:chExt cx="1606888" cy="1615915"/>
          </a:xfrm>
        </p:grpSpPr>
        <p:sp>
          <p:nvSpPr>
            <p:cNvPr id="29" name="Retângulo 28"/>
            <p:cNvSpPr/>
            <p:nvPr/>
          </p:nvSpPr>
          <p:spPr>
            <a:xfrm>
              <a:off x="5004048" y="2318927"/>
              <a:ext cx="1606888" cy="1615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30" name="Imagem 2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51" r="14923"/>
            <a:stretch/>
          </p:blipFill>
          <p:spPr>
            <a:xfrm>
              <a:off x="5173997" y="2495042"/>
              <a:ext cx="1266990" cy="1194984"/>
            </a:xfrm>
            <a:prstGeom prst="rect">
              <a:avLst/>
            </a:prstGeom>
          </p:spPr>
        </p:pic>
      </p:grpSp>
      <p:grpSp>
        <p:nvGrpSpPr>
          <p:cNvPr id="31" name="Grupo 30"/>
          <p:cNvGrpSpPr/>
          <p:nvPr/>
        </p:nvGrpSpPr>
        <p:grpSpPr>
          <a:xfrm>
            <a:off x="3950052" y="2893880"/>
            <a:ext cx="1080120" cy="1086188"/>
            <a:chOff x="6823347" y="2459227"/>
            <a:chExt cx="1606888" cy="1615915"/>
          </a:xfrm>
        </p:grpSpPr>
        <p:sp>
          <p:nvSpPr>
            <p:cNvPr id="57" name="Retângulo 56"/>
            <p:cNvSpPr/>
            <p:nvPr/>
          </p:nvSpPr>
          <p:spPr>
            <a:xfrm>
              <a:off x="6823347" y="2459227"/>
              <a:ext cx="1606888" cy="1615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58" name="Imagem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496" y="2708073"/>
              <a:ext cx="1420287" cy="877501"/>
            </a:xfrm>
            <a:prstGeom prst="rect">
              <a:avLst/>
            </a:prstGeom>
          </p:spPr>
        </p:pic>
      </p:grpSp>
      <p:grpSp>
        <p:nvGrpSpPr>
          <p:cNvPr id="59" name="Grupo 58"/>
          <p:cNvGrpSpPr/>
          <p:nvPr/>
        </p:nvGrpSpPr>
        <p:grpSpPr>
          <a:xfrm>
            <a:off x="2748668" y="2876661"/>
            <a:ext cx="1080120" cy="1086188"/>
            <a:chOff x="3633433" y="2940960"/>
            <a:chExt cx="1606888" cy="1615915"/>
          </a:xfrm>
        </p:grpSpPr>
        <p:sp>
          <p:nvSpPr>
            <p:cNvPr id="60" name="Retângulo 59"/>
            <p:cNvSpPr/>
            <p:nvPr/>
          </p:nvSpPr>
          <p:spPr>
            <a:xfrm>
              <a:off x="3633433" y="2940960"/>
              <a:ext cx="1606888" cy="1615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1" name="Imagem 6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39404" y="3058183"/>
              <a:ext cx="1394945" cy="1211299"/>
            </a:xfrm>
            <a:prstGeom prst="rect">
              <a:avLst/>
            </a:prstGeom>
          </p:spPr>
        </p:pic>
      </p:grpSp>
      <p:grpSp>
        <p:nvGrpSpPr>
          <p:cNvPr id="62" name="Grupo 61"/>
          <p:cNvGrpSpPr/>
          <p:nvPr/>
        </p:nvGrpSpPr>
        <p:grpSpPr>
          <a:xfrm>
            <a:off x="284230" y="4138864"/>
            <a:ext cx="1080120" cy="1086188"/>
            <a:chOff x="1965096" y="5228609"/>
            <a:chExt cx="1606888" cy="1615915"/>
          </a:xfrm>
        </p:grpSpPr>
        <p:sp>
          <p:nvSpPr>
            <p:cNvPr id="63" name="Retângulo 62"/>
            <p:cNvSpPr/>
            <p:nvPr/>
          </p:nvSpPr>
          <p:spPr>
            <a:xfrm>
              <a:off x="1965096" y="5228609"/>
              <a:ext cx="1606888" cy="16159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4" name="Imagem 6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8536" y="5357806"/>
              <a:ext cx="1221348" cy="1357520"/>
            </a:xfrm>
            <a:prstGeom prst="rect">
              <a:avLst/>
            </a:prstGeom>
          </p:spPr>
        </p:pic>
      </p:grpSp>
      <p:grpSp>
        <p:nvGrpSpPr>
          <p:cNvPr id="65" name="Grupo 64"/>
          <p:cNvGrpSpPr/>
          <p:nvPr/>
        </p:nvGrpSpPr>
        <p:grpSpPr>
          <a:xfrm>
            <a:off x="1547664" y="2885906"/>
            <a:ext cx="1080120" cy="1086188"/>
            <a:chOff x="5694763" y="3739876"/>
            <a:chExt cx="1080120" cy="1086188"/>
          </a:xfrm>
        </p:grpSpPr>
        <p:sp>
          <p:nvSpPr>
            <p:cNvPr id="66" name="Retângulo 65"/>
            <p:cNvSpPr/>
            <p:nvPr/>
          </p:nvSpPr>
          <p:spPr>
            <a:xfrm>
              <a:off x="5694763" y="3739876"/>
              <a:ext cx="1080120" cy="1086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67" name="Imagem 6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949" y="3901992"/>
              <a:ext cx="1018934" cy="792807"/>
            </a:xfrm>
            <a:prstGeom prst="rect">
              <a:avLst/>
            </a:prstGeom>
          </p:spPr>
        </p:pic>
      </p:grpSp>
      <p:grpSp>
        <p:nvGrpSpPr>
          <p:cNvPr id="68" name="Grupo 67"/>
          <p:cNvGrpSpPr/>
          <p:nvPr/>
        </p:nvGrpSpPr>
        <p:grpSpPr>
          <a:xfrm>
            <a:off x="1547664" y="4148510"/>
            <a:ext cx="1080120" cy="1086188"/>
            <a:chOff x="3828788" y="4681958"/>
            <a:chExt cx="1080120" cy="1086188"/>
          </a:xfrm>
        </p:grpSpPr>
        <p:sp>
          <p:nvSpPr>
            <p:cNvPr id="69" name="Retângulo 68"/>
            <p:cNvSpPr/>
            <p:nvPr/>
          </p:nvSpPr>
          <p:spPr>
            <a:xfrm>
              <a:off x="3828788" y="4681958"/>
              <a:ext cx="1080120" cy="1086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0" name="Imagem 69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956"/>
            <a:stretch/>
          </p:blipFill>
          <p:spPr>
            <a:xfrm>
              <a:off x="4019402" y="4691604"/>
              <a:ext cx="725456" cy="1020224"/>
            </a:xfrm>
            <a:prstGeom prst="rect">
              <a:avLst/>
            </a:prstGeom>
          </p:spPr>
        </p:pic>
      </p:grpSp>
      <p:grpSp>
        <p:nvGrpSpPr>
          <p:cNvPr id="71" name="Grupo 70"/>
          <p:cNvGrpSpPr/>
          <p:nvPr/>
        </p:nvGrpSpPr>
        <p:grpSpPr>
          <a:xfrm>
            <a:off x="2777124" y="4159430"/>
            <a:ext cx="1080120" cy="1086188"/>
            <a:chOff x="2777124" y="4159430"/>
            <a:chExt cx="1080120" cy="1086188"/>
          </a:xfrm>
        </p:grpSpPr>
        <p:sp>
          <p:nvSpPr>
            <p:cNvPr id="72" name="Retângulo 71"/>
            <p:cNvSpPr/>
            <p:nvPr/>
          </p:nvSpPr>
          <p:spPr>
            <a:xfrm>
              <a:off x="2777124" y="4159430"/>
              <a:ext cx="1080120" cy="1086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3" name="Imagem 7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2256" y="4283621"/>
              <a:ext cx="937656" cy="801563"/>
            </a:xfrm>
            <a:prstGeom prst="rect">
              <a:avLst/>
            </a:prstGeom>
          </p:spPr>
        </p:pic>
      </p:grpSp>
      <p:grpSp>
        <p:nvGrpSpPr>
          <p:cNvPr id="74" name="Grupo 73"/>
          <p:cNvGrpSpPr/>
          <p:nvPr/>
        </p:nvGrpSpPr>
        <p:grpSpPr>
          <a:xfrm>
            <a:off x="3923928" y="4157872"/>
            <a:ext cx="1080120" cy="1086188"/>
            <a:chOff x="3954473" y="4157872"/>
            <a:chExt cx="1080120" cy="1086188"/>
          </a:xfrm>
        </p:grpSpPr>
        <p:sp>
          <p:nvSpPr>
            <p:cNvPr id="75" name="Retângulo 74"/>
            <p:cNvSpPr/>
            <p:nvPr/>
          </p:nvSpPr>
          <p:spPr>
            <a:xfrm>
              <a:off x="3954473" y="4157872"/>
              <a:ext cx="1080120" cy="1086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6" name="Imagem 7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0450" y="4361576"/>
              <a:ext cx="1043598" cy="651600"/>
            </a:xfrm>
            <a:prstGeom prst="rect">
              <a:avLst/>
            </a:prstGeom>
          </p:spPr>
        </p:pic>
      </p:grpSp>
      <p:sp>
        <p:nvSpPr>
          <p:cNvPr id="77" name="Retângulo 76"/>
          <p:cNvSpPr/>
          <p:nvPr/>
        </p:nvSpPr>
        <p:spPr>
          <a:xfrm>
            <a:off x="-43997" y="1687107"/>
            <a:ext cx="5078589" cy="8079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8" name="Imagem 7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27" y="1682075"/>
            <a:ext cx="3923773" cy="801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59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752"/>
            <a:ext cx="9145067" cy="5158447"/>
          </a:xfrm>
          <a:prstGeom prst="rect">
            <a:avLst/>
          </a:prstGeom>
        </p:spPr>
      </p:pic>
      <p:sp>
        <p:nvSpPr>
          <p:cNvPr id="33" name="Retângulo 32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5292081" y="1619219"/>
            <a:ext cx="3869010" cy="2961909"/>
          </a:xfrm>
          <a:prstGeom prst="rect">
            <a:avLst/>
          </a:prstGeom>
          <a:solidFill>
            <a:srgbClr val="9B2560">
              <a:alpha val="6470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5497149" y="1896217"/>
            <a:ext cx="3458873" cy="230832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Ações de educação à distância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 smtClean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Parceria com CIT, Faculdade de Odontologia, Secretaria Estadual de Saúde do Rio Grande do Sul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>
                <a:solidFill>
                  <a:schemeClr val="bg1"/>
                </a:solidFill>
              </a:rPr>
              <a:t>Atividades gratuitas</a:t>
            </a:r>
          </a:p>
        </p:txBody>
      </p:sp>
    </p:spTree>
    <p:extLst>
      <p:ext uri="{BB962C8B-B14F-4D97-AF65-F5344CB8AC3E}">
        <p14:creationId xmlns:p14="http://schemas.microsoft.com/office/powerpoint/2010/main" val="45442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699792" y="1888389"/>
            <a:ext cx="6461299" cy="4762109"/>
          </a:xfrm>
          <a:prstGeom prst="rect">
            <a:avLst/>
          </a:prstGeom>
          <a:solidFill>
            <a:srgbClr val="9B25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2987825" y="1877646"/>
            <a:ext cx="5968198" cy="470898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 que são:  </a:t>
            </a:r>
            <a:r>
              <a:rPr lang="pt-BR" dirty="0"/>
              <a:t>São atividades educacionais desenvolvidas pelo </a:t>
            </a:r>
            <a:r>
              <a:rPr lang="pt-BR" dirty="0" err="1"/>
              <a:t>TelessaúdeRS</a:t>
            </a:r>
            <a:r>
              <a:rPr lang="pt-BR" dirty="0"/>
              <a:t> /UFRGS e instituições parceiras sobre assuntos relacionados à APS, através de ferramentas virtuais de educação à distância.  Disponível através do Link: www.ufrgs.br/telessauders/cursos</a:t>
            </a:r>
          </a:p>
          <a:p>
            <a:endParaRPr lang="pt-BR" dirty="0"/>
          </a:p>
          <a:p>
            <a:r>
              <a:rPr lang="pt-BR" sz="2400" b="1" dirty="0">
                <a:solidFill>
                  <a:schemeClr val="bg1"/>
                </a:solidFill>
              </a:rPr>
              <a:t>Atuais:</a:t>
            </a:r>
          </a:p>
          <a:p>
            <a:r>
              <a:rPr lang="pt-BR" dirty="0"/>
              <a:t>Curso de Prevenção de Acidentes com Animais Peçonhentos (5 edições)</a:t>
            </a:r>
          </a:p>
          <a:p>
            <a:r>
              <a:rPr lang="pt-BR" dirty="0"/>
              <a:t>Curso de Prevenção de Acidentes com Plantas Tóxicas (11 edições)</a:t>
            </a:r>
          </a:p>
          <a:p>
            <a:r>
              <a:rPr lang="pt-BR" dirty="0"/>
              <a:t>Curso de Tratamento de Feridas – Em andamento</a:t>
            </a:r>
          </a:p>
          <a:p>
            <a:r>
              <a:rPr lang="pt-BR" dirty="0"/>
              <a:t>Curso para Formação de </a:t>
            </a:r>
            <a:r>
              <a:rPr lang="pt-BR" dirty="0" err="1"/>
              <a:t>Telerreguladores</a:t>
            </a:r>
            <a:r>
              <a:rPr lang="pt-BR" dirty="0"/>
              <a:t> e </a:t>
            </a:r>
            <a:r>
              <a:rPr lang="pt-BR" dirty="0" err="1"/>
              <a:t>Teleconsultores</a:t>
            </a:r>
            <a:r>
              <a:rPr lang="pt-BR" dirty="0"/>
              <a:t> de </a:t>
            </a:r>
            <a:r>
              <a:rPr lang="pt-BR" dirty="0" err="1"/>
              <a:t>Telessaúde</a:t>
            </a:r>
            <a:r>
              <a:rPr lang="pt-BR" dirty="0"/>
              <a:t> para Atenção Primária à Saúde – Em andamento</a:t>
            </a:r>
          </a:p>
          <a:p>
            <a:r>
              <a:rPr lang="pt-BR" dirty="0"/>
              <a:t>Curso de </a:t>
            </a:r>
            <a:r>
              <a:rPr lang="pt-BR" dirty="0" err="1"/>
              <a:t>Estomatologia</a:t>
            </a:r>
            <a:r>
              <a:rPr lang="pt-BR" dirty="0"/>
              <a:t> (4 edições)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99792" y="1225215"/>
            <a:ext cx="3869010" cy="525746"/>
          </a:xfrm>
          <a:prstGeom prst="rect">
            <a:avLst/>
          </a:prstGeom>
          <a:solidFill>
            <a:srgbClr val="9B256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21951" y="1225214"/>
            <a:ext cx="3251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Cursos à Distância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68801" y="1337774"/>
            <a:ext cx="2592289" cy="472215"/>
          </a:xfrm>
          <a:prstGeom prst="rect">
            <a:avLst/>
          </a:prstGeom>
          <a:solidFill>
            <a:srgbClr val="661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26" name="Picture 2" descr="C:\Users\TeleDesigners\Desktop\todos os logos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8" y="1225215"/>
            <a:ext cx="2011363" cy="20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32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673895" y="1888389"/>
            <a:ext cx="6461299" cy="2980771"/>
          </a:xfrm>
          <a:prstGeom prst="rect">
            <a:avLst/>
          </a:prstGeom>
          <a:solidFill>
            <a:srgbClr val="9B25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2987825" y="2060848"/>
            <a:ext cx="5968198" cy="258532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Próximos Cursos para o ano de 2015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Curso de Nutrição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Curso de Saúde do Homem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Curso de Saúde Mental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Curso de </a:t>
            </a:r>
            <a:r>
              <a:rPr lang="pt-BR" dirty="0" err="1">
                <a:solidFill>
                  <a:schemeClr val="bg1"/>
                </a:solidFill>
              </a:rPr>
              <a:t>Odontopediatria</a:t>
            </a:r>
            <a:r>
              <a:rPr lang="pt-BR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Curso de Prevenção de Acidentes com Saneantes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99792" y="1225215"/>
            <a:ext cx="3869010" cy="525746"/>
          </a:xfrm>
          <a:prstGeom prst="rect">
            <a:avLst/>
          </a:prstGeom>
          <a:solidFill>
            <a:srgbClr val="9B256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21951" y="1225214"/>
            <a:ext cx="3251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Cursos à Distância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68801" y="1337774"/>
            <a:ext cx="2592289" cy="472215"/>
          </a:xfrm>
          <a:prstGeom prst="rect">
            <a:avLst/>
          </a:prstGeom>
          <a:solidFill>
            <a:srgbClr val="661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0" name="Picture 2" descr="C:\Users\TeleDesigners\Desktop\todos os logos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8" y="1225215"/>
            <a:ext cx="2011363" cy="2007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63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699792" y="1888389"/>
            <a:ext cx="6461299" cy="4762109"/>
          </a:xfrm>
          <a:prstGeom prst="rect">
            <a:avLst/>
          </a:prstGeom>
          <a:solidFill>
            <a:srgbClr val="9B25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2987824" y="2170778"/>
            <a:ext cx="6156176" cy="212365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 que são:  </a:t>
            </a:r>
            <a:r>
              <a:rPr lang="pt-BR" dirty="0" smtClean="0">
                <a:solidFill>
                  <a:schemeClr val="bg1"/>
                </a:solidFill>
              </a:rPr>
              <a:t>Semanalmente </a:t>
            </a:r>
            <a:r>
              <a:rPr lang="pt-BR" dirty="0">
                <a:solidFill>
                  <a:schemeClr val="bg1"/>
                </a:solidFill>
              </a:rPr>
              <a:t>o </a:t>
            </a:r>
            <a:r>
              <a:rPr lang="pt-BR" dirty="0" err="1">
                <a:solidFill>
                  <a:schemeClr val="bg1"/>
                </a:solidFill>
              </a:rPr>
              <a:t>TelessaúdeRS</a:t>
            </a:r>
            <a:r>
              <a:rPr lang="pt-BR" dirty="0">
                <a:solidFill>
                  <a:schemeClr val="bg1"/>
                </a:solidFill>
              </a:rPr>
              <a:t>/UFRGS realiza palestras virtuais de temas relacionados a APS. Os participantes podem interagir através de um chat e sugerir temas. 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As </a:t>
            </a:r>
            <a:r>
              <a:rPr lang="pt-BR" dirty="0" err="1">
                <a:solidFill>
                  <a:schemeClr val="bg1"/>
                </a:solidFill>
              </a:rPr>
              <a:t>webpalestras</a:t>
            </a:r>
            <a:r>
              <a:rPr lang="pt-BR" dirty="0">
                <a:solidFill>
                  <a:schemeClr val="bg1"/>
                </a:solidFill>
              </a:rPr>
              <a:t> são gravadas e disponibilizadas para serem assistidas a qualquer momento no site wwww.ufrgs.br/</a:t>
            </a:r>
            <a:r>
              <a:rPr lang="pt-BR" dirty="0" err="1">
                <a:solidFill>
                  <a:schemeClr val="bg1"/>
                </a:solidFill>
              </a:rPr>
              <a:t>telessauders</a:t>
            </a:r>
            <a:r>
              <a:rPr lang="pt-BR" dirty="0">
                <a:solidFill>
                  <a:schemeClr val="bg1"/>
                </a:solidFill>
              </a:rPr>
              <a:t>/</a:t>
            </a:r>
            <a:r>
              <a:rPr lang="pt-BR" dirty="0" err="1">
                <a:solidFill>
                  <a:schemeClr val="bg1"/>
                </a:solidFill>
              </a:rPr>
              <a:t>webpalestras</a:t>
            </a:r>
            <a:r>
              <a:rPr lang="pt-BR" dirty="0">
                <a:solidFill>
                  <a:schemeClr val="bg1"/>
                </a:solidFill>
              </a:rPr>
              <a:t> ou no </a:t>
            </a:r>
            <a:r>
              <a:rPr lang="pt-BR" dirty="0" err="1">
                <a:solidFill>
                  <a:schemeClr val="bg1"/>
                </a:solidFill>
              </a:rPr>
              <a:t>Youtube</a:t>
            </a:r>
            <a:r>
              <a:rPr lang="pt-BR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99792" y="1225215"/>
            <a:ext cx="3869010" cy="525746"/>
          </a:xfrm>
          <a:prstGeom prst="rect">
            <a:avLst/>
          </a:prstGeom>
          <a:solidFill>
            <a:srgbClr val="9B256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21951" y="1225214"/>
            <a:ext cx="2955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WEB PALESTRAS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68801" y="1337774"/>
            <a:ext cx="2592289" cy="472215"/>
          </a:xfrm>
          <a:prstGeom prst="rect">
            <a:avLst/>
          </a:prstGeom>
          <a:solidFill>
            <a:srgbClr val="661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Picture 7" descr="C:\Users\TeleDesigners\Copy\Comunicação TelessaúdeRS\TelessaúdeRS\TSRS-033 Apresentação Institucional TSRS\novo_imgs\2\WEB-PALES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5215"/>
            <a:ext cx="202260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30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699792" y="1888389"/>
            <a:ext cx="6461299" cy="3772859"/>
          </a:xfrm>
          <a:prstGeom prst="rect">
            <a:avLst/>
          </a:prstGeom>
          <a:solidFill>
            <a:srgbClr val="9B25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2987824" y="2113062"/>
            <a:ext cx="6156176" cy="27648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Número </a:t>
            </a:r>
            <a:r>
              <a:rPr lang="pt-BR" sz="2400" b="1" dirty="0">
                <a:solidFill>
                  <a:schemeClr val="bg1"/>
                </a:solidFill>
              </a:rPr>
              <a:t>total: </a:t>
            </a:r>
            <a:r>
              <a:rPr lang="pt-BR" sz="3600" dirty="0">
                <a:solidFill>
                  <a:srgbClr val="FFC000"/>
                </a:solidFill>
              </a:rPr>
              <a:t>Quase </a:t>
            </a:r>
            <a:r>
              <a:rPr lang="pt-BR" sz="3600" dirty="0" smtClean="0">
                <a:solidFill>
                  <a:srgbClr val="FFC000"/>
                </a:solidFill>
              </a:rPr>
              <a:t>150</a:t>
            </a:r>
            <a:endParaRPr lang="pt-BR" sz="3600" dirty="0">
              <a:solidFill>
                <a:srgbClr val="FFC000"/>
              </a:solidFill>
            </a:endParaRPr>
          </a:p>
          <a:p>
            <a:endParaRPr lang="pt-BR" dirty="0" smtClean="0"/>
          </a:p>
          <a:p>
            <a:pPr>
              <a:lnSpc>
                <a:spcPts val="2500"/>
              </a:lnSpc>
            </a:pPr>
            <a:r>
              <a:rPr lang="pt-BR" sz="2400" b="1" dirty="0">
                <a:solidFill>
                  <a:schemeClr val="bg1"/>
                </a:solidFill>
              </a:rPr>
              <a:t>Número de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pPr>
              <a:lnSpc>
                <a:spcPts val="2500"/>
              </a:lnSpc>
            </a:pPr>
            <a:r>
              <a:rPr lang="pt-BR" sz="2400" b="1" dirty="0" smtClean="0">
                <a:solidFill>
                  <a:schemeClr val="bg1"/>
                </a:solidFill>
              </a:rPr>
              <a:t>participantes</a:t>
            </a:r>
            <a:r>
              <a:rPr lang="pt-BR" sz="2400" b="1" dirty="0">
                <a:solidFill>
                  <a:schemeClr val="bg1"/>
                </a:solidFill>
              </a:rPr>
              <a:t>: </a:t>
            </a:r>
            <a:r>
              <a:rPr lang="pt-BR" sz="3600" dirty="0">
                <a:solidFill>
                  <a:srgbClr val="FFC000"/>
                </a:solidFill>
              </a:rPr>
              <a:t>Mais de 7 mil </a:t>
            </a:r>
          </a:p>
          <a:p>
            <a:endParaRPr lang="pt-BR" dirty="0" smtClean="0"/>
          </a:p>
          <a:p>
            <a:r>
              <a:rPr lang="pt-BR" sz="2400" b="1" dirty="0">
                <a:solidFill>
                  <a:schemeClr val="bg1"/>
                </a:solidFill>
              </a:rPr>
              <a:t>Número de visualizações </a:t>
            </a:r>
            <a:endParaRPr lang="pt-BR" sz="2400" b="1" dirty="0" smtClean="0">
              <a:solidFill>
                <a:schemeClr val="bg1"/>
              </a:solidFill>
            </a:endParaRPr>
          </a:p>
          <a:p>
            <a:r>
              <a:rPr lang="pt-BR" sz="2400" b="1" dirty="0" smtClean="0">
                <a:solidFill>
                  <a:schemeClr val="bg1"/>
                </a:solidFill>
              </a:rPr>
              <a:t>no </a:t>
            </a:r>
            <a:r>
              <a:rPr lang="pt-BR" sz="2400" b="1" dirty="0">
                <a:solidFill>
                  <a:schemeClr val="bg1"/>
                </a:solidFill>
              </a:rPr>
              <a:t>canal do </a:t>
            </a:r>
            <a:r>
              <a:rPr lang="pt-BR" sz="2400" b="1" dirty="0" err="1">
                <a:solidFill>
                  <a:schemeClr val="bg1"/>
                </a:solidFill>
              </a:rPr>
              <a:t>Youtube</a:t>
            </a:r>
            <a:r>
              <a:rPr lang="pt-BR" sz="2400" b="1" dirty="0">
                <a:solidFill>
                  <a:schemeClr val="bg1"/>
                </a:solidFill>
              </a:rPr>
              <a:t>: </a:t>
            </a:r>
            <a:r>
              <a:rPr lang="pt-BR" sz="3600" dirty="0">
                <a:solidFill>
                  <a:srgbClr val="FFC000"/>
                </a:solidFill>
              </a:rPr>
              <a:t>Mais de 40 mil</a:t>
            </a:r>
          </a:p>
        </p:txBody>
      </p:sp>
      <p:sp>
        <p:nvSpPr>
          <p:cNvPr id="7" name="Retângulo 6"/>
          <p:cNvSpPr/>
          <p:nvPr/>
        </p:nvSpPr>
        <p:spPr>
          <a:xfrm>
            <a:off x="2699792" y="1225215"/>
            <a:ext cx="3869010" cy="525746"/>
          </a:xfrm>
          <a:prstGeom prst="rect">
            <a:avLst/>
          </a:prstGeom>
          <a:solidFill>
            <a:srgbClr val="9B256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21951" y="1225214"/>
            <a:ext cx="29556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WEB PALESTRAS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68801" y="1337774"/>
            <a:ext cx="2592289" cy="472215"/>
          </a:xfrm>
          <a:prstGeom prst="rect">
            <a:avLst/>
          </a:prstGeom>
          <a:solidFill>
            <a:srgbClr val="661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7" name="Picture 7" descr="C:\Users\TeleDesigners\Copy\Comunicação TelessaúdeRS\TelessaúdeRS\TSRS-033 Apresentação Institucional TSRS\novo_imgs\2\WEB-PALEST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25215"/>
            <a:ext cx="202260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83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2673895" y="1888389"/>
            <a:ext cx="6461299" cy="2332699"/>
          </a:xfrm>
          <a:prstGeom prst="rect">
            <a:avLst/>
          </a:prstGeom>
          <a:solidFill>
            <a:srgbClr val="9B25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5" name="Retângulo 34"/>
          <p:cNvSpPr/>
          <p:nvPr/>
        </p:nvSpPr>
        <p:spPr>
          <a:xfrm>
            <a:off x="2987825" y="2071301"/>
            <a:ext cx="5968198" cy="178510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 que é: </a:t>
            </a:r>
            <a:r>
              <a:rPr lang="pt-BR" dirty="0">
                <a:solidFill>
                  <a:schemeClr val="bg1"/>
                </a:solidFill>
              </a:rPr>
              <a:t>Estão sendo desenvolvidos aplicativos para sistema </a:t>
            </a:r>
            <a:r>
              <a:rPr lang="pt-BR" dirty="0" err="1">
                <a:solidFill>
                  <a:schemeClr val="bg1"/>
                </a:solidFill>
              </a:rPr>
              <a:t>android</a:t>
            </a:r>
            <a:r>
              <a:rPr lang="pt-BR" dirty="0">
                <a:solidFill>
                  <a:schemeClr val="bg1"/>
                </a:solidFill>
              </a:rPr>
              <a:t> e IOS direcionado à profissionais da atenção primária a saúde.</a:t>
            </a:r>
          </a:p>
          <a:p>
            <a:endParaRPr lang="pt-BR" dirty="0"/>
          </a:p>
          <a:p>
            <a:r>
              <a:rPr lang="pt-BR" sz="2400" b="1" dirty="0" err="1">
                <a:solidFill>
                  <a:schemeClr val="bg1"/>
                </a:solidFill>
              </a:rPr>
              <a:t>Apps</a:t>
            </a:r>
            <a:r>
              <a:rPr lang="pt-BR" sz="2400" b="1" dirty="0">
                <a:solidFill>
                  <a:schemeClr val="bg1"/>
                </a:solidFill>
              </a:rPr>
              <a:t> em desenvolvimento: </a:t>
            </a:r>
            <a:r>
              <a:rPr lang="pt-BR" sz="3200" dirty="0" smtClean="0">
                <a:solidFill>
                  <a:srgbClr val="FFC000"/>
                </a:solidFill>
              </a:rPr>
              <a:t>20</a:t>
            </a:r>
            <a:endParaRPr lang="pt-BR" dirty="0">
              <a:solidFill>
                <a:srgbClr val="FFC000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99792" y="1225215"/>
            <a:ext cx="3869010" cy="525746"/>
          </a:xfrm>
          <a:prstGeom prst="rect">
            <a:avLst/>
          </a:prstGeom>
          <a:solidFill>
            <a:srgbClr val="9B256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2921951" y="1225214"/>
            <a:ext cx="8691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APP</a:t>
            </a:r>
            <a:endParaRPr lang="pt-BR" sz="32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568801" y="1337774"/>
            <a:ext cx="2592289" cy="472215"/>
          </a:xfrm>
          <a:prstGeom prst="rect">
            <a:avLst/>
          </a:prstGeom>
          <a:solidFill>
            <a:srgbClr val="661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3074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8" y="1220800"/>
            <a:ext cx="2022605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1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888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ipse 1"/>
          <p:cNvSpPr/>
          <p:nvPr/>
        </p:nvSpPr>
        <p:spPr>
          <a:xfrm>
            <a:off x="733622" y="2485688"/>
            <a:ext cx="1816596" cy="1816596"/>
          </a:xfrm>
          <a:prstGeom prst="ellipse">
            <a:avLst/>
          </a:prstGeom>
          <a:solidFill>
            <a:schemeClr val="tx2">
              <a:alpha val="7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777824" y="2626399"/>
            <a:ext cx="1728192" cy="137473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2000"/>
              </a:lnSpc>
            </a:pPr>
            <a:r>
              <a:rPr lang="pt-BR" sz="2800" baseline="-25000" dirty="0" smtClean="0">
                <a:solidFill>
                  <a:schemeClr val="bg1"/>
                </a:solidFill>
              </a:rPr>
              <a:t>Qualificar a </a:t>
            </a:r>
            <a:r>
              <a:rPr lang="pt-BR" sz="2800" b="1" baseline="-25000" dirty="0" smtClean="0">
                <a:solidFill>
                  <a:schemeClr val="bg1"/>
                </a:solidFill>
              </a:rPr>
              <a:t>prática</a:t>
            </a:r>
            <a:r>
              <a:rPr lang="pt-BR" sz="2800" baseline="-25000" dirty="0" smtClean="0">
                <a:solidFill>
                  <a:schemeClr val="bg1"/>
                </a:solidFill>
              </a:rPr>
              <a:t> em Atenção Primária à Saúde (APS)</a:t>
            </a:r>
            <a:endParaRPr lang="pt-BR" sz="2800" baseline="-25000" dirty="0">
              <a:solidFill>
                <a:schemeClr val="bg1"/>
              </a:solidFill>
            </a:endParaRPr>
          </a:p>
        </p:txBody>
      </p:sp>
      <p:sp>
        <p:nvSpPr>
          <p:cNvPr id="4" name="Elipse 3"/>
          <p:cNvSpPr/>
          <p:nvPr/>
        </p:nvSpPr>
        <p:spPr>
          <a:xfrm>
            <a:off x="3190098" y="980728"/>
            <a:ext cx="2160240" cy="2160240"/>
          </a:xfrm>
          <a:prstGeom prst="ellipse">
            <a:avLst/>
          </a:prstGeom>
          <a:solidFill>
            <a:schemeClr val="tx2">
              <a:alpha val="7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Seta dobrada 4"/>
          <p:cNvSpPr/>
          <p:nvPr/>
        </p:nvSpPr>
        <p:spPr>
          <a:xfrm>
            <a:off x="1857943" y="1628799"/>
            <a:ext cx="1529189" cy="1033303"/>
          </a:xfrm>
          <a:prstGeom prst="bentArrow">
            <a:avLst>
              <a:gd name="adj1" fmla="val 24210"/>
              <a:gd name="adj2" fmla="val 26361"/>
              <a:gd name="adj3" fmla="val 25000"/>
              <a:gd name="adj4" fmla="val 75000"/>
            </a:avLst>
          </a:prstGeom>
          <a:solidFill>
            <a:srgbClr val="F8D64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3387133" y="1279905"/>
            <a:ext cx="1766171" cy="14437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pt-BR" sz="3200" baseline="-25000" dirty="0" smtClean="0">
                <a:solidFill>
                  <a:schemeClr val="bg1"/>
                </a:solidFill>
              </a:rPr>
              <a:t>Ajudar na </a:t>
            </a:r>
            <a:r>
              <a:rPr lang="pt-BR" sz="3200" b="1" baseline="-25000" dirty="0" smtClean="0">
                <a:solidFill>
                  <a:schemeClr val="bg1"/>
                </a:solidFill>
              </a:rPr>
              <a:t>tomada de decisão </a:t>
            </a:r>
          </a:p>
          <a:p>
            <a:pPr algn="ctr">
              <a:lnSpc>
                <a:spcPts val="2100"/>
              </a:lnSpc>
            </a:pPr>
            <a:r>
              <a:rPr lang="pt-BR" sz="3200" baseline="-25000" dirty="0" smtClean="0">
                <a:solidFill>
                  <a:schemeClr val="bg1"/>
                </a:solidFill>
              </a:rPr>
              <a:t>clínica e gerencial</a:t>
            </a:r>
            <a:endParaRPr lang="pt-BR" sz="3200" baseline="-25000" dirty="0">
              <a:solidFill>
                <a:schemeClr val="bg1"/>
              </a:solidFill>
            </a:endParaRPr>
          </a:p>
        </p:txBody>
      </p:sp>
      <p:sp>
        <p:nvSpPr>
          <p:cNvPr id="7" name="Elipse 6"/>
          <p:cNvSpPr/>
          <p:nvPr/>
        </p:nvSpPr>
        <p:spPr>
          <a:xfrm>
            <a:off x="6385401" y="2780928"/>
            <a:ext cx="2376264" cy="2376264"/>
          </a:xfrm>
          <a:prstGeom prst="ellipse">
            <a:avLst/>
          </a:prstGeom>
          <a:solidFill>
            <a:schemeClr val="tx2">
              <a:alpha val="7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2907176" y="3393986"/>
            <a:ext cx="3019014" cy="3019014"/>
          </a:xfrm>
          <a:prstGeom prst="ellipse">
            <a:avLst/>
          </a:prstGeom>
          <a:solidFill>
            <a:schemeClr val="tx2">
              <a:alpha val="77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Seta dobrada 8"/>
          <p:cNvSpPr/>
          <p:nvPr/>
        </p:nvSpPr>
        <p:spPr>
          <a:xfrm rot="5400000">
            <a:off x="5980600" y="955533"/>
            <a:ext cx="1230500" cy="2721051"/>
          </a:xfrm>
          <a:prstGeom prst="bentArrow">
            <a:avLst>
              <a:gd name="adj1" fmla="val 24210"/>
              <a:gd name="adj2" fmla="val 26361"/>
              <a:gd name="adj3" fmla="val 25000"/>
              <a:gd name="adj4" fmla="val 75000"/>
            </a:avLst>
          </a:prstGeom>
          <a:solidFill>
            <a:srgbClr val="F8D64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0" name="Seta dobrada 9"/>
          <p:cNvSpPr/>
          <p:nvPr/>
        </p:nvSpPr>
        <p:spPr>
          <a:xfrm rot="12002426">
            <a:off x="5775884" y="4788974"/>
            <a:ext cx="1484143" cy="1384508"/>
          </a:xfrm>
          <a:prstGeom prst="bentArrow">
            <a:avLst>
              <a:gd name="adj1" fmla="val 26659"/>
              <a:gd name="adj2" fmla="val 27207"/>
              <a:gd name="adj3" fmla="val 25846"/>
              <a:gd name="adj4" fmla="val 84898"/>
            </a:avLst>
          </a:prstGeom>
          <a:solidFill>
            <a:srgbClr val="F8D64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564864" y="3582638"/>
            <a:ext cx="2028879" cy="63094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2100"/>
              </a:lnSpc>
            </a:pPr>
            <a:r>
              <a:rPr lang="pt-BR" sz="3600" baseline="-25000" dirty="0" smtClean="0">
                <a:solidFill>
                  <a:schemeClr val="bg1"/>
                </a:solidFill>
              </a:rPr>
              <a:t>Aumentar a </a:t>
            </a:r>
            <a:r>
              <a:rPr lang="pt-BR" sz="3600" b="1" baseline="-25000" dirty="0" smtClean="0">
                <a:solidFill>
                  <a:schemeClr val="bg1"/>
                </a:solidFill>
              </a:rPr>
              <a:t>resolutividade</a:t>
            </a:r>
            <a:endParaRPr lang="pt-BR" sz="3600" b="1" baseline="-25000" dirty="0">
              <a:solidFill>
                <a:schemeClr val="bg1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316699" y="4199144"/>
            <a:ext cx="2199968" cy="115288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2700"/>
              </a:lnSpc>
            </a:pPr>
            <a:r>
              <a:rPr lang="pt-BR" sz="4800" baseline="-25000" dirty="0" smtClean="0">
                <a:solidFill>
                  <a:schemeClr val="bg1"/>
                </a:solidFill>
              </a:rPr>
              <a:t>Melhorar a </a:t>
            </a:r>
            <a:r>
              <a:rPr lang="pt-BR" sz="4800" b="1" baseline="-25000" dirty="0" smtClean="0">
                <a:solidFill>
                  <a:schemeClr val="bg1"/>
                </a:solidFill>
              </a:rPr>
              <a:t>saúde da população</a:t>
            </a:r>
            <a:endParaRPr lang="pt-BR" sz="4800" b="1" baseline="-25000" dirty="0">
              <a:solidFill>
                <a:schemeClr val="bg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5583594" y="530543"/>
            <a:ext cx="2160240" cy="450185"/>
          </a:xfrm>
          <a:prstGeom prst="rect">
            <a:avLst/>
          </a:prstGeom>
          <a:solidFill>
            <a:srgbClr val="CD9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/>
        </p:nvSpPr>
        <p:spPr>
          <a:xfrm rot="5400000">
            <a:off x="5608963" y="757205"/>
            <a:ext cx="180020" cy="230757"/>
          </a:xfrm>
          <a:prstGeom prst="triangle">
            <a:avLst>
              <a:gd name="adj" fmla="val 0"/>
            </a:avLst>
          </a:prstGeom>
          <a:solidFill>
            <a:srgbClr val="8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278515"/>
            <a:ext cx="5814352" cy="504056"/>
          </a:xfrm>
          <a:prstGeom prst="rect">
            <a:avLst/>
          </a:prstGeom>
          <a:solidFill>
            <a:srgbClr val="B98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51520" y="426965"/>
            <a:ext cx="5683182" cy="31034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3200" b="1" dirty="0" smtClean="0">
                <a:solidFill>
                  <a:schemeClr val="bg1"/>
                </a:solidFill>
              </a:rPr>
              <a:t>Nosso objetivo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27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96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9" descr="C:\Users\TeleDesigners\Desktop\app\tela003_Calculadora-de-risco-Cardiovasc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309886" cy="4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877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11" name="Picture 10" descr="C:\Users\TeleDesigners\Desktop\app\tela004_Calculadora-de-risco-Cardiovascul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04" y="1482070"/>
            <a:ext cx="2457776" cy="49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23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TeleDesigners\Desktop\app\tela006_Calculadora-de-risco-Cardiovasc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301376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64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C:\Users\TeleDesigners\Desktop\app\tela007_Calculadora-de-risco-Cardiovasc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351" y="1494894"/>
            <a:ext cx="2316929" cy="49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9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TeleDesigners\Desktop\app\tela004_Calculadora-de-risco-Cardiovasc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04" y="1482070"/>
            <a:ext cx="2457776" cy="49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TeleDesigners\Desktop\app\tela006_Calculadora-de-risco-Cardiovasc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76" y="1484784"/>
            <a:ext cx="2316929" cy="49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TeleDesigners\Desktop\app\tela021_Calculadora-de-risco-Cardiovascul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07" y="1487987"/>
            <a:ext cx="2345098" cy="4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675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TeleDesigners\Desktop\app\tela004_Calculadora-de-risco-Cardiovasc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04" y="1482070"/>
            <a:ext cx="2457776" cy="49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TeleDesigners\Desktop\app\tela006_Calculadora-de-risco-Cardiovasc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76" y="1484784"/>
            <a:ext cx="2316929" cy="49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TeleDesigners\Desktop\app\tela021_Calculadora-de-risco-Cardiovascul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07" y="1487987"/>
            <a:ext cx="2345098" cy="4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322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TeleDesigners\Desktop\app\tela004_Calculadora-de-risco-Cardiovasc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04" y="1482070"/>
            <a:ext cx="2457776" cy="49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TeleDesigners\Desktop\app\tela006_Calculadora-de-risco-Cardiovasc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76" y="1484784"/>
            <a:ext cx="2316929" cy="49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TeleDesigners\Desktop\app\tela021_Calculadora-de-risco-Cardiovascul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07" y="1487987"/>
            <a:ext cx="2345098" cy="4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C:\Users\TeleDesigners\Desktop\app\tela022_Calculadora-de-risco-Cardiovascul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819" y="1480221"/>
            <a:ext cx="2309886" cy="4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493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0" descr="C:\Users\TeleDesigners\Desktop\app\tela004_Calculadora-de-risco-Cardiovascula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1504" y="1482070"/>
            <a:ext cx="2457776" cy="49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" descr="C:\Users\TeleDesigners\Desktop\app\tela006_Calculadora-de-risco-Cardiovascula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76" y="1484784"/>
            <a:ext cx="2316929" cy="49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3" descr="C:\Users\TeleDesigners\Desktop\app\tela021_Calculadora-de-risco-Cardiovascula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607" y="1487987"/>
            <a:ext cx="2345098" cy="4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C:\Users\TeleDesigners\Desktop\app\tela023_Calculadora-de-risco-Cardiovascula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776" y="1480220"/>
            <a:ext cx="2373268" cy="4929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52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C:\Users\TeleDesigners\Desktop\app\al\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7987"/>
            <a:ext cx="2297969" cy="492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86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ângulo 16"/>
          <p:cNvSpPr/>
          <p:nvPr/>
        </p:nvSpPr>
        <p:spPr>
          <a:xfrm>
            <a:off x="0" y="6669360"/>
            <a:ext cx="9144000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 1"/>
          <p:cNvSpPr/>
          <p:nvPr/>
        </p:nvSpPr>
        <p:spPr>
          <a:xfrm>
            <a:off x="3093111" y="530543"/>
            <a:ext cx="2160240" cy="450185"/>
          </a:xfrm>
          <a:prstGeom prst="rect">
            <a:avLst/>
          </a:prstGeom>
          <a:solidFill>
            <a:srgbClr val="CD9A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Triângulo isósceles 2"/>
          <p:cNvSpPr/>
          <p:nvPr/>
        </p:nvSpPr>
        <p:spPr>
          <a:xfrm rot="5400000">
            <a:off x="3118480" y="757205"/>
            <a:ext cx="180020" cy="230757"/>
          </a:xfrm>
          <a:prstGeom prst="triangle">
            <a:avLst>
              <a:gd name="adj" fmla="val 0"/>
            </a:avLst>
          </a:prstGeom>
          <a:solidFill>
            <a:srgbClr val="8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278515"/>
            <a:ext cx="3323869" cy="504056"/>
          </a:xfrm>
          <a:prstGeom prst="rect">
            <a:avLst/>
          </a:prstGeom>
          <a:solidFill>
            <a:srgbClr val="B98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251520" y="405026"/>
            <a:ext cx="568318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Nossa trajetória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69374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1061433" y="2686753"/>
            <a:ext cx="1584176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Projeto Piloto </a:t>
            </a:r>
            <a:r>
              <a:rPr lang="pt-BR" sz="1600" dirty="0" err="1">
                <a:solidFill>
                  <a:schemeClr val="bg1"/>
                </a:solidFill>
              </a:rPr>
              <a:t>Telessaúde</a:t>
            </a:r>
            <a:r>
              <a:rPr lang="pt-BR" sz="1600" dirty="0">
                <a:solidFill>
                  <a:schemeClr val="bg1"/>
                </a:solidFill>
              </a:rPr>
              <a:t> Brasil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3746661" y="2604588"/>
            <a:ext cx="1584176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Apoio SES/RS</a:t>
            </a:r>
          </a:p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Expansão para </a:t>
            </a:r>
          </a:p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todo o RS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1963087" y="3710528"/>
            <a:ext cx="2448272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Apoio </a:t>
            </a:r>
            <a:r>
              <a:rPr lang="pt-BR" sz="1600" dirty="0" smtClean="0">
                <a:solidFill>
                  <a:schemeClr val="bg1"/>
                </a:solidFill>
              </a:rPr>
              <a:t>SES/RS </a:t>
            </a:r>
          </a:p>
          <a:p>
            <a:pPr algn="ctr">
              <a:lnSpc>
                <a:spcPts val="1800"/>
              </a:lnSpc>
            </a:pPr>
            <a:r>
              <a:rPr lang="pt-BR" sz="1600" dirty="0" smtClean="0">
                <a:solidFill>
                  <a:schemeClr val="bg1"/>
                </a:solidFill>
              </a:rPr>
              <a:t>Expansão </a:t>
            </a:r>
            <a:r>
              <a:rPr lang="pt-BR" sz="1600" dirty="0">
                <a:solidFill>
                  <a:schemeClr val="bg1"/>
                </a:solidFill>
              </a:rPr>
              <a:t>para </a:t>
            </a:r>
            <a:r>
              <a:rPr lang="pt-BR" sz="1600" dirty="0" smtClean="0">
                <a:solidFill>
                  <a:schemeClr val="bg1"/>
                </a:solidFill>
              </a:rPr>
              <a:t>todo </a:t>
            </a:r>
            <a:r>
              <a:rPr lang="pt-BR" sz="1600" dirty="0">
                <a:solidFill>
                  <a:schemeClr val="bg1"/>
                </a:solidFill>
              </a:rPr>
              <a:t>o RS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652120" y="3087280"/>
            <a:ext cx="1800200" cy="12464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0800 644 6543 </a:t>
            </a:r>
          </a:p>
          <a:p>
            <a:pPr algn="ctr">
              <a:lnSpc>
                <a:spcPts val="1800"/>
              </a:lnSpc>
            </a:pPr>
            <a:r>
              <a:rPr lang="pt-BR" sz="1600" dirty="0" err="1">
                <a:solidFill>
                  <a:schemeClr val="bg1"/>
                </a:solidFill>
              </a:rPr>
              <a:t>Teleconsultorias</a:t>
            </a:r>
            <a:r>
              <a:rPr lang="pt-BR" sz="1600" dirty="0">
                <a:solidFill>
                  <a:schemeClr val="bg1"/>
                </a:solidFill>
              </a:rPr>
              <a:t> </a:t>
            </a:r>
          </a:p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por telefone </a:t>
            </a:r>
          </a:p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em tempo real </a:t>
            </a:r>
          </a:p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(PROVAB e RS)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1547664" y="4912568"/>
            <a:ext cx="1872208" cy="55399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0800 644 6543 para todo o Brasil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3486303" y="4879317"/>
            <a:ext cx="2032849" cy="7848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Apoio à regulação </a:t>
            </a:r>
          </a:p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ambulatorial no RS (</a:t>
            </a:r>
            <a:r>
              <a:rPr lang="pt-BR" sz="1600" dirty="0" err="1">
                <a:solidFill>
                  <a:schemeClr val="bg1"/>
                </a:solidFill>
              </a:rPr>
              <a:t>RegulaSUS</a:t>
            </a:r>
            <a:r>
              <a:rPr lang="pt-BR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547663" y="5714020"/>
            <a:ext cx="1872209" cy="82330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900"/>
              </a:lnSpc>
            </a:pPr>
            <a:r>
              <a:rPr lang="pt-BR" sz="1600" dirty="0">
                <a:solidFill>
                  <a:schemeClr val="bg1"/>
                </a:solidFill>
              </a:rPr>
              <a:t>Telediagnóstico: </a:t>
            </a:r>
            <a:r>
              <a:rPr lang="pt-BR" sz="1600" dirty="0" err="1">
                <a:solidFill>
                  <a:schemeClr val="bg1"/>
                </a:solidFill>
              </a:rPr>
              <a:t>Tele-espirometria</a:t>
            </a:r>
            <a:r>
              <a:rPr lang="pt-BR" sz="1600" dirty="0">
                <a:solidFill>
                  <a:schemeClr val="bg1"/>
                </a:solidFill>
              </a:rPr>
              <a:t> (</a:t>
            </a:r>
            <a:r>
              <a:rPr lang="pt-BR" sz="1600" dirty="0" err="1">
                <a:solidFill>
                  <a:schemeClr val="bg1"/>
                </a:solidFill>
              </a:rPr>
              <a:t>RespiraNet</a:t>
            </a:r>
            <a:r>
              <a:rPr lang="pt-BR" sz="16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3481003" y="5904946"/>
            <a:ext cx="2032849" cy="55720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dirty="0" smtClean="0">
                <a:solidFill>
                  <a:schemeClr val="bg1"/>
                </a:solidFill>
              </a:rPr>
              <a:t>Apoio à </a:t>
            </a:r>
          </a:p>
          <a:p>
            <a:pPr algn="ctr">
              <a:lnSpc>
                <a:spcPts val="1800"/>
              </a:lnSpc>
            </a:pPr>
            <a:r>
              <a:rPr lang="pt-BR" dirty="0" smtClean="0">
                <a:solidFill>
                  <a:schemeClr val="bg1"/>
                </a:solidFill>
              </a:rPr>
              <a:t>informatização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580112" y="4871713"/>
            <a:ext cx="187220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Atendimento </a:t>
            </a:r>
          </a:p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estendido a todas Unidades de Saúde </a:t>
            </a:r>
          </a:p>
          <a:p>
            <a:pPr algn="ctr">
              <a:lnSpc>
                <a:spcPts val="1800"/>
              </a:lnSpc>
            </a:pPr>
            <a:r>
              <a:rPr lang="pt-BR" sz="1600" dirty="0">
                <a:solidFill>
                  <a:schemeClr val="bg1"/>
                </a:solidFill>
              </a:rPr>
              <a:t>(com e sem ESF)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580113" y="5994545"/>
            <a:ext cx="1872208" cy="5283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ts val="1700"/>
              </a:lnSpc>
            </a:pPr>
            <a:r>
              <a:rPr lang="pt-BR" dirty="0">
                <a:solidFill>
                  <a:schemeClr val="bg1"/>
                </a:solidFill>
              </a:rPr>
              <a:t>0800 644 6543 para enfermeiros</a:t>
            </a:r>
          </a:p>
        </p:txBody>
      </p:sp>
    </p:spTree>
    <p:extLst>
      <p:ext uri="{BB962C8B-B14F-4D97-AF65-F5344CB8AC3E}">
        <p14:creationId xmlns:p14="http://schemas.microsoft.com/office/powerpoint/2010/main" val="1061361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TeleDesigners\Desktop\app\al\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4"/>
            <a:ext cx="2282800" cy="4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02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TeleDesigners\Desktop\app\al\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484784"/>
            <a:ext cx="2343473" cy="4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56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TeleDesigners\Desktop\app\al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2"/>
            <a:ext cx="2320720" cy="4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051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C:\Users\TeleDesigners\Copy\Comunicação TelessaúdeRS\TelessaúdeRS\TSRS-033 Apresentação Institucional TSRS\novo_imgs\2\A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4" y="0"/>
            <a:ext cx="1089626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TeleDesigners\Desktop\app\al\0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484782"/>
            <a:ext cx="2320720" cy="4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TeleDesigners\Desktop\app\al\0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822" y="1484783"/>
            <a:ext cx="2358641" cy="4929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8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142" y="1876425"/>
            <a:ext cx="4133850" cy="310515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622" y="1876425"/>
            <a:ext cx="4133850" cy="3105150"/>
          </a:xfrm>
          <a:prstGeom prst="rect">
            <a:avLst/>
          </a:prstGeom>
        </p:spPr>
      </p:pic>
      <p:pic>
        <p:nvPicPr>
          <p:cNvPr id="9" name="Picture 2" descr="C:\Users\TeleDesigners\Copy\Comunicação TelessaúdeRS\TelessaúdeRS\TSRS-033 Apresentação Institucional TSRS\novo_imgs\2\pílula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205" y="0"/>
            <a:ext cx="1089625" cy="1086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58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73895" y="1888389"/>
            <a:ext cx="6461299" cy="2692739"/>
          </a:xfrm>
          <a:prstGeom prst="rect">
            <a:avLst/>
          </a:prstGeom>
          <a:solidFill>
            <a:srgbClr val="9B25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987825" y="1967921"/>
            <a:ext cx="5968198" cy="240065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 que é: </a:t>
            </a:r>
            <a:r>
              <a:rPr lang="pt-BR" dirty="0">
                <a:solidFill>
                  <a:schemeClr val="bg1"/>
                </a:solidFill>
              </a:rPr>
              <a:t>Trata-se de uma reposta de </a:t>
            </a:r>
            <a:r>
              <a:rPr lang="pt-BR" dirty="0" err="1">
                <a:solidFill>
                  <a:schemeClr val="bg1"/>
                </a:solidFill>
              </a:rPr>
              <a:t>teleconsultoria</a:t>
            </a:r>
            <a:r>
              <a:rPr lang="pt-BR" dirty="0">
                <a:solidFill>
                  <a:schemeClr val="bg1"/>
                </a:solidFill>
              </a:rPr>
              <a:t> feita por um profissional da saúde que trata sobre um assunto relevante e replicável em outros contextos e lugares. Assim, ela é publicada na Biblioteca Virtual em Saúde (BVS) para consulta por qualquer pessoa.</a:t>
            </a:r>
          </a:p>
          <a:p>
            <a:r>
              <a:rPr lang="pt-BR" dirty="0">
                <a:solidFill>
                  <a:schemeClr val="bg1"/>
                </a:solidFill>
              </a:rPr>
              <a:t>Localização: </a:t>
            </a:r>
            <a:r>
              <a:rPr lang="pt-BR" dirty="0">
                <a:solidFill>
                  <a:schemeClr val="bg1"/>
                </a:solidFill>
                <a:hlinkClick r:id="rId2"/>
              </a:rPr>
              <a:t>http://aps.bvs.br/php/index.php</a:t>
            </a:r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Quantidade: </a:t>
            </a:r>
            <a:r>
              <a:rPr lang="pt-BR" sz="3600" dirty="0" smtClean="0">
                <a:solidFill>
                  <a:srgbClr val="FFC000"/>
                </a:solidFill>
              </a:rPr>
              <a:t>700 </a:t>
            </a:r>
            <a:endParaRPr lang="pt-BR" sz="3600" dirty="0">
              <a:solidFill>
                <a:srgbClr val="FFC000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062716" y="1337774"/>
            <a:ext cx="1098374" cy="472215"/>
          </a:xfrm>
          <a:prstGeom prst="rect">
            <a:avLst/>
          </a:prstGeom>
          <a:solidFill>
            <a:srgbClr val="661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5" name="Picture 4" descr="C:\Users\TeleDesigners\Copy\Comunicação TelessaúdeRS\TelessaúdeRS\TSRS-033 Apresentação Institucional TSRS\novo_imgs\2\so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78" y="1196752"/>
            <a:ext cx="2036151" cy="202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tângulo 15"/>
          <p:cNvSpPr/>
          <p:nvPr/>
        </p:nvSpPr>
        <p:spPr>
          <a:xfrm>
            <a:off x="2699791" y="1225215"/>
            <a:ext cx="5362925" cy="525746"/>
          </a:xfrm>
          <a:prstGeom prst="rect">
            <a:avLst/>
          </a:prstGeom>
          <a:solidFill>
            <a:srgbClr val="9B256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921951" y="1225214"/>
            <a:ext cx="48842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Segunda </a:t>
            </a:r>
            <a:r>
              <a:rPr lang="pt-BR" sz="3200" b="1" dirty="0">
                <a:solidFill>
                  <a:schemeClr val="bg1"/>
                </a:solidFill>
              </a:rPr>
              <a:t>Opinião </a:t>
            </a:r>
            <a:r>
              <a:rPr lang="pt-BR" sz="3200" b="1" dirty="0" smtClean="0">
                <a:solidFill>
                  <a:schemeClr val="bg1"/>
                </a:solidFill>
              </a:rPr>
              <a:t>Formativa</a:t>
            </a:r>
            <a:endParaRPr lang="pt-BR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121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73895" y="1888389"/>
            <a:ext cx="6461299" cy="2692739"/>
          </a:xfrm>
          <a:prstGeom prst="rect">
            <a:avLst/>
          </a:prstGeom>
          <a:solidFill>
            <a:srgbClr val="9B25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987825" y="2132856"/>
            <a:ext cx="5968198" cy="184665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>
                <a:solidFill>
                  <a:schemeClr val="bg1"/>
                </a:solidFill>
              </a:rPr>
              <a:t>O que é</a:t>
            </a:r>
            <a:r>
              <a:rPr lang="pt-BR" sz="2400" b="1" dirty="0" smtClean="0">
                <a:solidFill>
                  <a:schemeClr val="bg1"/>
                </a:solidFill>
              </a:rPr>
              <a:t>:</a:t>
            </a:r>
            <a:r>
              <a:rPr lang="pt-BR" dirty="0" smtClean="0"/>
              <a:t> </a:t>
            </a:r>
            <a:r>
              <a:rPr lang="pt-BR" dirty="0">
                <a:solidFill>
                  <a:schemeClr val="bg1"/>
                </a:solidFill>
              </a:rPr>
              <a:t>são vídeos curtos para capacitação em temas relevantes para APS. </a:t>
            </a:r>
          </a:p>
          <a:p>
            <a:r>
              <a:rPr lang="pt-BR" dirty="0" err="1">
                <a:solidFill>
                  <a:schemeClr val="bg1"/>
                </a:solidFill>
              </a:rPr>
              <a:t>Ex</a:t>
            </a:r>
            <a:r>
              <a:rPr lang="pt-BR" dirty="0">
                <a:solidFill>
                  <a:schemeClr val="bg1"/>
                </a:solidFill>
              </a:rPr>
              <a:t>: Implantação do e-SUS AB,  Protocolos de Regulação e utilização da Plataforma de </a:t>
            </a:r>
            <a:r>
              <a:rPr lang="pt-BR" dirty="0" err="1">
                <a:solidFill>
                  <a:schemeClr val="bg1"/>
                </a:solidFill>
              </a:rPr>
              <a:t>Telessaúde</a:t>
            </a:r>
            <a:r>
              <a:rPr lang="pt-BR" dirty="0">
                <a:solidFill>
                  <a:schemeClr val="bg1"/>
                </a:solidFill>
              </a:rPr>
              <a:t> do MS</a:t>
            </a:r>
          </a:p>
          <a:p>
            <a:endParaRPr lang="pt-BR" dirty="0">
              <a:solidFill>
                <a:schemeClr val="bg1"/>
              </a:solidFill>
            </a:endParaRPr>
          </a:p>
          <a:p>
            <a:r>
              <a:rPr lang="pt-BR" dirty="0">
                <a:solidFill>
                  <a:schemeClr val="bg1"/>
                </a:solidFill>
              </a:rPr>
              <a:t>Em fase final de desenvolvimento 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062716" y="1337774"/>
            <a:ext cx="1098374" cy="472215"/>
          </a:xfrm>
          <a:prstGeom prst="rect">
            <a:avLst/>
          </a:prstGeom>
          <a:solidFill>
            <a:srgbClr val="661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699791" y="1225215"/>
            <a:ext cx="5362925" cy="525746"/>
          </a:xfrm>
          <a:prstGeom prst="rect">
            <a:avLst/>
          </a:prstGeom>
          <a:solidFill>
            <a:srgbClr val="9B256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921951" y="1225214"/>
            <a:ext cx="25801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>
                <a:solidFill>
                  <a:schemeClr val="bg1"/>
                </a:solidFill>
              </a:rPr>
              <a:t>Vídeo Tutorial</a:t>
            </a:r>
            <a:endParaRPr lang="pt-BR" sz="3200" b="1" dirty="0">
              <a:solidFill>
                <a:schemeClr val="bg1"/>
              </a:solidFill>
            </a:endParaRPr>
          </a:p>
        </p:txBody>
      </p:sp>
      <p:pic>
        <p:nvPicPr>
          <p:cNvPr id="12" name="Picture 3" descr="C:\Users\TeleDesigners\Copy\Comunicação TelessaúdeRS\TelessaúdeRS\TSRS-033 Apresentação Institucional TSRS\novo_imgs\2\video-tutori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74" y="1190273"/>
            <a:ext cx="2050955" cy="20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815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73895" y="1888389"/>
            <a:ext cx="6461299" cy="2692739"/>
          </a:xfrm>
          <a:prstGeom prst="rect">
            <a:avLst/>
          </a:prstGeom>
          <a:solidFill>
            <a:srgbClr val="9B25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987825" y="2271355"/>
            <a:ext cx="5968198" cy="156966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O que é:</a:t>
            </a:r>
            <a:r>
              <a:rPr lang="pt-BR" dirty="0" smtClean="0"/>
              <a:t> </a:t>
            </a:r>
            <a:r>
              <a:rPr lang="pt-BR" dirty="0" smtClean="0">
                <a:solidFill>
                  <a:schemeClr val="bg1"/>
                </a:solidFill>
              </a:rPr>
              <a:t>A </a:t>
            </a:r>
            <a:r>
              <a:rPr lang="pt-BR" dirty="0">
                <a:solidFill>
                  <a:schemeClr val="bg1"/>
                </a:solidFill>
              </a:rPr>
              <a:t>Equipe de Campo do </a:t>
            </a:r>
            <a:r>
              <a:rPr lang="pt-BR" dirty="0" err="1">
                <a:solidFill>
                  <a:schemeClr val="bg1"/>
                </a:solidFill>
              </a:rPr>
              <a:t>TelessaúdeRS</a:t>
            </a:r>
            <a:r>
              <a:rPr lang="pt-BR" dirty="0">
                <a:solidFill>
                  <a:schemeClr val="bg1"/>
                </a:solidFill>
              </a:rPr>
              <a:t>/UFRGS realiza reuniões virtuais para atualização dos profissionais da APS/AB sobre as ferramentas de </a:t>
            </a:r>
            <a:r>
              <a:rPr lang="pt-BR" dirty="0" err="1">
                <a:solidFill>
                  <a:schemeClr val="bg1"/>
                </a:solidFill>
              </a:rPr>
              <a:t>Telessaúde</a:t>
            </a:r>
            <a:r>
              <a:rPr lang="pt-BR" dirty="0">
                <a:solidFill>
                  <a:schemeClr val="bg1"/>
                </a:solidFill>
              </a:rPr>
              <a:t>, aspectos epidemiológicos de cada município, atributos da APS e processo de trabalho</a:t>
            </a:r>
            <a:r>
              <a:rPr lang="pt-BR" dirty="0" smtClean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062716" y="1337774"/>
            <a:ext cx="1098374" cy="472215"/>
          </a:xfrm>
          <a:prstGeom prst="rect">
            <a:avLst/>
          </a:prstGeom>
          <a:solidFill>
            <a:srgbClr val="661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699791" y="1225215"/>
            <a:ext cx="5362925" cy="525746"/>
          </a:xfrm>
          <a:prstGeom prst="rect">
            <a:avLst/>
          </a:prstGeom>
          <a:solidFill>
            <a:srgbClr val="9B256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921951" y="1225214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Web capacitação/Acompanhamento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11" name="Picture 2" descr="C:\Users\TeleDesigners\Copy\Comunicação TelessaúdeRS\TelessaúdeRS\TSRS-033 Apresentação Institucional TSRS\novo_imgs\2\WEB-CAPACITACA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40" y="1199328"/>
            <a:ext cx="2022604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7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Tele-educação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673895" y="1888389"/>
            <a:ext cx="6461299" cy="2692739"/>
          </a:xfrm>
          <a:prstGeom prst="rect">
            <a:avLst/>
          </a:prstGeom>
          <a:solidFill>
            <a:srgbClr val="9B256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2987825" y="2317522"/>
            <a:ext cx="5968198" cy="147732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>
                <a:solidFill>
                  <a:schemeClr val="bg1"/>
                </a:solidFill>
              </a:rPr>
              <a:t>Webmatriciamento</a:t>
            </a:r>
            <a:r>
              <a:rPr lang="pt-BR" dirty="0" smtClean="0">
                <a:solidFill>
                  <a:schemeClr val="bg1"/>
                </a:solidFill>
              </a:rPr>
              <a:t> </a:t>
            </a:r>
            <a:r>
              <a:rPr lang="pt-BR" dirty="0">
                <a:solidFill>
                  <a:schemeClr val="bg1"/>
                </a:solidFill>
              </a:rPr>
              <a:t>(Início 2015);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Iniciará com casos de Saúde mental;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bg1"/>
                </a:solidFill>
              </a:rPr>
              <a:t>Serão encontros no formato de </a:t>
            </a:r>
            <a:r>
              <a:rPr lang="pt-BR" dirty="0" err="1">
                <a:solidFill>
                  <a:schemeClr val="bg1"/>
                </a:solidFill>
              </a:rPr>
              <a:t>matriciamento</a:t>
            </a:r>
            <a:r>
              <a:rPr lang="pt-BR" dirty="0">
                <a:solidFill>
                  <a:schemeClr val="bg1"/>
                </a:solidFill>
              </a:rPr>
              <a:t> porém utilizando-se salas virtuais, número de casos e participantes com vagas limitadas; 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8062716" y="1337774"/>
            <a:ext cx="1098374" cy="472215"/>
          </a:xfrm>
          <a:prstGeom prst="rect">
            <a:avLst/>
          </a:prstGeom>
          <a:solidFill>
            <a:srgbClr val="6618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2699791" y="1225215"/>
            <a:ext cx="5362925" cy="525746"/>
          </a:xfrm>
          <a:prstGeom prst="rect">
            <a:avLst/>
          </a:prstGeom>
          <a:solidFill>
            <a:srgbClr val="9B2560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921951" y="1225214"/>
            <a:ext cx="4826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Web capacitação/Acompanhamento</a:t>
            </a:r>
            <a:endParaRPr lang="pt-BR" sz="2400" b="1" dirty="0">
              <a:solidFill>
                <a:schemeClr val="bg1"/>
              </a:solidFill>
            </a:endParaRPr>
          </a:p>
        </p:txBody>
      </p:sp>
      <p:pic>
        <p:nvPicPr>
          <p:cNvPr id="7172" name="Picture 4" descr="C:\Users\TeleDesigners\Copy\Comunicação TelessaúdeRS\_Imagens\icones pessoas-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867" y="1951322"/>
            <a:ext cx="3384376" cy="2840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634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ipse 2"/>
          <p:cNvSpPr/>
          <p:nvPr/>
        </p:nvSpPr>
        <p:spPr>
          <a:xfrm>
            <a:off x="251520" y="1523741"/>
            <a:ext cx="3899013" cy="3849475"/>
          </a:xfrm>
          <a:prstGeom prst="ellipse">
            <a:avLst/>
          </a:prstGeom>
          <a:solidFill>
            <a:srgbClr val="3A669C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Elipse 3"/>
          <p:cNvSpPr/>
          <p:nvPr/>
        </p:nvSpPr>
        <p:spPr>
          <a:xfrm>
            <a:off x="355331" y="1863346"/>
            <a:ext cx="2520000" cy="2520000"/>
          </a:xfrm>
          <a:prstGeom prst="ellipse">
            <a:avLst/>
          </a:prstGeom>
          <a:solidFill>
            <a:srgbClr val="3A669C">
              <a:alpha val="5411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4572000" y="1988840"/>
            <a:ext cx="25783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>
                <a:solidFill>
                  <a:srgbClr val="5BC4BE"/>
                </a:solidFill>
              </a:rPr>
              <a:t>Nacional</a:t>
            </a:r>
            <a:r>
              <a:rPr lang="pt-BR" sz="2400" dirty="0" smtClean="0">
                <a:solidFill>
                  <a:srgbClr val="5BC4BE"/>
                </a:solidFill>
              </a:rPr>
              <a:t>: 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0800 para médicos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Plataforma de </a:t>
            </a:r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Telessaúde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Tele-educação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Novos núcleos</a:t>
            </a:r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Conector reto 5"/>
          <p:cNvCxnSpPr/>
          <p:nvPr/>
        </p:nvCxnSpPr>
        <p:spPr>
          <a:xfrm flipH="1">
            <a:off x="4716016" y="3645024"/>
            <a:ext cx="3816424" cy="0"/>
          </a:xfrm>
          <a:prstGeom prst="line">
            <a:avLst/>
          </a:prstGeom>
          <a:ln>
            <a:solidFill>
              <a:srgbClr val="47C8C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584956" y="4335194"/>
            <a:ext cx="4451540" cy="22621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800"/>
              </a:lnSpc>
            </a:pPr>
            <a:r>
              <a:rPr lang="pt-BR" sz="2400" b="1" dirty="0" smtClean="0">
                <a:solidFill>
                  <a:srgbClr val="5BC4BE"/>
                </a:solidFill>
              </a:rPr>
              <a:t>No Rio Grande </a:t>
            </a:r>
            <a:r>
              <a:rPr lang="pt-BR" sz="2400" b="1" smtClean="0">
                <a:solidFill>
                  <a:srgbClr val="5BC4BE"/>
                </a:solidFill>
              </a:rPr>
              <a:t>do Sul</a:t>
            </a:r>
            <a:r>
              <a:rPr lang="pt-BR" sz="2400" smtClean="0">
                <a:solidFill>
                  <a:srgbClr val="5BC4BE"/>
                </a:solidFill>
              </a:rPr>
              <a:t>: </a:t>
            </a:r>
            <a:endParaRPr lang="pt-BR" sz="2400" dirty="0" smtClean="0">
              <a:solidFill>
                <a:srgbClr val="5BC4BE"/>
              </a:solidFill>
            </a:endParaRP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0800 para médicos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0800 para enfermeiros</a:t>
            </a:r>
          </a:p>
          <a:p>
            <a:r>
              <a:rPr lang="pt-BR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Apoio à implantação de Prontuário Eletrônico</a:t>
            </a:r>
          </a:p>
          <a:p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RespiraNet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pt-BR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RegulaSUS</a:t>
            </a:r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pt-BR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Conector reto 7"/>
          <p:cNvCxnSpPr/>
          <p:nvPr/>
        </p:nvCxnSpPr>
        <p:spPr>
          <a:xfrm flipH="1">
            <a:off x="4716016" y="6151236"/>
            <a:ext cx="3816424" cy="0"/>
          </a:xfrm>
          <a:prstGeom prst="line">
            <a:avLst/>
          </a:prstGeom>
          <a:ln>
            <a:solidFill>
              <a:srgbClr val="47C8CB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694429" y="2345384"/>
            <a:ext cx="18722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Equipes Saúde da Família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ESF</a:t>
            </a:r>
            <a:endParaRPr lang="pt-BR" sz="2000" dirty="0">
              <a:solidFill>
                <a:schemeClr val="bg1"/>
              </a:solidFill>
            </a:endParaRPr>
          </a:p>
        </p:txBody>
      </p:sp>
      <p:pic>
        <p:nvPicPr>
          <p:cNvPr id="12" name="Imagem 11" descr="mapa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28672" y="3814550"/>
            <a:ext cx="1262592" cy="1270634"/>
          </a:xfrm>
          <a:prstGeom prst="rect">
            <a:avLst/>
          </a:prstGeom>
        </p:spPr>
      </p:pic>
      <p:pic>
        <p:nvPicPr>
          <p:cNvPr id="13" name="Imagem 12" descr="mapaBrasilPequenoSubNiv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53429" y="1375260"/>
            <a:ext cx="1993651" cy="2006349"/>
          </a:xfrm>
          <a:prstGeom prst="rect">
            <a:avLst/>
          </a:prstGeom>
        </p:spPr>
      </p:pic>
      <p:sp>
        <p:nvSpPr>
          <p:cNvPr id="14" name="Retângulo 13"/>
          <p:cNvSpPr/>
          <p:nvPr/>
        </p:nvSpPr>
        <p:spPr>
          <a:xfrm>
            <a:off x="251520" y="427985"/>
            <a:ext cx="8424936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Quem atendemos?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471491" y="6309320"/>
            <a:ext cx="85650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b="1" dirty="0" smtClean="0">
                <a:solidFill>
                  <a:srgbClr val="F8D646"/>
                </a:solidFill>
              </a:rPr>
              <a:t>Atenção Primária à Saúde</a:t>
            </a:r>
            <a:endParaRPr lang="pt-BR" sz="16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1259632" y="4396676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Unidades </a:t>
            </a:r>
          </a:p>
          <a:p>
            <a:pPr algn="ctr"/>
            <a:r>
              <a:rPr lang="pt-BR" sz="2000" dirty="0" smtClean="0">
                <a:solidFill>
                  <a:schemeClr val="bg1"/>
                </a:solidFill>
              </a:rPr>
              <a:t>Básicas de Saúde</a:t>
            </a:r>
          </a:p>
        </p:txBody>
      </p:sp>
    </p:spTree>
    <p:extLst>
      <p:ext uri="{BB962C8B-B14F-4D97-AF65-F5344CB8AC3E}">
        <p14:creationId xmlns:p14="http://schemas.microsoft.com/office/powerpoint/2010/main" val="388175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ítulo 1"/>
          <p:cNvSpPr txBox="1">
            <a:spLocks/>
          </p:cNvSpPr>
          <p:nvPr/>
        </p:nvSpPr>
        <p:spPr>
          <a:xfrm>
            <a:off x="395536" y="5589240"/>
            <a:ext cx="6912768" cy="18722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000"/>
              </a:lnSpc>
            </a:pPr>
            <a:r>
              <a:rPr lang="pt-BR" sz="7200" b="1" baseline="30000" dirty="0" smtClean="0">
                <a:solidFill>
                  <a:schemeClr val="bg1"/>
                </a:solidFill>
              </a:rPr>
              <a:t>Nossas Ações</a:t>
            </a:r>
            <a:endParaRPr lang="pt-BR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84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m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689"/>
            <a:ext cx="9144000" cy="6863378"/>
          </a:xfrm>
          <a:prstGeom prst="rect">
            <a:avLst/>
          </a:prstGeom>
        </p:spPr>
      </p:pic>
      <p:sp>
        <p:nvSpPr>
          <p:cNvPr id="17" name="Título 1"/>
          <p:cNvSpPr txBox="1">
            <a:spLocks/>
          </p:cNvSpPr>
          <p:nvPr/>
        </p:nvSpPr>
        <p:spPr>
          <a:xfrm>
            <a:off x="251520" y="5301208"/>
            <a:ext cx="5832648" cy="144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5000"/>
              </a:lnSpc>
            </a:pPr>
            <a:r>
              <a:rPr lang="pt-BR" sz="4800" b="1" dirty="0" smtClean="0">
                <a:solidFill>
                  <a:schemeClr val="bg1"/>
                </a:solidFill>
              </a:rPr>
              <a:t>Canais de Comunicação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5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105234" y="530547"/>
            <a:ext cx="1467120" cy="450185"/>
          </a:xfrm>
          <a:prstGeom prst="rect">
            <a:avLst/>
          </a:prstGeom>
          <a:solidFill>
            <a:srgbClr val="CD9A3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Triângulo isósceles 4"/>
          <p:cNvSpPr/>
          <p:nvPr/>
        </p:nvSpPr>
        <p:spPr>
          <a:xfrm rot="5400000">
            <a:off x="1130603" y="757209"/>
            <a:ext cx="180020" cy="230757"/>
          </a:xfrm>
          <a:prstGeom prst="triangle">
            <a:avLst>
              <a:gd name="adj" fmla="val 0"/>
            </a:avLst>
          </a:prstGeom>
          <a:solidFill>
            <a:srgbClr val="8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1" y="278515"/>
            <a:ext cx="1335992" cy="504056"/>
          </a:xfrm>
          <a:prstGeom prst="rect">
            <a:avLst/>
          </a:prstGeom>
          <a:solidFill>
            <a:srgbClr val="B98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251520" y="427985"/>
            <a:ext cx="568318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Site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55466" y="962598"/>
            <a:ext cx="85650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FFFFFF"/>
                </a:solidFill>
              </a:rPr>
              <a:t>www.ufrgs.br/telessauders</a:t>
            </a:r>
            <a:endParaRPr lang="pt-BR" sz="2800" b="1" dirty="0">
              <a:solidFill>
                <a:srgbClr val="FFFFFF"/>
              </a:solidFill>
            </a:endParaRPr>
          </a:p>
          <a:p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91440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759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/>
          <p:cNvSpPr/>
          <p:nvPr/>
        </p:nvSpPr>
        <p:spPr>
          <a:xfrm>
            <a:off x="2515683" y="530546"/>
            <a:ext cx="1467120" cy="450185"/>
          </a:xfrm>
          <a:prstGeom prst="rect">
            <a:avLst/>
          </a:prstGeom>
          <a:solidFill>
            <a:srgbClr val="CD9A3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Triângulo isósceles 10"/>
          <p:cNvSpPr/>
          <p:nvPr/>
        </p:nvSpPr>
        <p:spPr>
          <a:xfrm rot="5400000">
            <a:off x="2541052" y="757208"/>
            <a:ext cx="180020" cy="230757"/>
          </a:xfrm>
          <a:prstGeom prst="triangle">
            <a:avLst>
              <a:gd name="adj" fmla="val 0"/>
            </a:avLst>
          </a:prstGeom>
          <a:solidFill>
            <a:srgbClr val="8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0" y="278515"/>
            <a:ext cx="2746441" cy="504056"/>
          </a:xfrm>
          <a:prstGeom prst="rect">
            <a:avLst/>
          </a:prstGeom>
          <a:solidFill>
            <a:srgbClr val="B98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51520" y="427984"/>
            <a:ext cx="784887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Redes sociais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251520" y="980731"/>
            <a:ext cx="451271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www.facebook.com/TelessaudeRS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www.youtube.com/telessauders</a:t>
            </a:r>
          </a:p>
          <a:p>
            <a:r>
              <a:rPr lang="en-US" sz="2000" b="1" dirty="0">
                <a:solidFill>
                  <a:srgbClr val="FFFFFF"/>
                </a:solidFill>
              </a:rPr>
              <a:t>www.twitter.com/TelessaudeRS</a:t>
            </a:r>
          </a:p>
        </p:txBody>
      </p:sp>
    </p:spTree>
    <p:extLst>
      <p:ext uri="{BB962C8B-B14F-4D97-AF65-F5344CB8AC3E}">
        <p14:creationId xmlns:p14="http://schemas.microsoft.com/office/powerpoint/2010/main" val="337854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3059832" cy="6858000"/>
          </a:xfrm>
          <a:prstGeom prst="rect">
            <a:avLst/>
          </a:prstGeom>
          <a:solidFill>
            <a:srgbClr val="55BAB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17"/>
          <p:cNvSpPr/>
          <p:nvPr/>
        </p:nvSpPr>
        <p:spPr>
          <a:xfrm>
            <a:off x="3203848" y="455761"/>
            <a:ext cx="57606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Núcleo de Telessaúde Técnico-Científico do Rio Grande do Sul</a:t>
            </a:r>
          </a:p>
          <a:p>
            <a:r>
              <a:rPr lang="pt-BR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Universidade Federal do Rio Grande do Sul - UFRGS</a:t>
            </a:r>
          </a:p>
          <a:p>
            <a:r>
              <a:rPr lang="pt-BR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Programa de Pós-Graduação em Epidemiologia - PPGEPI</a:t>
            </a:r>
          </a:p>
          <a:p>
            <a:r>
              <a:rPr lang="en-US" sz="2600" baseline="30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Faculdade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de </a:t>
            </a:r>
            <a:r>
              <a:rPr lang="en-US" sz="2600" baseline="30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Medicina</a:t>
            </a:r>
            <a:r>
              <a:rPr lang="en-US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- FAMED</a:t>
            </a:r>
          </a:p>
          <a:p>
            <a:endParaRPr lang="en-US" sz="2600" baseline="30000" dirty="0">
              <a:solidFill>
                <a:prstClr val="white"/>
              </a:solidFill>
            </a:endParaRPr>
          </a:p>
          <a:p>
            <a:r>
              <a:rPr lang="pt-BR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Rua Dona Laura, 320 • 11º andar • CEP 90430.090 </a:t>
            </a:r>
          </a:p>
          <a:p>
            <a:r>
              <a:rPr lang="pt-BR" sz="2600" baseline="30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Bairro Rio Branco - Porto Alegre/RS - Brasil</a:t>
            </a:r>
          </a:p>
          <a:p>
            <a:endParaRPr lang="en-US" sz="2600" baseline="30000" dirty="0">
              <a:solidFill>
                <a:prstClr val="white"/>
              </a:solidFill>
            </a:endParaRPr>
          </a:p>
          <a:p>
            <a:r>
              <a:rPr lang="en-US" sz="2600" b="1" baseline="30000" dirty="0" err="1">
                <a:solidFill>
                  <a:srgbClr val="939598"/>
                </a:solidFill>
              </a:rPr>
              <a:t>Telefone</a:t>
            </a:r>
            <a:r>
              <a:rPr lang="en-US" sz="2600" b="1" baseline="30000" dirty="0">
                <a:solidFill>
                  <a:srgbClr val="939598"/>
                </a:solidFill>
              </a:rPr>
              <a:t>: (+5551) 3333.7025</a:t>
            </a:r>
          </a:p>
          <a:p>
            <a:r>
              <a:rPr lang="en-US" sz="2600" b="1" baseline="30000" dirty="0">
                <a:solidFill>
                  <a:srgbClr val="939598"/>
                </a:solidFill>
              </a:rPr>
              <a:t>E-mail: telessauders@ufrgs.br</a:t>
            </a:r>
          </a:p>
          <a:p>
            <a:r>
              <a:rPr lang="en-US" sz="2600" baseline="30000" dirty="0">
                <a:solidFill>
                  <a:srgbClr val="939598"/>
                </a:solidFill>
              </a:rPr>
              <a:t>Skype: </a:t>
            </a:r>
            <a:r>
              <a:rPr lang="en-US" sz="2600" baseline="30000" dirty="0" err="1">
                <a:solidFill>
                  <a:srgbClr val="939598"/>
                </a:solidFill>
              </a:rPr>
              <a:t>projeto.telessauders</a:t>
            </a:r>
            <a:endParaRPr lang="en-US" sz="2600" baseline="30000" dirty="0">
              <a:solidFill>
                <a:srgbClr val="939598"/>
              </a:solidFill>
            </a:endParaRPr>
          </a:p>
          <a:p>
            <a:r>
              <a:rPr lang="en-US" sz="2600" baseline="30000" dirty="0">
                <a:solidFill>
                  <a:srgbClr val="939598"/>
                </a:solidFill>
              </a:rPr>
              <a:t>Site: www.ufrgs.br/telessauders</a:t>
            </a:r>
          </a:p>
          <a:p>
            <a:r>
              <a:rPr lang="en-US" sz="2600" baseline="30000" dirty="0">
                <a:solidFill>
                  <a:srgbClr val="939598"/>
                </a:solidFill>
              </a:rPr>
              <a:t>Twitter/</a:t>
            </a:r>
            <a:r>
              <a:rPr lang="en-US" sz="2600" baseline="30000" dirty="0" err="1">
                <a:solidFill>
                  <a:srgbClr val="939598"/>
                </a:solidFill>
              </a:rPr>
              <a:t>Facebook</a:t>
            </a:r>
            <a:r>
              <a:rPr lang="en-US" sz="2600" baseline="30000" dirty="0">
                <a:solidFill>
                  <a:srgbClr val="939598"/>
                </a:solidFill>
              </a:rPr>
              <a:t>/</a:t>
            </a:r>
            <a:r>
              <a:rPr lang="en-US" sz="2600" baseline="30000" dirty="0" err="1">
                <a:solidFill>
                  <a:srgbClr val="939598"/>
                </a:solidFill>
              </a:rPr>
              <a:t>Youtube</a:t>
            </a:r>
            <a:r>
              <a:rPr lang="en-US" sz="2600" baseline="30000" dirty="0">
                <a:solidFill>
                  <a:srgbClr val="939598"/>
                </a:solidFill>
              </a:rPr>
              <a:t>: </a:t>
            </a:r>
            <a:r>
              <a:rPr lang="en-US" sz="2600" baseline="30000" dirty="0" err="1">
                <a:solidFill>
                  <a:srgbClr val="939598"/>
                </a:solidFill>
              </a:rPr>
              <a:t>TelessaudeRS</a:t>
            </a:r>
            <a:endParaRPr lang="pt-BR" sz="2600" dirty="0">
              <a:solidFill>
                <a:srgbClr val="939598"/>
              </a:solidFill>
            </a:endParaRPr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692696"/>
            <a:ext cx="3861559" cy="2729950"/>
          </a:xfrm>
          <a:prstGeom prst="rect">
            <a:avLst/>
          </a:prstGeom>
          <a:effectLst>
            <a:outerShdw blurRad="114300" dist="50800" dir="5400000" sx="98000" sy="98000" algn="ctr" rotWithShape="0">
              <a:srgbClr val="000000">
                <a:alpha val="0"/>
              </a:srgbClr>
            </a:outerShdw>
          </a:effectLst>
        </p:spPr>
      </p:pic>
      <p:pic>
        <p:nvPicPr>
          <p:cNvPr id="5" name="Picture 2" descr="C:\Users\Usuário\Copy\Comunicação TelessaúdeRS\_Logos\TODOS\todos logos eleição duas linha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3088"/>
            <a:ext cx="9144000" cy="192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167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5627511"/>
            <a:ext cx="9144000" cy="12304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Retângulo 2"/>
          <p:cNvSpPr/>
          <p:nvPr/>
        </p:nvSpPr>
        <p:spPr>
          <a:xfrm>
            <a:off x="5583594" y="530543"/>
            <a:ext cx="2160240" cy="450185"/>
          </a:xfrm>
          <a:prstGeom prst="rect">
            <a:avLst/>
          </a:prstGeom>
          <a:solidFill>
            <a:srgbClr val="CD9A3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Triângulo isósceles 3"/>
          <p:cNvSpPr/>
          <p:nvPr/>
        </p:nvSpPr>
        <p:spPr>
          <a:xfrm rot="5400000">
            <a:off x="5608963" y="757205"/>
            <a:ext cx="180020" cy="230757"/>
          </a:xfrm>
          <a:prstGeom prst="triangle">
            <a:avLst>
              <a:gd name="adj" fmla="val 0"/>
            </a:avLst>
          </a:prstGeom>
          <a:solidFill>
            <a:srgbClr val="8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278515"/>
            <a:ext cx="5814352" cy="504056"/>
          </a:xfrm>
          <a:prstGeom prst="rect">
            <a:avLst/>
          </a:prstGeom>
          <a:solidFill>
            <a:srgbClr val="B98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251520" y="393379"/>
            <a:ext cx="568318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Nossas ações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62" y="5964998"/>
            <a:ext cx="1834126" cy="38802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354" y="5988812"/>
            <a:ext cx="1741558" cy="39120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9429" y="5994082"/>
            <a:ext cx="1894923" cy="387246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612" y="5789026"/>
            <a:ext cx="1985163" cy="790778"/>
          </a:xfrm>
          <a:prstGeom prst="rect">
            <a:avLst/>
          </a:prstGeom>
        </p:spPr>
      </p:pic>
      <p:pic>
        <p:nvPicPr>
          <p:cNvPr id="12" name="Imagem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68" y="5994082"/>
            <a:ext cx="1176177" cy="40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90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tângulo 11"/>
          <p:cNvSpPr/>
          <p:nvPr/>
        </p:nvSpPr>
        <p:spPr>
          <a:xfrm>
            <a:off x="0" y="3933056"/>
            <a:ext cx="9144000" cy="2924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5583594" y="530543"/>
            <a:ext cx="2160240" cy="450185"/>
          </a:xfrm>
          <a:prstGeom prst="rect">
            <a:avLst/>
          </a:prstGeom>
          <a:solidFill>
            <a:srgbClr val="CD9A3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Triângulo isósceles 13"/>
          <p:cNvSpPr/>
          <p:nvPr/>
        </p:nvSpPr>
        <p:spPr>
          <a:xfrm rot="5400000">
            <a:off x="5608963" y="757205"/>
            <a:ext cx="180020" cy="230757"/>
          </a:xfrm>
          <a:prstGeom prst="triangle">
            <a:avLst>
              <a:gd name="adj" fmla="val 0"/>
            </a:avLst>
          </a:prstGeom>
          <a:solidFill>
            <a:srgbClr val="8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0" y="278515"/>
            <a:ext cx="5814352" cy="504056"/>
          </a:xfrm>
          <a:prstGeom prst="rect">
            <a:avLst/>
          </a:prstGeom>
          <a:solidFill>
            <a:srgbClr val="B98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251520" y="427985"/>
            <a:ext cx="568318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Nossas ações</a:t>
            </a:r>
            <a:endParaRPr lang="pt-BR" sz="2800" b="1" dirty="0">
              <a:solidFill>
                <a:schemeClr val="bg1"/>
              </a:solidFill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23" y="4078674"/>
            <a:ext cx="1501210" cy="317593"/>
          </a:xfrm>
          <a:prstGeom prst="rect">
            <a:avLst/>
          </a:prstGeom>
        </p:spPr>
      </p:pic>
      <p:pic>
        <p:nvPicPr>
          <p:cNvPr id="18" name="Imagem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912" y="4076069"/>
            <a:ext cx="1425444" cy="320198"/>
          </a:xfrm>
          <a:prstGeom prst="rect">
            <a:avLst/>
          </a:prstGeom>
        </p:spPr>
      </p:pic>
      <p:pic>
        <p:nvPicPr>
          <p:cNvPr id="19" name="Imagem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778" y="4946047"/>
            <a:ext cx="590092" cy="681927"/>
          </a:xfrm>
          <a:prstGeom prst="rect">
            <a:avLst/>
          </a:prstGeom>
        </p:spPr>
      </p:pic>
      <p:pic>
        <p:nvPicPr>
          <p:cNvPr id="20" name="Imagem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55" y="4519492"/>
            <a:ext cx="828473" cy="66238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08" y="5338162"/>
            <a:ext cx="532698" cy="646315"/>
          </a:xfrm>
          <a:prstGeom prst="rect">
            <a:avLst/>
          </a:prstGeom>
        </p:spPr>
      </p:pic>
      <p:cxnSp>
        <p:nvCxnSpPr>
          <p:cNvPr id="22" name="Conector reto 21"/>
          <p:cNvCxnSpPr/>
          <p:nvPr/>
        </p:nvCxnSpPr>
        <p:spPr>
          <a:xfrm>
            <a:off x="1907706" y="3933056"/>
            <a:ext cx="0" cy="3024336"/>
          </a:xfrm>
          <a:prstGeom prst="line">
            <a:avLst/>
          </a:prstGeom>
          <a:ln>
            <a:solidFill>
              <a:srgbClr val="55B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agem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075" y="4519492"/>
            <a:ext cx="1179118" cy="449187"/>
          </a:xfrm>
          <a:prstGeom prst="rect">
            <a:avLst/>
          </a:prstGeom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62" y="4612444"/>
            <a:ext cx="582002" cy="590637"/>
          </a:xfrm>
          <a:prstGeom prst="rect">
            <a:avLst/>
          </a:prstGeom>
        </p:spPr>
      </p:pic>
      <p:pic>
        <p:nvPicPr>
          <p:cNvPr id="25" name="Imagem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053" y="4083581"/>
            <a:ext cx="1293178" cy="264273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018" y="5612236"/>
            <a:ext cx="537594" cy="459567"/>
          </a:xfrm>
          <a:prstGeom prst="rect">
            <a:avLst/>
          </a:prstGeom>
        </p:spPr>
      </p:pic>
      <p:pic>
        <p:nvPicPr>
          <p:cNvPr id="27" name="Imagem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0081" y="5529655"/>
            <a:ext cx="431100" cy="624728"/>
          </a:xfrm>
          <a:prstGeom prst="rect">
            <a:avLst/>
          </a:prstGeom>
        </p:spPr>
      </p:pic>
      <p:pic>
        <p:nvPicPr>
          <p:cNvPr id="28" name="Imagem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78" y="4434038"/>
            <a:ext cx="771751" cy="551924"/>
          </a:xfrm>
          <a:prstGeom prst="rect">
            <a:avLst/>
          </a:prstGeom>
        </p:spPr>
      </p:pic>
      <p:pic>
        <p:nvPicPr>
          <p:cNvPr id="29" name="Imagem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634" y="5008587"/>
            <a:ext cx="500988" cy="556845"/>
          </a:xfrm>
          <a:prstGeom prst="rect">
            <a:avLst/>
          </a:prstGeom>
        </p:spPr>
      </p:pic>
      <p:pic>
        <p:nvPicPr>
          <p:cNvPr id="30" name="Imagem 2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101" y="4421962"/>
            <a:ext cx="586655" cy="509421"/>
          </a:xfrm>
          <a:prstGeom prst="rect">
            <a:avLst/>
          </a:prstGeom>
        </p:spPr>
      </p:pic>
      <p:pic>
        <p:nvPicPr>
          <p:cNvPr id="31" name="Imagem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970" y="6140824"/>
            <a:ext cx="827283" cy="516537"/>
          </a:xfrm>
          <a:prstGeom prst="rect">
            <a:avLst/>
          </a:prstGeom>
        </p:spPr>
      </p:pic>
      <p:pic>
        <p:nvPicPr>
          <p:cNvPr id="32" name="Imagem 3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221" y="6206965"/>
            <a:ext cx="424328" cy="262164"/>
          </a:xfrm>
          <a:prstGeom prst="rect">
            <a:avLst/>
          </a:prstGeom>
        </p:spPr>
      </p:pic>
      <p:pic>
        <p:nvPicPr>
          <p:cNvPr id="33" name="Imagem 3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6794" y="5118321"/>
            <a:ext cx="565090" cy="439682"/>
          </a:xfrm>
          <a:prstGeom prst="rect">
            <a:avLst/>
          </a:prstGeom>
        </p:spPr>
      </p:pic>
      <p:pic>
        <p:nvPicPr>
          <p:cNvPr id="34" name="Imagem 3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8581" y="4570395"/>
            <a:ext cx="560580" cy="560580"/>
          </a:xfrm>
          <a:prstGeom prst="rect">
            <a:avLst/>
          </a:prstGeom>
        </p:spPr>
      </p:pic>
      <p:pic>
        <p:nvPicPr>
          <p:cNvPr id="35" name="Imagem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593" y="4520928"/>
            <a:ext cx="431100" cy="624728"/>
          </a:xfrm>
          <a:prstGeom prst="rect">
            <a:avLst/>
          </a:prstGeom>
        </p:spPr>
      </p:pic>
      <p:cxnSp>
        <p:nvCxnSpPr>
          <p:cNvPr id="36" name="Conector reto 35"/>
          <p:cNvCxnSpPr/>
          <p:nvPr/>
        </p:nvCxnSpPr>
        <p:spPr>
          <a:xfrm>
            <a:off x="3563888" y="3933056"/>
            <a:ext cx="0" cy="3024336"/>
          </a:xfrm>
          <a:prstGeom prst="line">
            <a:avLst/>
          </a:prstGeom>
          <a:ln>
            <a:solidFill>
              <a:srgbClr val="55B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m 3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955" y="3895635"/>
            <a:ext cx="1693912" cy="674760"/>
          </a:xfrm>
          <a:prstGeom prst="rect">
            <a:avLst/>
          </a:prstGeom>
        </p:spPr>
      </p:pic>
      <p:pic>
        <p:nvPicPr>
          <p:cNvPr id="39" name="Picture 3" descr="C:\Users\TelessaúdeRS\Copy\Comunicação TelessaúdeRS\_Logos\projetos telessauders\PlataformaNova-12-12.pn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993" y="4523540"/>
            <a:ext cx="584311" cy="65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Conector reto 39"/>
          <p:cNvCxnSpPr/>
          <p:nvPr/>
        </p:nvCxnSpPr>
        <p:spPr>
          <a:xfrm>
            <a:off x="5915455" y="3933056"/>
            <a:ext cx="0" cy="3024336"/>
          </a:xfrm>
          <a:prstGeom prst="line">
            <a:avLst/>
          </a:prstGeom>
          <a:ln>
            <a:solidFill>
              <a:srgbClr val="55B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/>
          <p:cNvCxnSpPr/>
          <p:nvPr/>
        </p:nvCxnSpPr>
        <p:spPr>
          <a:xfrm>
            <a:off x="7668344" y="3933056"/>
            <a:ext cx="0" cy="3024336"/>
          </a:xfrm>
          <a:prstGeom prst="line">
            <a:avLst/>
          </a:prstGeom>
          <a:ln>
            <a:solidFill>
              <a:srgbClr val="55B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tângulo 41"/>
          <p:cNvSpPr/>
          <p:nvPr/>
        </p:nvSpPr>
        <p:spPr>
          <a:xfrm>
            <a:off x="-17730" y="3869642"/>
            <a:ext cx="9161730" cy="60310"/>
          </a:xfrm>
          <a:prstGeom prst="rect">
            <a:avLst/>
          </a:prstGeom>
          <a:solidFill>
            <a:srgbClr val="B98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3" name="Imagem 4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2996" y="4099923"/>
            <a:ext cx="944646" cy="32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861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Letícia\Copy soniasemacento@gmail.com\Comunicação TelessaúdeRS\TelessaúdeRS\TSRS-033 Apresentação Institucional TSRS\novo_imgs\0800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75" y="2224471"/>
            <a:ext cx="1547665" cy="1561996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668" y="2220336"/>
            <a:ext cx="1547665" cy="1556359"/>
          </a:xfrm>
          <a:prstGeom prst="rect">
            <a:avLst/>
          </a:prstGeom>
          <a:ln w="12700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6819" y="2234243"/>
            <a:ext cx="1547665" cy="1554797"/>
          </a:xfrm>
          <a:prstGeom prst="rect">
            <a:avLst/>
          </a:prstGeom>
          <a:ln w="28575">
            <a:solidFill>
              <a:schemeClr val="bg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733172"/>
            <a:ext cx="5637333" cy="1080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040" y="908720"/>
            <a:ext cx="4633024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12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/>
          <p:cNvSpPr/>
          <p:nvPr/>
        </p:nvSpPr>
        <p:spPr>
          <a:xfrm>
            <a:off x="5583594" y="530543"/>
            <a:ext cx="2160240" cy="450185"/>
          </a:xfrm>
          <a:prstGeom prst="rect">
            <a:avLst/>
          </a:prstGeom>
          <a:solidFill>
            <a:srgbClr val="CD9A33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Triângulo isósceles 11"/>
          <p:cNvSpPr/>
          <p:nvPr/>
        </p:nvSpPr>
        <p:spPr>
          <a:xfrm rot="5400000">
            <a:off x="5608963" y="757205"/>
            <a:ext cx="180020" cy="230757"/>
          </a:xfrm>
          <a:prstGeom prst="triangle">
            <a:avLst>
              <a:gd name="adj" fmla="val 0"/>
            </a:avLst>
          </a:prstGeom>
          <a:solidFill>
            <a:srgbClr val="8A67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0" y="278515"/>
            <a:ext cx="5814352" cy="504056"/>
          </a:xfrm>
          <a:prstGeom prst="rect">
            <a:avLst/>
          </a:prstGeom>
          <a:solidFill>
            <a:srgbClr val="B98C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251520" y="404664"/>
            <a:ext cx="7776864" cy="3777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3600" b="1" dirty="0" smtClean="0">
                <a:solidFill>
                  <a:schemeClr val="bg1"/>
                </a:solidFill>
              </a:rPr>
              <a:t>Plataforma </a:t>
            </a:r>
            <a:r>
              <a:rPr lang="pt-BR" sz="3600" b="1" dirty="0" err="1" smtClean="0">
                <a:solidFill>
                  <a:schemeClr val="bg1"/>
                </a:solidFill>
              </a:rPr>
              <a:t>Telessaúde</a:t>
            </a:r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" y="1528897"/>
            <a:ext cx="9144000" cy="3844319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4815" y="5013176"/>
            <a:ext cx="1547665" cy="15547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Letícia\Copy\Comunicação TelessaúdeRS\TelessaúdeRS\TSRS-033 Apresentação Institucional TSRS\novo_imgs\Espaco\pcplataforma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1" r="17610"/>
          <a:stretch/>
        </p:blipFill>
        <p:spPr bwMode="auto">
          <a:xfrm>
            <a:off x="-1" y="1448266"/>
            <a:ext cx="4067945" cy="412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tângulo 17"/>
          <p:cNvSpPr/>
          <p:nvPr/>
        </p:nvSpPr>
        <p:spPr>
          <a:xfrm>
            <a:off x="4067944" y="2340456"/>
            <a:ext cx="5017695" cy="233910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939598"/>
                </a:solidFill>
              </a:rPr>
              <a:t>Profissionais que respondem:</a:t>
            </a:r>
          </a:p>
          <a:p>
            <a:pPr lvl="1"/>
            <a:r>
              <a:rPr lang="pt-BR" dirty="0">
                <a:solidFill>
                  <a:srgbClr val="939598"/>
                </a:solidFill>
              </a:rPr>
              <a:t>Médicos, Enfermeiros, Cirurgiões-dentistas</a:t>
            </a:r>
          </a:p>
          <a:p>
            <a:pPr lvl="1"/>
            <a:r>
              <a:rPr lang="pt-BR" dirty="0">
                <a:solidFill>
                  <a:srgbClr val="939598"/>
                </a:solidFill>
              </a:rPr>
              <a:t>Psicólogos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000" dirty="0">
              <a:solidFill>
                <a:srgbClr val="93959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939598"/>
                </a:solidFill>
              </a:rPr>
              <a:t>Apoio de outros profissionais de ensino superior (nutricionista, fisioterapeuta, fonoaudiólogo)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93959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939598"/>
                </a:solidFill>
              </a:rPr>
              <a:t>Dúvida respondida via texto, material ou vídeo</a:t>
            </a:r>
          </a:p>
        </p:txBody>
      </p:sp>
      <p:sp>
        <p:nvSpPr>
          <p:cNvPr id="19" name="Retângulo 18"/>
          <p:cNvSpPr/>
          <p:nvPr/>
        </p:nvSpPr>
        <p:spPr>
          <a:xfrm>
            <a:off x="3995936" y="1625082"/>
            <a:ext cx="438854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200" b="1" dirty="0">
                <a:solidFill>
                  <a:srgbClr val="55BAB7"/>
                </a:solidFill>
              </a:rPr>
              <a:t>www.plataformatelessaude.ufrgs.br</a:t>
            </a:r>
          </a:p>
        </p:txBody>
      </p:sp>
    </p:spTree>
    <p:extLst>
      <p:ext uri="{BB962C8B-B14F-4D97-AF65-F5344CB8AC3E}">
        <p14:creationId xmlns:p14="http://schemas.microsoft.com/office/powerpoint/2010/main" val="22504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1268760"/>
            <a:ext cx="4427984" cy="4802075"/>
          </a:xfrm>
          <a:prstGeom prst="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/>
          <p:cNvSpPr/>
          <p:nvPr/>
        </p:nvSpPr>
        <p:spPr>
          <a:xfrm>
            <a:off x="251520" y="427985"/>
            <a:ext cx="5683182" cy="35060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2800" b="1" dirty="0" smtClean="0">
                <a:solidFill>
                  <a:schemeClr val="bg1"/>
                </a:solidFill>
              </a:rPr>
              <a:t>Plataforma </a:t>
            </a:r>
            <a:r>
              <a:rPr lang="pt-BR" sz="2800" b="1" dirty="0" err="1" smtClean="0">
                <a:solidFill>
                  <a:schemeClr val="bg1"/>
                </a:solidFill>
              </a:rPr>
              <a:t>Telessaúde</a:t>
            </a:r>
            <a:endParaRPr lang="pt-BR" sz="2800" b="1" dirty="0">
              <a:solidFill>
                <a:schemeClr val="bg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51520" y="1531631"/>
            <a:ext cx="3664024" cy="39126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4000" b="1" dirty="0" smtClean="0">
                <a:solidFill>
                  <a:srgbClr val="EEB500"/>
                </a:solidFill>
              </a:rPr>
              <a:t>Satisfação geral:</a:t>
            </a:r>
            <a:endParaRPr lang="pt-BR" sz="4000" b="1" dirty="0">
              <a:solidFill>
                <a:srgbClr val="EEB500"/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 rot="516859">
            <a:off x="1071631" y="2016862"/>
            <a:ext cx="2484276" cy="2484276"/>
          </a:xfrm>
          <a:prstGeom prst="ellipse">
            <a:avLst/>
          </a:prstGeom>
          <a:solidFill>
            <a:srgbClr val="2A9396">
              <a:alpha val="76863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Retângulo 10"/>
          <p:cNvSpPr/>
          <p:nvPr/>
        </p:nvSpPr>
        <p:spPr>
          <a:xfrm rot="516859">
            <a:off x="1362237" y="3369096"/>
            <a:ext cx="3664024" cy="5808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1700"/>
              </a:lnSpc>
            </a:pPr>
            <a:r>
              <a:rPr lang="pt-BR" sz="9600" b="1" dirty="0" smtClean="0">
                <a:solidFill>
                  <a:srgbClr val="F8D646"/>
                </a:solidFill>
              </a:rPr>
              <a:t>96</a:t>
            </a:r>
            <a:r>
              <a:rPr lang="pt-BR" sz="5400" b="1" dirty="0" smtClean="0">
                <a:solidFill>
                  <a:srgbClr val="F8D646"/>
                </a:solidFill>
              </a:rPr>
              <a:t>%</a:t>
            </a:r>
            <a:endParaRPr lang="pt-BR" sz="5400" b="1" dirty="0">
              <a:solidFill>
                <a:srgbClr val="F8D646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 rot="516859">
            <a:off x="1330550" y="3632012"/>
            <a:ext cx="1812139" cy="52835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lnSpc>
                <a:spcPts val="1700"/>
              </a:lnSpc>
            </a:pPr>
            <a:r>
              <a:rPr lang="pt-BR" dirty="0" smtClean="0">
                <a:solidFill>
                  <a:srgbClr val="F8D646"/>
                </a:solidFill>
              </a:rPr>
              <a:t>muito satisfeitos ou satisfeitos</a:t>
            </a:r>
            <a:endParaRPr lang="pt-BR" dirty="0">
              <a:solidFill>
                <a:srgbClr val="F8D646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51520" y="6165304"/>
            <a:ext cx="4461542" cy="39267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700"/>
              </a:lnSpc>
            </a:pPr>
            <a:r>
              <a:rPr lang="pt-BR" sz="1200" b="1" dirty="0" smtClean="0">
                <a:solidFill>
                  <a:schemeClr val="bg1"/>
                </a:solidFill>
              </a:rPr>
              <a:t>DADOS DE 2007 A 2014 DE TODO O BRASIL</a:t>
            </a:r>
            <a:endParaRPr lang="pt-BR" sz="1200" b="1" dirty="0">
              <a:solidFill>
                <a:schemeClr val="bg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312830" y="5064021"/>
            <a:ext cx="4461542" cy="83369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>
              <a:lnSpc>
                <a:spcPts val="2700"/>
              </a:lnSpc>
            </a:pPr>
            <a:r>
              <a:rPr lang="pt-BR" sz="2800" b="1" dirty="0" smtClean="0">
                <a:solidFill>
                  <a:srgbClr val="2A9396"/>
                </a:solidFill>
              </a:rPr>
              <a:t>Encaminhamento evitado em </a:t>
            </a:r>
            <a:r>
              <a:rPr lang="pt-BR" sz="4000" b="1" dirty="0" smtClean="0">
                <a:solidFill>
                  <a:srgbClr val="EEB500"/>
                </a:solidFill>
              </a:rPr>
              <a:t>70% dos casos</a:t>
            </a:r>
            <a:endParaRPr lang="pt-BR" sz="4000" b="1" dirty="0">
              <a:solidFill>
                <a:srgbClr val="EEB500"/>
              </a:solidFill>
            </a:endParaRP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44815" y="5013176"/>
            <a:ext cx="1547665" cy="1554797"/>
          </a:xfrm>
          <a:prstGeom prst="rect">
            <a:avLst/>
          </a:prstGeom>
          <a:noFill/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 rot="509193">
            <a:off x="1436999" y="2178835"/>
            <a:ext cx="2004049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pt-BR" sz="2400" b="1" dirty="0" smtClean="0">
                <a:solidFill>
                  <a:srgbClr val="FFC000"/>
                </a:solidFill>
              </a:rPr>
              <a:t>14 </a:t>
            </a:r>
            <a:r>
              <a:rPr lang="pt-BR" sz="2400" b="1" dirty="0">
                <a:solidFill>
                  <a:srgbClr val="FFC000"/>
                </a:solidFill>
              </a:rPr>
              <a:t>mil respondidas</a:t>
            </a:r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0334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</TotalTime>
  <Words>855</Words>
  <Application>Microsoft Office PowerPoint</Application>
  <PresentationFormat>Apresentação na tela (4:3)</PresentationFormat>
  <Paragraphs>181</Paragraphs>
  <Slides>43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4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TeleDesigners</dc:creator>
  <cp:lastModifiedBy>Roberto Umpierre</cp:lastModifiedBy>
  <cp:revision>88</cp:revision>
  <dcterms:created xsi:type="dcterms:W3CDTF">2014-09-30T17:11:58Z</dcterms:created>
  <dcterms:modified xsi:type="dcterms:W3CDTF">2014-10-06T22:36:04Z</dcterms:modified>
</cp:coreProperties>
</file>