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387" autoAdjust="0"/>
  </p:normalViewPr>
  <p:slideViewPr>
    <p:cSldViewPr>
      <p:cViewPr>
        <p:scale>
          <a:sx n="40" d="100"/>
          <a:sy n="40" d="100"/>
        </p:scale>
        <p:origin x="-1555" y="-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83D7B1-DC55-4CF0-B5ED-57B78DE547F4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E8B8A-72CA-4BED-B35A-A51A91B8AA6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796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E8B8A-72CA-4BED-B35A-A51A91B8AA63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80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Mito. Estes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são os casos em que o docente baseia o curso totalmente no material de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apoio, deixando os alunos à mercê de sua sorte e, geralmente, atribuindo o</a:t>
            </a:r>
          </a:p>
          <a:p>
            <a:pPr fontAlgn="base"/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fracasso à falta de habilidade do aluno, e não à falta de mediação do docente.</a:t>
            </a:r>
          </a:p>
          <a:p>
            <a:pPr fontAlgn="base"/>
            <a:endParaRPr lang="pt-B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Mito. As estatísticas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 custos de cursos a distância, com qualidade, mostram que eles são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iguais ou mais caros que os cursos presenciais, pois necessitam uma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preparação anterior maior (tanto em termos tecnológicos, quanto estrutura equipe de desenvolvimento e acompanhamento dos cursos) – por isso que geralmente a implantação da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EaD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dá para um volume grande de alunos, é o escalonamento que faz o investimento ser lucrativo. </a:t>
            </a:r>
          </a:p>
          <a:p>
            <a:pPr fontAlgn="base"/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Atenção. docente se empolga com as animações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permitidas por alguns aplicativos, por exemplo, e o resultado é um material com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tantos “efeitos especiais” que o aluno perde a essência do conteúdo.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E8B8A-72CA-4BED-B35A-A51A91B8AA6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018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Colaboradores em empresas neste contexto se tornam professores passam de detentores do conhecimento para mediadores e contam com a participação de outros profissionais para isto. Professores passam de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Geralmente o tutor a distância é um professor auxiliar do professor proponente do conteúdo da disciplina, àquele cabendo acompanhar o andamento dos alunos e fomentar discussões de aprofundamento do conteúdo proposto. O tutor presencial exerce a tutela sobre o aluno, mediando seu contato com o professor ou tutor a distância, identificando sua dificuldade, para fazer o devido encaminhamento, juntamente com o coordenador do </a:t>
            </a:r>
            <a:r>
              <a:rPr lang="pt-B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pólo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fontAlgn="base"/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Este entendimento é importante por parte dos coordenadores de curso, e gerencia para haver harmonia e qualidade no trabalho realizado, visando a aprendizagem efetiva.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E8B8A-72CA-4BED-B35A-A51A91B8AA63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615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Há cerca de cinco anos, ver alunos usando celulares nas salas de aula era motivo de debate e revolta entre professores. </a:t>
            </a:r>
            <a:r>
              <a:rPr lang="pt-BR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Já hoje, com o crescimento do acesso a esses dispositivos e o aumento da capacidade de conexão móvel, a realidade é outra.</a:t>
            </a:r>
          </a:p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E8B8A-72CA-4BED-B35A-A51A91B8AA6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729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Independente da idade – este é o perfil do novo professor. As redes sociais tem contribuído para que os educadores se familiarizem com ferramentas de chats, compartilhamentos de imagens em um ambiente digital.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E8B8A-72CA-4BED-B35A-A51A91B8AA6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8618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/</a:t>
            </a:r>
            <a:r>
              <a:rPr lang="pt-BR" dirty="0" err="1" smtClean="0"/>
              <a:t>images</a:t>
            </a:r>
            <a:r>
              <a:rPr lang="pt-BR" dirty="0" smtClean="0"/>
              <a:t>/arquivos/</a:t>
            </a:r>
            <a:r>
              <a:rPr lang="pt-BR" dirty="0" err="1" smtClean="0"/>
              <a:t>pdf</a:t>
            </a:r>
            <a:r>
              <a:rPr lang="pt-BR" dirty="0" smtClean="0"/>
              <a:t>/cursos_tcnicos_no_brasil_e_estados.ttulo.pdf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E8B8A-72CA-4BED-B35A-A51A91B8AA63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855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A5E3D96-8E0E-4594-90A7-B706C41A4E96}" type="datetimeFigureOut">
              <a:rPr lang="pt-BR" smtClean="0"/>
              <a:t>06/10/2014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DFAD-7066-43D7-92E3-0677B3E889AA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sitesistec.mec.gov.b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linea.com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arissa@delinea.com.b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istec.mec.gov.br/consultapublicaunidadeensin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 rot="-900000">
            <a:off x="1202870" y="4563273"/>
            <a:ext cx="5637824" cy="16061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sz="3600" b="1" dirty="0" err="1">
                <a:effectLst/>
              </a:rPr>
              <a:t>SISTec</a:t>
            </a:r>
            <a:r>
              <a:rPr lang="pt-BR" sz="3600" b="1" dirty="0">
                <a:effectLst/>
              </a:rPr>
              <a:t> – Sistema Nacional de Informação da Educação Profissional e </a:t>
            </a:r>
            <a:r>
              <a:rPr lang="pt-BR" sz="3600" b="1" dirty="0" smtClean="0">
                <a:effectLst/>
              </a:rPr>
              <a:t>Tecnológica</a:t>
            </a:r>
            <a:r>
              <a:rPr lang="pt-BR" sz="3600" b="1" dirty="0">
                <a:effectLst/>
              </a:rPr>
              <a:t> 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 rot="-900000">
            <a:off x="4443682" y="987878"/>
            <a:ext cx="4655297" cy="1128495"/>
          </a:xfrm>
        </p:spPr>
        <p:txBody>
          <a:bodyPr/>
          <a:lstStyle/>
          <a:p>
            <a:r>
              <a:rPr lang="en-US" dirty="0" err="1" smtClean="0"/>
              <a:t>Margarete</a:t>
            </a:r>
            <a:r>
              <a:rPr lang="en-US" dirty="0" smtClean="0"/>
              <a:t> </a:t>
            </a:r>
            <a:r>
              <a:rPr lang="en-US" dirty="0" err="1" smtClean="0"/>
              <a:t>Lazzaris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Kleis</a:t>
            </a:r>
            <a:endParaRPr lang="pt-BR" dirty="0" smtClean="0">
              <a:effectLst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91525">
            <a:off x="1187624" y="361818"/>
            <a:ext cx="2448272" cy="217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42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dirty="0" smtClean="0"/>
              <a:t>Número de alunos </a:t>
            </a:r>
            <a:r>
              <a:rPr lang="pt-BR" dirty="0"/>
              <a:t>	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384376" y="1489422"/>
            <a:ext cx="579613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/>
              <a:t>Alunos de cursos técnicos: </a:t>
            </a:r>
            <a:r>
              <a:rPr lang="pt-BR" sz="2000" dirty="0"/>
              <a:t>	</a:t>
            </a:r>
            <a:r>
              <a:rPr lang="pt-BR" sz="2000" dirty="0" smtClean="0"/>
              <a:t>         </a:t>
            </a:r>
            <a:r>
              <a:rPr lang="pt-BR" sz="2000" b="1" dirty="0" smtClean="0"/>
              <a:t>2.475.782 </a:t>
            </a:r>
            <a:r>
              <a:rPr lang="pt-BR" sz="2000" dirty="0"/>
              <a:t>	</a:t>
            </a:r>
          </a:p>
          <a:p>
            <a:endParaRPr lang="pt-BR" sz="2000" dirty="0" smtClean="0"/>
          </a:p>
          <a:p>
            <a:r>
              <a:rPr lang="pt-BR" sz="2000" dirty="0" smtClean="0"/>
              <a:t>Alunos </a:t>
            </a:r>
            <a:r>
              <a:rPr lang="pt-BR" sz="2000" dirty="0"/>
              <a:t>- Rede municipal pública: 	</a:t>
            </a:r>
            <a:r>
              <a:rPr lang="pt-BR" sz="2000" dirty="0" smtClean="0"/>
              <a:t>   8.330</a:t>
            </a:r>
          </a:p>
          <a:p>
            <a:endParaRPr lang="pt-BR" sz="2000" dirty="0" smtClean="0"/>
          </a:p>
          <a:p>
            <a:r>
              <a:rPr lang="pt-BR" sz="2000" dirty="0"/>
              <a:t>Alunos - Rede estadual/distrital pública: 	606.124 	</a:t>
            </a:r>
          </a:p>
          <a:p>
            <a:r>
              <a:rPr lang="pt-BR" sz="2000" dirty="0"/>
              <a:t>Alunos - Rede estadual/distrital privada: 	863.866 	</a:t>
            </a:r>
          </a:p>
          <a:p>
            <a:r>
              <a:rPr lang="pt-BR" sz="2000" dirty="0"/>
              <a:t>Alunos - Rede federal: 	</a:t>
            </a:r>
            <a:r>
              <a:rPr lang="pt-BR" sz="2000" dirty="0" smtClean="0"/>
              <a:t>                           501.825 </a:t>
            </a:r>
            <a:r>
              <a:rPr lang="pt-BR" sz="2000" dirty="0"/>
              <a:t>	</a:t>
            </a:r>
          </a:p>
          <a:p>
            <a:r>
              <a:rPr lang="pt-BR" sz="2000" dirty="0"/>
              <a:t>Alunos - Sistema S: 	</a:t>
            </a:r>
            <a:r>
              <a:rPr lang="pt-BR" sz="2000" dirty="0" smtClean="0"/>
              <a:t>                           488.994 </a:t>
            </a:r>
            <a:r>
              <a:rPr lang="pt-BR" sz="2000" dirty="0"/>
              <a:t>	</a:t>
            </a:r>
          </a:p>
          <a:p>
            <a:r>
              <a:rPr lang="pt-BR" sz="2000" dirty="0"/>
              <a:t>Alunos - Militar: 	</a:t>
            </a:r>
            <a:r>
              <a:rPr lang="pt-BR" sz="2000" dirty="0" smtClean="0"/>
              <a:t>                                            6.643 </a:t>
            </a:r>
            <a:r>
              <a:rPr lang="pt-BR" sz="2000" dirty="0"/>
              <a:t>	</a:t>
            </a:r>
            <a:endParaRPr lang="pt-BR" dirty="0"/>
          </a:p>
          <a:p>
            <a:r>
              <a:rPr lang="pt-BR" dirty="0"/>
              <a:t>Fonte: Portal SISTEC (portal.mec.gov.br/</a:t>
            </a:r>
            <a:r>
              <a:rPr lang="pt-BR" dirty="0" err="1"/>
              <a:t>sistec</a:t>
            </a:r>
            <a:r>
              <a:rPr lang="pt-BR" dirty="0"/>
              <a:t>). Dados extraídos em 23 de set 2012. </a:t>
            </a:r>
          </a:p>
        </p:txBody>
      </p:sp>
    </p:spTree>
    <p:extLst>
      <p:ext uri="{BB962C8B-B14F-4D97-AF65-F5344CB8AC3E}">
        <p14:creationId xmlns:p14="http://schemas.microsoft.com/office/powerpoint/2010/main" val="112583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744416" y="1951777"/>
            <a:ext cx="5148064" cy="5077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t-BR" dirty="0">
              <a:effectLst/>
            </a:endParaRPr>
          </a:p>
          <a:p>
            <a:endParaRPr lang="pt-BR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0" y="149697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Cursos Técnicos com mais matrículas em 2009 no Brasil</a:t>
            </a:r>
          </a:p>
          <a:p>
            <a:endParaRPr lang="pt-BR" dirty="0"/>
          </a:p>
          <a:p>
            <a:r>
              <a:rPr lang="pt-BR" dirty="0"/>
              <a:t>Classificação                          Curso Técnico                               </a:t>
            </a:r>
            <a:r>
              <a:rPr lang="pt-BR" dirty="0" smtClean="0"/>
              <a:t>Percentagem</a:t>
            </a:r>
            <a:endParaRPr lang="pt-BR" dirty="0"/>
          </a:p>
          <a:p>
            <a:endParaRPr lang="pt-BR" dirty="0"/>
          </a:p>
          <a:p>
            <a:r>
              <a:rPr lang="pt-BR" dirty="0"/>
              <a:t>1                             Técnico em Enfermagem                                   14,68%</a:t>
            </a:r>
          </a:p>
          <a:p>
            <a:endParaRPr lang="pt-BR" dirty="0"/>
          </a:p>
          <a:p>
            <a:r>
              <a:rPr lang="pt-BR" dirty="0"/>
              <a:t>2                               Técnico em Informática                                     8,15%</a:t>
            </a:r>
          </a:p>
          <a:p>
            <a:endParaRPr lang="pt-BR" dirty="0"/>
          </a:p>
          <a:p>
            <a:r>
              <a:rPr lang="pt-BR" dirty="0"/>
              <a:t>3                     Técnico em Segurança do Trabalho                           7,19%</a:t>
            </a:r>
          </a:p>
          <a:p>
            <a:endParaRPr lang="pt-BR" dirty="0"/>
          </a:p>
          <a:p>
            <a:r>
              <a:rPr lang="pt-BR" dirty="0"/>
              <a:t>4                            Técnico em Administração                                   5,13%</a:t>
            </a:r>
          </a:p>
          <a:p>
            <a:endParaRPr lang="pt-BR" dirty="0"/>
          </a:p>
          <a:p>
            <a:pPr marL="342900" indent="-342900">
              <a:buAutoNum type="arabicPlain" startAt="5"/>
            </a:pPr>
            <a:r>
              <a:rPr lang="pt-BR" dirty="0" smtClean="0"/>
              <a:t>                            Técnico </a:t>
            </a:r>
            <a:r>
              <a:rPr lang="pt-BR" dirty="0"/>
              <a:t>em Mecânica                                       3,90% </a:t>
            </a:r>
            <a:endParaRPr lang="pt-BR" dirty="0" smtClean="0"/>
          </a:p>
          <a:p>
            <a:pPr marL="342900" indent="-342900">
              <a:buAutoNum type="arabicPlain" startAt="5"/>
            </a:pPr>
            <a:endParaRPr lang="pt-BR" dirty="0"/>
          </a:p>
          <a:p>
            <a:pPr marL="342900" indent="-342900">
              <a:buAutoNum type="arabicPlain" startAt="5"/>
            </a:pPr>
            <a:endParaRPr lang="pt-BR" dirty="0"/>
          </a:p>
          <a:p>
            <a:r>
              <a:rPr lang="pt-BR" dirty="0"/>
              <a:t>Fonte: Portal SISTEC (portal.mec.gov.br/</a:t>
            </a:r>
            <a:r>
              <a:rPr lang="pt-BR" dirty="0" err="1"/>
              <a:t>sistec</a:t>
            </a:r>
            <a:r>
              <a:rPr lang="pt-BR" dirty="0"/>
              <a:t>). Dados extraídos em 23 de set 2012.</a:t>
            </a:r>
          </a:p>
        </p:txBody>
      </p:sp>
    </p:spTree>
    <p:extLst>
      <p:ext uri="{BB962C8B-B14F-4D97-AF65-F5344CB8AC3E}">
        <p14:creationId xmlns:p14="http://schemas.microsoft.com/office/powerpoint/2010/main" val="3317614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8" r="18128"/>
          <a:stretch/>
        </p:blipFill>
        <p:spPr>
          <a:xfrm rot="900000">
            <a:off x="-924196" y="960536"/>
            <a:ext cx="3632720" cy="5303894"/>
          </a:xfrm>
          <a:prstGeom prst="rect">
            <a:avLst/>
          </a:prstGeo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744416" y="2095793"/>
            <a:ext cx="6300192" cy="5077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sitesistec.mec.gov.br</a:t>
            </a:r>
            <a:endParaRPr lang="pt-BR" dirty="0" smtClean="0"/>
          </a:p>
          <a:p>
            <a:pPr marL="0" indent="0">
              <a:buNone/>
            </a:pPr>
            <a:endParaRPr lang="pt-BR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solidFill>
                  <a:schemeClr val="bg2"/>
                </a:solidFill>
              </a:rPr>
              <a:t>Relatório</a:t>
            </a:r>
            <a:r>
              <a:rPr lang="en-US" dirty="0" smtClean="0">
                <a:solidFill>
                  <a:schemeClr val="bg2"/>
                </a:solidFill>
              </a:rPr>
              <a:t> 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3438128" y="3894147"/>
            <a:ext cx="5454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/</a:t>
            </a:r>
            <a:r>
              <a:rPr lang="pt-BR" sz="2400" dirty="0" err="1" smtClean="0"/>
              <a:t>images</a:t>
            </a:r>
            <a:r>
              <a:rPr lang="pt-BR" sz="2400" dirty="0" smtClean="0"/>
              <a:t>/arquivos/</a:t>
            </a:r>
            <a:r>
              <a:rPr lang="pt-BR" sz="2400" dirty="0" err="1" smtClean="0"/>
              <a:t>pdf</a:t>
            </a:r>
            <a:r>
              <a:rPr lang="pt-BR" sz="2400" dirty="0" smtClean="0"/>
              <a:t>/cursos_tcnicos_no_brasil_e_estados.ttulo.pdf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741089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solidFill>
                  <a:schemeClr val="bg2"/>
                </a:solidFill>
              </a:rPr>
              <a:t>Obrigada</a:t>
            </a:r>
            <a:r>
              <a:rPr lang="en-US" dirty="0" smtClean="0">
                <a:solidFill>
                  <a:schemeClr val="bg2"/>
                </a:solidFill>
              </a:rPr>
              <a:t>! </a:t>
            </a:r>
            <a:endParaRPr lang="pt-BR" dirty="0">
              <a:solidFill>
                <a:schemeClr val="bg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716016" y="4058072"/>
            <a:ext cx="56166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 smtClean="0">
                <a:hlinkClick r:id="rId2"/>
              </a:rPr>
              <a:t>www.delinea.com.br</a:t>
            </a:r>
            <a:endParaRPr lang="en-US" sz="2800" dirty="0" smtClean="0"/>
          </a:p>
          <a:p>
            <a:endParaRPr lang="pt-BR" sz="2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515" y="4311510"/>
            <a:ext cx="1024203" cy="908720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740317" y="5256011"/>
            <a:ext cx="3922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hlinkClick r:id="rId4"/>
              </a:rPr>
              <a:t>margarete@delinea.com.br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2403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5936" y="1124744"/>
            <a:ext cx="4658735" cy="507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effectLst/>
              </a:rPr>
              <a:t>Todas as unidades de ensino, públicas ou particulares, credenciadas, que ofereçam cursos técnicos de nível médio terão seus dados </a:t>
            </a:r>
            <a:r>
              <a:rPr lang="pt-BR" dirty="0" smtClean="0">
                <a:effectLst/>
              </a:rPr>
              <a:t>registrados e classificarão se são presenciais ou na modalidade a distância.</a:t>
            </a:r>
          </a:p>
          <a:p>
            <a:pPr marL="0" indent="0">
              <a:buNone/>
            </a:pPr>
            <a:r>
              <a:rPr lang="pt-BR" sz="1200" b="1" u="sng" dirty="0">
                <a:effectLst/>
                <a:hlinkClick r:id="rId2"/>
              </a:rPr>
              <a:t>http://sistec.mec.gov.br/consultapublicaunidadeensino</a:t>
            </a:r>
            <a:endParaRPr lang="pt-BR" sz="1200" dirty="0">
              <a:effectLst/>
            </a:endParaRPr>
          </a:p>
          <a:p>
            <a:pPr marL="0" indent="0">
              <a:buNone/>
            </a:pPr>
            <a:endParaRPr lang="pt-BR" dirty="0">
              <a:effectLst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23" r="20048"/>
          <a:stretch/>
        </p:blipFill>
        <p:spPr>
          <a:xfrm rot="900000">
            <a:off x="-747028" y="1004340"/>
            <a:ext cx="3471329" cy="5112568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/>
                </a:solidFill>
              </a:rPr>
              <a:t>EaD</a:t>
            </a:r>
            <a:r>
              <a:rPr lang="en-US" dirty="0" smtClean="0">
                <a:solidFill>
                  <a:schemeClr val="bg2"/>
                </a:solidFill>
              </a:rPr>
              <a:t>?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1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6" name="Espaço Reservado para Conteúdo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68"/>
          <a:stretch/>
        </p:blipFill>
        <p:spPr>
          <a:xfrm rot="900000">
            <a:off x="-766409" y="947319"/>
            <a:ext cx="3504011" cy="5056745"/>
          </a:xfr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95936" y="1124744"/>
            <a:ext cx="4658735" cy="5077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Resolução nº 04/99 do CNE que instituiu as diretrizes curriculares nacionais para a educação profissional de nível técnico. </a:t>
            </a:r>
            <a:endParaRPr lang="pt-BR" dirty="0">
              <a:effectLst/>
            </a:endParaRPr>
          </a:p>
          <a:p>
            <a:r>
              <a:rPr lang="pt-BR" dirty="0">
                <a:effectLst/>
              </a:rPr>
              <a:t> </a:t>
            </a:r>
            <a:r>
              <a:rPr lang="pt-BR" dirty="0"/>
              <a:t>Art. 13. O MEC organizará cadastro nacional de cursos de educação profissional de nível técnico para registro e divulgação em âmbito nacional. </a:t>
            </a:r>
          </a:p>
          <a:p>
            <a:r>
              <a:rPr lang="pt-BR" dirty="0"/>
              <a:t>Parágrafo único - Os planos de curso aprovados pelos órgãos competentes dos respectivos sistemas de ensino serão por estes inseridos no cadastro nacional de cursos de educação profissional de nível técnico. </a:t>
            </a:r>
            <a:endParaRPr lang="pt-BR" dirty="0">
              <a:effectLst/>
            </a:endParaRPr>
          </a:p>
          <a:p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solidFill>
                  <a:schemeClr val="bg2"/>
                </a:solidFill>
              </a:rPr>
              <a:t>EaD</a:t>
            </a:r>
            <a:r>
              <a:rPr lang="en-US" dirty="0" smtClean="0">
                <a:solidFill>
                  <a:schemeClr val="bg2"/>
                </a:solidFill>
              </a:rPr>
              <a:t>?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511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995936" y="1124744"/>
            <a:ext cx="4658735" cy="5077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dirty="0"/>
              <a:t>A</a:t>
            </a:r>
            <a:r>
              <a:rPr lang="pt-BR" dirty="0" smtClean="0"/>
              <a:t>tores </a:t>
            </a:r>
            <a:r>
              <a:rPr lang="pt-BR" dirty="0"/>
              <a:t>responsáveis 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235" y="1354386"/>
            <a:ext cx="5796136" cy="523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4355976" y="6383966"/>
            <a:ext cx="4901033" cy="366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Fonte: Priscilla Bessa Castilho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4868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269121"/>
            <a:ext cx="5078141" cy="417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80053" y="1285889"/>
            <a:ext cx="19596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Página de consulta das escolas e cursos técnicos regulares no Brasil por municípios (Portal SISTEC, 2012) </a:t>
            </a:r>
          </a:p>
        </p:txBody>
      </p:sp>
    </p:spTree>
    <p:extLst>
      <p:ext uri="{BB962C8B-B14F-4D97-AF65-F5344CB8AC3E}">
        <p14:creationId xmlns:p14="http://schemas.microsoft.com/office/powerpoint/2010/main" val="2925535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47" r="3125"/>
          <a:stretch/>
        </p:blipFill>
        <p:spPr>
          <a:xfrm rot="900000">
            <a:off x="-1101233" y="888253"/>
            <a:ext cx="3848877" cy="5077182"/>
          </a:xfrm>
          <a:prstGeom prst="rect">
            <a:avLst/>
          </a:prstGeo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851920" y="1035487"/>
            <a:ext cx="5148064" cy="5341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Rede </a:t>
            </a:r>
            <a:r>
              <a:rPr lang="pt-BR" dirty="0" err="1"/>
              <a:t>e-Tec</a:t>
            </a:r>
            <a:r>
              <a:rPr lang="pt-BR" dirty="0"/>
              <a:t> Brasil que é um programa do Governo Federal que visa a oferta de educação profissional e tecnológica na modalidade à distância em regime de colaboração com os demais sistemas de ensino ministrados por instituições públicas.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Esse </a:t>
            </a:r>
            <a:r>
              <a:rPr lang="pt-BR" dirty="0"/>
              <a:t>programa foi instituído pelo Decreto nº 7.589, de 26/10/2011 e tem por finalidade expandir, ampliar e democratizar nacionalmente a oferta da educação profissional por meio da educação </a:t>
            </a:r>
            <a:r>
              <a:rPr lang="pt-BR" dirty="0" smtClean="0"/>
              <a:t>a </a:t>
            </a:r>
            <a:r>
              <a:rPr lang="pt-BR" dirty="0"/>
              <a:t>distância. </a:t>
            </a:r>
            <a:endParaRPr lang="pt-BR" dirty="0">
              <a:effectLst/>
            </a:endParaRP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solidFill>
                  <a:schemeClr val="bg2"/>
                </a:solidFill>
              </a:rPr>
              <a:t>EaD</a:t>
            </a:r>
            <a:r>
              <a:rPr lang="en-US" dirty="0" smtClean="0">
                <a:solidFill>
                  <a:schemeClr val="bg2"/>
                </a:solidFill>
              </a:rPr>
              <a:t>?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20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42" b="13409"/>
          <a:stretch/>
        </p:blipFill>
        <p:spPr>
          <a:xfrm rot="17108826">
            <a:off x="-1843586" y="1731338"/>
            <a:ext cx="5336749" cy="3771516"/>
          </a:xfrm>
          <a:prstGeom prst="rect">
            <a:avLst/>
          </a:prstGeom>
        </p:spPr>
      </p:pic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3851920" y="187861"/>
            <a:ext cx="5148064" cy="5925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/>
              <a:t>O gerenciamento desse programa no SISTEC permite realizar o mapeamento de oferta dos polos de apoio presencial em toda a região do país facilitando o acesso de informação sobre cursos </a:t>
            </a:r>
            <a:r>
              <a:rPr lang="pt-BR" dirty="0" smtClean="0"/>
              <a:t>a </a:t>
            </a:r>
            <a:r>
              <a:rPr lang="pt-BR" dirty="0"/>
              <a:t>distância.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De </a:t>
            </a:r>
            <a:r>
              <a:rPr lang="pt-BR" dirty="0"/>
              <a:t>acordo com o sistema, existem, atualmente, </a:t>
            </a:r>
            <a:r>
              <a:rPr lang="pt-BR" b="1" dirty="0"/>
              <a:t>907 polos </a:t>
            </a:r>
            <a:r>
              <a:rPr lang="pt-BR" dirty="0"/>
              <a:t>nas várias regiões do país. É possível, ainda verificar em que região, estado e município esses polos estão em funcionamento, bem como os seus dados cadastrais.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sz="2100" dirty="0"/>
              <a:t>Fonte: Priscilla Bessa Castilho </a:t>
            </a:r>
            <a:r>
              <a:rPr lang="pt-BR" sz="2100" dirty="0" smtClean="0"/>
              <a:t>2012</a:t>
            </a:r>
            <a:endParaRPr lang="pt-BR" sz="2100" dirty="0"/>
          </a:p>
          <a:p>
            <a:pPr marL="0" indent="0">
              <a:buNone/>
            </a:pPr>
            <a:endParaRPr lang="pt-BR" dirty="0">
              <a:effectLst/>
            </a:endParaRPr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 rot="-4500000">
            <a:off x="-658993" y="2870536"/>
            <a:ext cx="5064953" cy="169563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err="1" smtClean="0">
                <a:solidFill>
                  <a:schemeClr val="bg2"/>
                </a:solidFill>
              </a:rPr>
              <a:t>Polos</a:t>
            </a:r>
            <a:endParaRPr lang="pt-BR" dirty="0">
              <a:solidFill>
                <a:schemeClr val="bg2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819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860"/>
            <a:ext cx="1024203" cy="90872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827584" y="1628800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 smtClean="0"/>
              <a:t>2012</a:t>
            </a:r>
          </a:p>
          <a:p>
            <a:endParaRPr lang="pt-BR" sz="2400" b="1" dirty="0"/>
          </a:p>
          <a:p>
            <a:r>
              <a:rPr lang="pt-BR" sz="2400" b="1" dirty="0" smtClean="0"/>
              <a:t>Total </a:t>
            </a:r>
            <a:r>
              <a:rPr lang="pt-BR" sz="2400" b="1" dirty="0"/>
              <a:t>de unidades de ensino cadastradas: </a:t>
            </a:r>
            <a:r>
              <a:rPr lang="pt-BR" sz="2400" dirty="0"/>
              <a:t>	</a:t>
            </a:r>
            <a:r>
              <a:rPr lang="pt-BR" sz="2400" b="1" dirty="0" smtClean="0"/>
              <a:t>6.556</a:t>
            </a:r>
          </a:p>
          <a:p>
            <a:r>
              <a:rPr lang="pt-BR" sz="2400" b="1" dirty="0" smtClean="0"/>
              <a:t> </a:t>
            </a:r>
            <a:r>
              <a:rPr lang="pt-BR" sz="2400" dirty="0"/>
              <a:t>	</a:t>
            </a:r>
          </a:p>
          <a:p>
            <a:r>
              <a:rPr lang="pt-BR" sz="2400" dirty="0"/>
              <a:t>Unidades de ensino exclusivamente FIC: 	983 </a:t>
            </a:r>
            <a:endParaRPr lang="pt-BR" sz="2400" dirty="0" smtClean="0"/>
          </a:p>
          <a:p>
            <a:r>
              <a:rPr lang="pt-BR" sz="2400" dirty="0"/>
              <a:t>	</a:t>
            </a:r>
          </a:p>
          <a:p>
            <a:r>
              <a:rPr lang="pt-BR" sz="2400" dirty="0"/>
              <a:t>Unidades de ensino - cursos técnicos: 	</a:t>
            </a:r>
            <a:r>
              <a:rPr lang="pt-BR" sz="2400" dirty="0" smtClean="0"/>
              <a:t>           5.573 </a:t>
            </a:r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18296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889844"/>
            <a:ext cx="8820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 smtClean="0"/>
          </a:p>
          <a:p>
            <a:r>
              <a:rPr lang="pt-BR" sz="2400" b="1" dirty="0" smtClean="0"/>
              <a:t>                2012</a:t>
            </a:r>
            <a:endParaRPr lang="pt-BR" sz="2400" b="1" dirty="0"/>
          </a:p>
          <a:p>
            <a:endParaRPr lang="pt-BR" sz="2000" dirty="0" smtClean="0"/>
          </a:p>
          <a:p>
            <a:r>
              <a:rPr lang="pt-BR" sz="2000" dirty="0" smtClean="0"/>
              <a:t>Unidades </a:t>
            </a:r>
            <a:r>
              <a:rPr lang="pt-BR" sz="2000" dirty="0"/>
              <a:t>de ensino - Rede municipal pública</a:t>
            </a:r>
            <a:r>
              <a:rPr lang="pt-BR" sz="2000" dirty="0" smtClean="0"/>
              <a:t>:                          28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Unidades de ensino - Rede municipal privada</a:t>
            </a:r>
            <a:r>
              <a:rPr lang="pt-BR" sz="2000" dirty="0" smtClean="0"/>
              <a:t>:                          10</a:t>
            </a:r>
          </a:p>
          <a:p>
            <a:r>
              <a:rPr lang="pt-BR" sz="2000" dirty="0" smtClean="0"/>
              <a:t>                         </a:t>
            </a:r>
            <a:endParaRPr lang="pt-BR" sz="2000" dirty="0"/>
          </a:p>
          <a:p>
            <a:r>
              <a:rPr lang="pt-BR" sz="2000" dirty="0"/>
              <a:t>Unidades de ensino - Rede estadual/distrital pública</a:t>
            </a:r>
            <a:r>
              <a:rPr lang="pt-BR" sz="2000" dirty="0" smtClean="0"/>
              <a:t>:           </a:t>
            </a:r>
            <a:r>
              <a:rPr lang="pt-BR" sz="2000" dirty="0"/>
              <a:t>1.841</a:t>
            </a:r>
          </a:p>
          <a:p>
            <a:endParaRPr lang="pt-BR" sz="2000" dirty="0"/>
          </a:p>
          <a:p>
            <a:r>
              <a:rPr lang="pt-BR" sz="2000" dirty="0"/>
              <a:t>Unidades de ensino - Rede estadual/distrital privada</a:t>
            </a:r>
            <a:r>
              <a:rPr lang="pt-BR" sz="2000" dirty="0" smtClean="0"/>
              <a:t>:           3.152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Unidades de ensino - Rede federal</a:t>
            </a:r>
            <a:r>
              <a:rPr lang="pt-BR" sz="2000" dirty="0" smtClean="0"/>
              <a:t>:                                           </a:t>
            </a:r>
            <a:r>
              <a:rPr lang="pt-BR" sz="2000" dirty="0"/>
              <a:t>455</a:t>
            </a:r>
          </a:p>
          <a:p>
            <a:endParaRPr lang="pt-BR" sz="2000" dirty="0"/>
          </a:p>
          <a:p>
            <a:r>
              <a:rPr lang="pt-BR" sz="2000" dirty="0"/>
              <a:t>Unidades de ensino - Sistema S</a:t>
            </a:r>
            <a:r>
              <a:rPr lang="pt-BR" sz="2000" dirty="0" smtClean="0"/>
              <a:t>:                                            </a:t>
            </a:r>
            <a:r>
              <a:rPr lang="pt-BR" sz="2000" dirty="0"/>
              <a:t>1.061</a:t>
            </a:r>
          </a:p>
          <a:p>
            <a:endParaRPr lang="pt-BR" sz="2000" dirty="0"/>
          </a:p>
          <a:p>
            <a:r>
              <a:rPr lang="pt-BR" sz="2000" dirty="0"/>
              <a:t>Unidades de ensino - Militar</a:t>
            </a:r>
            <a:r>
              <a:rPr lang="pt-BR" sz="2000" dirty="0" smtClean="0"/>
              <a:t>:                                                          9</a:t>
            </a:r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260322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TC101859865[[fn=Bom estado]]</Template>
  <TotalTime>294</TotalTime>
  <Words>730</Words>
  <Application>Microsoft Office PowerPoint</Application>
  <PresentationFormat>Apresentação na tela (4:3)</PresentationFormat>
  <Paragraphs>107</Paragraphs>
  <Slides>13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Kilter</vt:lpstr>
      <vt:lpstr>SISTec – Sistema Nacional de Informação da Educação Profissional e Tecnológica </vt:lpstr>
      <vt:lpstr>EaD?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viver a cultura da educação a distância nas empresas e instituições de ensino</dc:title>
  <dc:creator>Cliente</dc:creator>
  <cp:lastModifiedBy>Margarete</cp:lastModifiedBy>
  <cp:revision>30</cp:revision>
  <dcterms:created xsi:type="dcterms:W3CDTF">2014-09-25T01:33:49Z</dcterms:created>
  <dcterms:modified xsi:type="dcterms:W3CDTF">2014-10-06T03:29:27Z</dcterms:modified>
</cp:coreProperties>
</file>