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omments/comment18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omments/comment22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23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2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2" r:id="rId3"/>
    <p:sldId id="348" r:id="rId4"/>
    <p:sldId id="332" r:id="rId5"/>
    <p:sldId id="335" r:id="rId6"/>
    <p:sldId id="337" r:id="rId7"/>
    <p:sldId id="336" r:id="rId8"/>
    <p:sldId id="338" r:id="rId9"/>
    <p:sldId id="341" r:id="rId10"/>
    <p:sldId id="342" r:id="rId11"/>
    <p:sldId id="343" r:id="rId12"/>
    <p:sldId id="344" r:id="rId13"/>
    <p:sldId id="346" r:id="rId14"/>
    <p:sldId id="345" r:id="rId15"/>
    <p:sldId id="340" r:id="rId16"/>
    <p:sldId id="347" r:id="rId17"/>
    <p:sldId id="339" r:id="rId18"/>
    <p:sldId id="334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30" r:id="rId27"/>
    <p:sldId id="327" r:id="rId28"/>
    <p:sldId id="326" r:id="rId29"/>
    <p:sldId id="324" r:id="rId30"/>
    <p:sldId id="325" r:id="rId31"/>
    <p:sldId id="323" r:id="rId32"/>
    <p:sldId id="320" r:id="rId33"/>
    <p:sldId id="318" r:id="rId34"/>
    <p:sldId id="319" r:id="rId35"/>
    <p:sldId id="258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21" r:id="rId45"/>
    <p:sldId id="328" r:id="rId46"/>
    <p:sldId id="291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us Túlio Pinheiro" initials="MTP" lastIdx="1" clrIdx="0">
    <p:extLst>
      <p:ext uri="{19B8F6BF-5375-455C-9EA6-DF929625EA0E}">
        <p15:presenceInfo xmlns:p15="http://schemas.microsoft.com/office/powerpoint/2012/main" userId="662e6513ad38d9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86715" autoAdjust="0"/>
  </p:normalViewPr>
  <p:slideViewPr>
    <p:cSldViewPr>
      <p:cViewPr varScale="1">
        <p:scale>
          <a:sx n="64" d="100"/>
          <a:sy n="64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anuel%20Nonato\Downloads\Planillha_UNEAD_Aperfei&#231;oamento_Tecnologias_Educacionais.v3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anuel%20Nonato\Downloads\Planillha_UNEAD_Aperfei&#231;oamento_Tecnologias_Educacionais.v3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Plan2!$B$11</c:f>
              <c:strCache>
                <c:ptCount val="1"/>
                <c:pt idx="0">
                  <c:v>Distribuição % de Recursos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Plan2!$A$12:$A$15</c:f>
              <c:strCache>
                <c:ptCount val="4"/>
                <c:pt idx="0">
                  <c:v>Pessoa Fisica</c:v>
                </c:pt>
                <c:pt idx="1">
                  <c:v>Pessoa Juridia</c:v>
                </c:pt>
                <c:pt idx="2">
                  <c:v>Impostos</c:v>
                </c:pt>
                <c:pt idx="3">
                  <c:v>Material de Consumo</c:v>
                </c:pt>
              </c:strCache>
            </c:strRef>
          </c:cat>
          <c:val>
            <c:numRef>
              <c:f>Plan2!$B$12:$B$15</c:f>
              <c:numCache>
                <c:formatCode>0.0%</c:formatCode>
                <c:ptCount val="4"/>
                <c:pt idx="0">
                  <c:v>0.86</c:v>
                </c:pt>
                <c:pt idx="1">
                  <c:v>0.108</c:v>
                </c:pt>
                <c:pt idx="2">
                  <c:v>0.03</c:v>
                </c:pt>
                <c:pt idx="3" formatCode="General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Distribuição %  de Recursos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/>
              <a:t>Pessoa Fisica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133027435816602E-2"/>
          <c:y val="0.18786424027859541"/>
          <c:w val="0.61157086614173262"/>
          <c:h val="0.75474518810148794"/>
        </c:manualLayout>
      </c:layout>
      <c:pie3DChart>
        <c:varyColors val="1"/>
        <c:ser>
          <c:idx val="0"/>
          <c:order val="0"/>
          <c:tx>
            <c:strRef>
              <c:f>Plan2!$B$17</c:f>
              <c:strCache>
                <c:ptCount val="1"/>
                <c:pt idx="0">
                  <c:v>Distribuição %  Pessoa Fisica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Plan2!$A$18:$A$20</c:f>
              <c:strCache>
                <c:ptCount val="3"/>
                <c:pt idx="0">
                  <c:v>Professores-Monitores</c:v>
                </c:pt>
                <c:pt idx="1">
                  <c:v>Ativ tecnica/adm/Conteudo</c:v>
                </c:pt>
                <c:pt idx="2">
                  <c:v>Coord Academica/Tec/Adm</c:v>
                </c:pt>
              </c:strCache>
            </c:strRef>
          </c:cat>
          <c:val>
            <c:numRef>
              <c:f>Plan2!$B$18:$B$20</c:f>
              <c:numCache>
                <c:formatCode>0%</c:formatCode>
                <c:ptCount val="3"/>
                <c:pt idx="0">
                  <c:v>0.84883720930232553</c:v>
                </c:pt>
                <c:pt idx="1">
                  <c:v>9.3023255813953487E-2</c:v>
                </c:pt>
                <c:pt idx="2">
                  <c:v>5.8139534883720936E-2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5611347303627"/>
          <c:y val="0.17353492271799376"/>
          <c:w val="0.33565931255398185"/>
          <c:h val="0.81022163896179689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7T09:22:24.3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E6A6-35BF-417D-831C-FBD8B08E03C3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E2D5-237D-4241-9CDE-AF17D74F29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0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63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5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6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53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923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97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66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43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25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26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606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988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092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195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07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5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3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39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8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19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7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2D5-237D-4241-9CDE-AF17D74F29D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5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78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03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54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5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1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38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0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8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5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4230-BAF6-40EE-BE96-6F7FCCB59BA9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3E94-6383-499D-8C20-7B00475FDD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86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9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0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3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6.xml"/><Relationship Id="rId4" Type="http://schemas.openxmlformats.org/officeDocument/2006/relationships/hyperlink" Target="http://www.avete.uneb.b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8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hyperlink" Target="http://www.cursote.uneb.br/" TargetMode="External"/><Relationship Id="rId4" Type="http://schemas.openxmlformats.org/officeDocument/2006/relationships/hyperlink" Target="http://www.avate.uneb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5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8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1571782"/>
            <a:ext cx="9144000" cy="528621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3997008"/>
            <a:ext cx="9144000" cy="100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2668" y="3970150"/>
            <a:ext cx="91288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Trebuchet MS" panose="020B0603020202020204" pitchFamily="34" charset="0"/>
              </a:rPr>
              <a:t>Ações da </a:t>
            </a:r>
            <a:r>
              <a:rPr lang="pt-BR" sz="2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EAD </a:t>
            </a:r>
            <a:r>
              <a:rPr lang="pt-BR" sz="2100" b="1" dirty="0">
                <a:solidFill>
                  <a:schemeClr val="bg1"/>
                </a:solidFill>
                <a:latin typeface="Trebuchet MS" panose="020B0603020202020204" pitchFamily="34" charset="0"/>
              </a:rPr>
              <a:t>nas políticas públicas de formação docente continuada</a:t>
            </a:r>
          </a:p>
          <a:p>
            <a:pPr algn="ctr"/>
            <a:r>
              <a:rPr lang="pt-BR" sz="2100" b="1" dirty="0">
                <a:solidFill>
                  <a:schemeClr val="bg1"/>
                </a:solidFill>
                <a:latin typeface="Trebuchet MS" panose="020B0603020202020204" pitchFamily="34" charset="0"/>
              </a:rPr>
              <a:t>Caso: Formação em TIC para 25.000 professores da Rede Estadual da </a:t>
            </a:r>
            <a:r>
              <a:rPr lang="pt-BR" sz="2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Bahia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59832" y="6051595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Trebuchet MS" pitchFamily="34" charset="0"/>
              </a:rPr>
              <a:t>Curitiba, 07.10.2014</a:t>
            </a:r>
            <a:endParaRPr lang="pt-BR" dirty="0">
              <a:latin typeface="Trebuchet MS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735519"/>
            <a:ext cx="8676456" cy="12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2348880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De </a:t>
            </a:r>
            <a:r>
              <a:rPr lang="pt-BR" sz="3200" dirty="0"/>
              <a:t>caráter formativo autônomo e em permanente articulação teórico - pratica, o presente curso </a:t>
            </a:r>
            <a:r>
              <a:rPr lang="pt-BR" sz="3200" dirty="0" smtClean="0"/>
              <a:t>é </a:t>
            </a:r>
            <a:r>
              <a:rPr lang="pt-BR" sz="3200" dirty="0"/>
              <a:t>organizado por módulos e etapas, cada um constando de conteúdo definido especificamente neste Projeto e complementar, com nível </a:t>
            </a:r>
            <a:r>
              <a:rPr lang="pt-BR" sz="3200" dirty="0" err="1"/>
              <a:t>seqüencial</a:t>
            </a:r>
            <a:r>
              <a:rPr lang="pt-BR" sz="3200" dirty="0"/>
              <a:t> de aprofundamento.</a:t>
            </a:r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9816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2929"/>
              </p:ext>
            </p:extLst>
          </p:nvPr>
        </p:nvGraphicFramePr>
        <p:xfrm>
          <a:off x="107502" y="1465263"/>
          <a:ext cx="8928993" cy="53449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83714"/>
                <a:gridCol w="3295034"/>
                <a:gridCol w="4850245"/>
              </a:tblGrid>
              <a:tr h="4418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Módulo 01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1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Etapa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Título (Carga horária)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Conteúdos/abordagem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0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1ª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As Tecnologias da Informação e da Comunicação (TIC) no contexto escolar (15h)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pt-BR" sz="2000">
                          <a:effectLst/>
                        </a:rPr>
                        <a:t>O Currículo e as TIC. Avaliação e as TIC.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6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2ª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Educação e Redes Sociais (15h)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9545" algn="l"/>
                        </a:tabLst>
                      </a:pPr>
                      <a:r>
                        <a:rPr lang="pt-BR" sz="2000">
                          <a:effectLst/>
                        </a:rPr>
                        <a:t>Tecnologias educacionais livres e Recursos Educacionais Abertos (REA)..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0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3ª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O uso pedagógico das dos recursos Tecnológicos no cotidiano escolar (30h)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pt-BR" sz="2000" dirty="0">
                          <a:effectLst/>
                        </a:rPr>
                        <a:t>O Computador. O Tablet Educacional (</a:t>
                      </a:r>
                      <a:r>
                        <a:rPr lang="pt-BR" sz="2000" dirty="0" err="1">
                          <a:effectLst/>
                        </a:rPr>
                        <a:t>ProInfo</a:t>
                      </a:r>
                      <a:r>
                        <a:rPr lang="pt-BR" sz="2000" dirty="0">
                          <a:effectLst/>
                        </a:rPr>
                        <a:t>). A Lousa Digital. Projetor Interativo. </a:t>
                      </a:r>
                      <a:r>
                        <a:rPr lang="pt-BR" sz="2000" dirty="0" err="1">
                          <a:effectLst/>
                        </a:rPr>
                        <a:t>SmartPhone</a:t>
                      </a:r>
                      <a:r>
                        <a:rPr lang="pt-BR" sz="2000" dirty="0">
                          <a:effectLst/>
                        </a:rPr>
                        <a:t>. Tecnologias </a:t>
                      </a:r>
                      <a:r>
                        <a:rPr lang="pt-BR" sz="2000" dirty="0" err="1">
                          <a:effectLst/>
                        </a:rPr>
                        <a:t>Assistivas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17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4ª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Educação e Conteúdos Digitais</a:t>
                      </a:r>
                      <a:endParaRPr lang="pt-BR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(30h)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595" algn="l"/>
                        </a:tabLst>
                      </a:pPr>
                      <a:r>
                        <a:rPr lang="pt-BR" sz="2000">
                          <a:effectLst/>
                        </a:rPr>
                        <a:t>Ambiente Educacional Web. TV Anísio Teixeira. Professor Web. Portal do Professor MEC. TV Escola. 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2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90h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595" algn="l"/>
                        </a:tabLs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3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78296"/>
              </p:ext>
            </p:extLst>
          </p:nvPr>
        </p:nvGraphicFramePr>
        <p:xfrm>
          <a:off x="251520" y="1465263"/>
          <a:ext cx="8712968" cy="53461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8072"/>
                <a:gridCol w="3632175"/>
                <a:gridCol w="4432721"/>
              </a:tblGrid>
              <a:tr h="25446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Segundo Módulo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4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Etapa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Conteúdos/abordagem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</a:tr>
              <a:tr h="1185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1ª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Currículo e avaliação: apropriação tecnológica, inovação e diversificação. </a:t>
                      </a:r>
                      <a:r>
                        <a:rPr lang="pt-BR" sz="1600" dirty="0" smtClean="0">
                          <a:effectLst/>
                        </a:rPr>
                        <a:t>(</a:t>
                      </a:r>
                      <a:r>
                        <a:rPr lang="pt-BR" sz="1600" dirty="0">
                          <a:effectLst/>
                        </a:rPr>
                        <a:t>15h)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Inserção das TIC como forma de inovação e diversificação do currículo e da avaliação, no processo de ensino-aprendizagem.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</a:tr>
              <a:tr h="763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2ª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Educação para a Diversidade e Inclusão. (15h)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Abordar temas que envolvam Diversidade e Inclusão a partir do uso e funcionalidade educacional das TIC.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</a:tr>
              <a:tr h="101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3ª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Memória, Investigação científica e produção artística na perspectiva da prática pedagógica interdisciplinar. (30h)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Fornecer elementos para a elaboração da atividade de experimentação pedagógica escolhida, que contemple a interdisciplinaridade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</a:tr>
              <a:tr h="101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4ª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Produção colaborativa e compartilhamento de material didático-pedagógico com uso de conteúdos digitais (30h)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Oferecer subsídios para produção e compartilhamento de material didático pedagógico com o uso de conteúdos digitais.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</a:tr>
              <a:tr h="619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90h</a:t>
                      </a: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186" marR="581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45485"/>
              </p:ext>
            </p:extLst>
          </p:nvPr>
        </p:nvGraphicFramePr>
        <p:xfrm>
          <a:off x="251519" y="1628802"/>
          <a:ext cx="8712968" cy="48965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57270"/>
                <a:gridCol w="804466"/>
                <a:gridCol w="964451"/>
                <a:gridCol w="964451"/>
                <a:gridCol w="804466"/>
                <a:gridCol w="804466"/>
                <a:gridCol w="804466"/>
                <a:gridCol w="804466"/>
                <a:gridCol w="804466"/>
              </a:tblGrid>
              <a:tr h="59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Cronograma do primeiro módulo em 2014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69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Etapas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Julho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Agosto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Setembro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Outubro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85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1ª Q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1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Etapa (15h)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9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Etapa (15h)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9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3ª Etapa (30h)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1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4ª Etapa (30h)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9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Recuperação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 X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79812"/>
              </p:ext>
            </p:extLst>
          </p:nvPr>
        </p:nvGraphicFramePr>
        <p:xfrm>
          <a:off x="251522" y="1628798"/>
          <a:ext cx="8712965" cy="45365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52875"/>
                <a:gridCol w="832658"/>
                <a:gridCol w="832658"/>
                <a:gridCol w="832658"/>
                <a:gridCol w="832658"/>
                <a:gridCol w="832658"/>
                <a:gridCol w="832658"/>
                <a:gridCol w="832658"/>
                <a:gridCol w="831484"/>
              </a:tblGrid>
              <a:tr h="610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Cronograma do segundo módulo em 2015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9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Etapas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Março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Abril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Maio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Junho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91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Q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1ª Etapa (15h)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2ª Etapa (15h)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3ª Etapa (30h)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4ª Etapa (30h)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15h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Recuperação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 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5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540" y="1465263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Comporão atividades avaliativas</a:t>
            </a:r>
            <a:r>
              <a:rPr lang="pt-BR" sz="3200" dirty="0" smtClean="0"/>
              <a:t>:</a:t>
            </a:r>
          </a:p>
          <a:p>
            <a:endParaRPr lang="pt-B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Construções autônomas individuais e coletivas a partir da discussão teórica de referencias apresentados no material didático (via fórum, </a:t>
            </a:r>
            <a:r>
              <a:rPr lang="pt-BR" sz="3200" dirty="0" err="1"/>
              <a:t>wiki</a:t>
            </a:r>
            <a:r>
              <a:rPr lang="pt-BR" sz="3200" dirty="0"/>
              <a:t>, postagem e outros recursos do AVA</a:t>
            </a:r>
            <a:r>
              <a:rPr lang="pt-BR" sz="3200" dirty="0" smtClean="0"/>
              <a:t>);</a:t>
            </a:r>
          </a:p>
          <a:p>
            <a:pPr lvl="0"/>
            <a:endParaRPr lang="pt-B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Elaboração de instrumentos de análise diagnóstica e reflexiva sobre a própria prática e a prática comum na educação brasileira</a:t>
            </a:r>
            <a:r>
              <a:rPr lang="pt-BR" sz="3200" dirty="0" smtClean="0"/>
              <a:t>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25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540" y="1465263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Elaboração </a:t>
            </a:r>
            <a:r>
              <a:rPr lang="pt-BR" sz="3200" dirty="0"/>
              <a:t>de projetos de intervenção direta na sua prática de sala de aula e/ou na escola e/ou no município onde atua</a:t>
            </a:r>
            <a:r>
              <a:rPr lang="pt-BR" sz="3200" dirty="0" smtClean="0"/>
              <a:t>;</a:t>
            </a:r>
          </a:p>
          <a:p>
            <a:pPr lvl="0"/>
            <a:endParaRPr lang="pt-B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Relatórios descritivos reflexivos sobre a aplicação dos projetos, recursos ou instrumentos elaborados no decorrer do curso</a:t>
            </a:r>
            <a:r>
              <a:rPr lang="pt-BR" sz="3200" dirty="0" smtClean="0"/>
              <a:t>;</a:t>
            </a:r>
          </a:p>
          <a:p>
            <a:pPr lvl="0"/>
            <a:endParaRPr lang="pt-B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 err="1"/>
              <a:t>Auto-avaliação</a:t>
            </a:r>
            <a:r>
              <a:rPr lang="pt-BR" sz="3200" dirty="0"/>
              <a:t> orientada por instrumento específico.</a:t>
            </a:r>
          </a:p>
        </p:txBody>
      </p:sp>
    </p:spTree>
    <p:extLst>
      <p:ext uri="{BB962C8B-B14F-4D97-AF65-F5344CB8AC3E}">
        <p14:creationId xmlns:p14="http://schemas.microsoft.com/office/powerpoint/2010/main" val="27237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540" y="1465263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Público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24.730 professores- cursistas (professores e coordenadores pedagógicos do quadro permanente em efetivo exercício) da Rede Estadual.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25.296 usuários no </a:t>
            </a:r>
            <a:r>
              <a:rPr lang="pt-BR" sz="3600" dirty="0" smtClean="0">
                <a:hlinkClick r:id="rId4"/>
              </a:rPr>
              <a:t>www.avate.uneb.br</a:t>
            </a:r>
            <a:endParaRPr lang="pt-B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470 monitores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8 supervisores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2 coordenadores pedagógicos</a:t>
            </a:r>
          </a:p>
        </p:txBody>
      </p:sp>
    </p:spTree>
    <p:extLst>
      <p:ext uri="{BB962C8B-B14F-4D97-AF65-F5344CB8AC3E}">
        <p14:creationId xmlns:p14="http://schemas.microsoft.com/office/powerpoint/2010/main" val="19592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23528" y="1460266"/>
            <a:ext cx="8229600" cy="7445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Arquitetura de Fomento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5090" y="2545626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Princípio</a:t>
            </a:r>
            <a:r>
              <a:rPr lang="pt-BR" sz="32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Contrato 88/2014 entre SEC/BA e UNEB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Execução pública </a:t>
            </a:r>
            <a:r>
              <a:rPr lang="pt-BR" sz="3200" dirty="0" err="1" smtClean="0"/>
              <a:t>bipartite</a:t>
            </a:r>
            <a:r>
              <a:rPr lang="pt-BR" sz="32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Celeridade </a:t>
            </a:r>
            <a:r>
              <a:rPr lang="pt-BR" sz="3200" dirty="0"/>
              <a:t>da Execução</a:t>
            </a:r>
            <a:r>
              <a:rPr lang="pt-BR" sz="3200" dirty="0" smtClean="0"/>
              <a:t>;</a:t>
            </a:r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Complementaridade da </a:t>
            </a:r>
            <a:r>
              <a:rPr lang="pt-BR" sz="3200" dirty="0" err="1" smtClean="0"/>
              <a:t>infraestrutra</a:t>
            </a:r>
            <a:r>
              <a:rPr lang="pt-BR" sz="3200" dirty="0" smtClean="0"/>
              <a:t> da universidade;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Adequação ao orçamento da SEC-BA;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410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23528" y="1460266"/>
            <a:ext cx="8229600" cy="7445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Arquitetura de Fomento</a:t>
            </a:r>
            <a:endParaRPr lang="pt-BR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983530632"/>
              </p:ext>
            </p:extLst>
          </p:nvPr>
        </p:nvGraphicFramePr>
        <p:xfrm>
          <a:off x="0" y="2204864"/>
          <a:ext cx="89289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45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628800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Mediador: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/>
              <a:t>Prof. Dr. Marcus Túlio de Freitas Pinheiro</a:t>
            </a:r>
            <a:br>
              <a:rPr lang="pt-BR" sz="2800" b="1" dirty="0" smtClean="0"/>
            </a:br>
            <a:r>
              <a:rPr lang="pt-BR" sz="2000" dirty="0" smtClean="0"/>
              <a:t>Coordenador de Pesquisa e Ensino de Pós-Graduação – UNEAD/UNEB</a:t>
            </a:r>
          </a:p>
          <a:p>
            <a:endParaRPr lang="pt-BR" sz="2800" dirty="0" smtClean="0"/>
          </a:p>
          <a:p>
            <a:r>
              <a:rPr lang="pt-BR" sz="2800" dirty="0" smtClean="0"/>
              <a:t>Debatedores: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/>
              <a:t>Prof. Dr. Emanuel do Rosário Santos Nonato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dirty="0"/>
              <a:t>Coordenador de </a:t>
            </a:r>
            <a:r>
              <a:rPr lang="pt-BR" sz="2000" dirty="0" smtClean="0"/>
              <a:t>Extensão </a:t>
            </a:r>
            <a:r>
              <a:rPr lang="pt-BR" sz="2000" dirty="0"/>
              <a:t>– </a:t>
            </a:r>
            <a:r>
              <a:rPr lang="pt-BR" sz="2000" dirty="0" smtClean="0"/>
              <a:t>UNEAD/UNEB</a:t>
            </a:r>
            <a:br>
              <a:rPr lang="pt-BR" sz="2000" dirty="0" smtClean="0"/>
            </a:br>
            <a:r>
              <a:rPr lang="pt-BR" sz="2000" dirty="0" smtClean="0"/>
              <a:t>Coordenador Geral do CATE – UNEAD/UNEB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/>
              <a:t>Prof. Dr. Jader Cristiano Magalhães de Albuquerque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dirty="0" smtClean="0"/>
              <a:t>Coordenador Administrativo-Financeiro – UNEAD/UNEB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smtClean="0"/>
              <a:t>Prof. </a:t>
            </a:r>
            <a:r>
              <a:rPr lang="pt-BR" sz="2800" b="1" dirty="0" err="1" smtClean="0"/>
              <a:t>MSc</a:t>
            </a:r>
            <a:r>
              <a:rPr lang="pt-BR" sz="2800" b="1" dirty="0" smtClean="0"/>
              <a:t> Márcio Freire Palmeira</a:t>
            </a:r>
            <a:br>
              <a:rPr lang="pt-BR" sz="2800" b="1" dirty="0" smtClean="0"/>
            </a:br>
            <a:r>
              <a:rPr lang="pt-BR" sz="2000" dirty="0"/>
              <a:t>Coordenador </a:t>
            </a:r>
            <a:r>
              <a:rPr lang="pt-BR" sz="2000" dirty="0" smtClean="0"/>
              <a:t>de TI </a:t>
            </a:r>
            <a:r>
              <a:rPr lang="pt-BR" sz="2000" dirty="0"/>
              <a:t>– </a:t>
            </a:r>
            <a:r>
              <a:rPr lang="pt-BR" sz="2000" dirty="0" smtClean="0"/>
              <a:t>UNEAD/UNEB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66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67544" y="1419544"/>
            <a:ext cx="8229600" cy="713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de Pessoal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7544" y="2636912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Princípios</a:t>
            </a:r>
            <a:r>
              <a:rPr lang="pt-BR" sz="3200" b="1" dirty="0" smtClean="0"/>
              <a:t>:</a:t>
            </a:r>
          </a:p>
          <a:p>
            <a:endParaRPr lang="pt-BR" sz="3200" b="1" dirty="0" smtClean="0"/>
          </a:p>
          <a:p>
            <a:pPr lvl="1">
              <a:buFont typeface="Arial" pitchFamily="34" charset="0"/>
              <a:buChar char="•"/>
            </a:pPr>
            <a:r>
              <a:rPr lang="pt-BR" sz="3200" dirty="0" smtClean="0"/>
              <a:t>Foco </a:t>
            </a:r>
            <a:r>
              <a:rPr lang="pt-BR" sz="3200" dirty="0" smtClean="0"/>
              <a:t>da desenho pedagógico: Alinhamento com restrições </a:t>
            </a:r>
            <a:r>
              <a:rPr lang="pt-BR" sz="3200" dirty="0" err="1" smtClean="0"/>
              <a:t>adm</a:t>
            </a:r>
            <a:r>
              <a:rPr lang="pt-BR" sz="3200" dirty="0" smtClean="0"/>
              <a:t>-financeiras;</a:t>
            </a:r>
          </a:p>
          <a:p>
            <a:pPr lvl="1">
              <a:buFont typeface="Arial" pitchFamily="34" charset="0"/>
              <a:buChar char="•"/>
            </a:pPr>
            <a:r>
              <a:rPr lang="pt-BR" sz="3200" dirty="0" smtClean="0"/>
              <a:t>Centralidade na relação professor-monitor X Supervisor de monitoria e </a:t>
            </a:r>
            <a:r>
              <a:rPr lang="pt-BR" sz="3200" dirty="0" err="1" smtClean="0"/>
              <a:t>Conteudista</a:t>
            </a:r>
            <a:r>
              <a:rPr lang="pt-BR" sz="3200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pt-BR" sz="3200" dirty="0" smtClean="0"/>
              <a:t>Superação do Suporte técnico como gargalo;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92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67544" y="1419544"/>
            <a:ext cx="8229600" cy="713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de Pessoal</a:t>
            </a:r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25696"/>
              </p:ext>
            </p:extLst>
          </p:nvPr>
        </p:nvGraphicFramePr>
        <p:xfrm>
          <a:off x="179512" y="2162032"/>
          <a:ext cx="8784975" cy="4435318"/>
        </p:xfrm>
        <a:graphic>
          <a:graphicData uri="http://schemas.openxmlformats.org/drawingml/2006/table">
            <a:tbl>
              <a:tblPr/>
              <a:tblGrid>
                <a:gridCol w="4896544"/>
                <a:gridCol w="2332422"/>
                <a:gridCol w="1556009"/>
              </a:tblGrid>
              <a:tr h="512753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latin typeface="Arial"/>
                        </a:rPr>
                        <a:t>Função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 smtClean="0">
                          <a:latin typeface="Arial"/>
                        </a:rPr>
                        <a:t>Total</a:t>
                      </a:r>
                      <a:r>
                        <a:rPr lang="pt-BR" sz="28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pt-BR" sz="2800" b="1" i="0" u="none" strike="noStrike" dirty="0" smtClean="0">
                          <a:latin typeface="Arial"/>
                        </a:rPr>
                        <a:t>Pessoal</a:t>
                      </a:r>
                      <a:endParaRPr lang="pt-BR" sz="28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16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0" i="0" u="none" strike="noStrike" dirty="0">
                          <a:latin typeface="Arial"/>
                        </a:rPr>
                        <a:t>Coordenações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latin typeface="Arial"/>
                        </a:rPr>
                        <a:t>1,6%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16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0" i="0" u="none" strike="noStrike" dirty="0">
                          <a:latin typeface="Arial"/>
                        </a:rPr>
                        <a:t>Professor </a:t>
                      </a:r>
                      <a:r>
                        <a:rPr lang="pt-BR" sz="2800" b="0" i="0" u="none" strike="noStrike" dirty="0" err="1" smtClean="0">
                          <a:latin typeface="Arial"/>
                        </a:rPr>
                        <a:t>Conteudista</a:t>
                      </a:r>
                      <a:endParaRPr lang="pt-BR" sz="28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latin typeface="Arial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16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0" i="0" u="none" strike="noStrike" dirty="0">
                          <a:latin typeface="Arial"/>
                        </a:rPr>
                        <a:t>Supervisor de Monitoria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latin typeface="Arial"/>
                        </a:rPr>
                        <a:t>1,6%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16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0" i="0" u="none" strike="noStrike" dirty="0">
                          <a:latin typeface="Arial"/>
                        </a:rPr>
                        <a:t>Professor-monitor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0" i="0" u="none" strike="noStrike">
                          <a:latin typeface="Arial"/>
                        </a:rPr>
                        <a:t>470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latin typeface="Arial"/>
                        </a:rPr>
                        <a:t>91,8%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116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0" i="0" u="none" strike="noStrike" dirty="0">
                          <a:latin typeface="Arial"/>
                        </a:rPr>
                        <a:t>Gestor de AVA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latin typeface="Arial"/>
                        </a:rPr>
                        <a:t>1,4%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232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0" i="0" u="none" strike="noStrike" dirty="0">
                          <a:latin typeface="Arial"/>
                        </a:rPr>
                        <a:t>Assistentes </a:t>
                      </a:r>
                      <a:r>
                        <a:rPr lang="pt-BR" sz="2800" b="0" i="0" u="none" strike="noStrike" dirty="0" err="1">
                          <a:latin typeface="Arial"/>
                        </a:rPr>
                        <a:t>tecnicos</a:t>
                      </a:r>
                      <a:r>
                        <a:rPr lang="pt-BR" sz="2800" b="0" i="0" u="none" strike="noStrike" dirty="0">
                          <a:latin typeface="Arial"/>
                        </a:rPr>
                        <a:t>: </a:t>
                      </a:r>
                      <a:r>
                        <a:rPr lang="pt-BR" sz="2800" b="0" i="0" u="none" strike="noStrike" dirty="0" err="1">
                          <a:latin typeface="Arial"/>
                        </a:rPr>
                        <a:t>Adm-Fin</a:t>
                      </a:r>
                      <a:r>
                        <a:rPr lang="pt-BR" sz="2800" b="0" i="0" u="none" strike="noStrike" dirty="0">
                          <a:latin typeface="Arial"/>
                        </a:rPr>
                        <a:t>, </a:t>
                      </a:r>
                      <a:r>
                        <a:rPr lang="pt-BR" sz="2800" b="0" i="0" u="none" strike="noStrike" dirty="0" err="1">
                          <a:latin typeface="Arial"/>
                        </a:rPr>
                        <a:t>Pedagogico</a:t>
                      </a:r>
                      <a:r>
                        <a:rPr lang="pt-BR" sz="2800" b="0" i="0" u="none" strike="noStrike" dirty="0">
                          <a:latin typeface="Arial"/>
                        </a:rPr>
                        <a:t> e TI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latin typeface="Arial"/>
                        </a:rPr>
                        <a:t>1,8%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53">
                <a:tc>
                  <a:txBody>
                    <a:bodyPr/>
                    <a:lstStyle/>
                    <a:p>
                      <a:pPr algn="just" fontAlgn="t"/>
                      <a:r>
                        <a:rPr lang="pt-BR" sz="2800" b="1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>
                          <a:latin typeface="Arial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3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39552" y="1419544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de recursos: Pessoal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9552" y="2492896"/>
            <a:ext cx="77768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Princípios:</a:t>
            </a:r>
          </a:p>
          <a:p>
            <a:endParaRPr lang="pt-BR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Foco da desenho pedagógico;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Centralidade na relação professor-monitor X Supervisor de monitoria e </a:t>
            </a:r>
            <a:r>
              <a:rPr lang="pt-BR" sz="3200" dirty="0" err="1" smtClean="0"/>
              <a:t>Conteudista</a:t>
            </a:r>
            <a:r>
              <a:rPr lang="pt-BR" sz="32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Superação do Suporte técnico como gargalo;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945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39552" y="1419544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de recursos: Pessoal</a:t>
            </a:r>
            <a:endParaRPr lang="pt-BR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89573874"/>
              </p:ext>
            </p:extLst>
          </p:nvPr>
        </p:nvGraphicFramePr>
        <p:xfrm>
          <a:off x="107504" y="2348880"/>
          <a:ext cx="86616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03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39552" y="1419544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Cronograma de Desembolso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8582" y="2180625"/>
            <a:ext cx="867057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1º desembolso 20% do valor total após a assinatura do contrato e apresentação/aprovação do Produto (proposta técnica do Curso de Aperfeiçoamento em Tecnologias Educacionais).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2º desembolso 25% após realização da 1ª e 2ª etapas do primeiro módulo.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3º desembolso 05% após realização da 3ª e 4ª etapas do primeiro módulo e sua respectiva recuperação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39552" y="1419544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Cronograma de Desembolso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8582" y="2210605"/>
            <a:ext cx="867057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4º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desembolso 20% após entrega dos relatórios do primeiro módulo e antes da realização da 1ª etapa do segundo módulo.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5° desembolso 25% após realização da 1ª e 2ª etapas do segundo módulo. 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6° desembolso 05% após período de recuperação do segundo módulo, disponibilização de certificados e entrega de relatório final de atividades.</a:t>
            </a: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1400852"/>
            <a:ext cx="8561591" cy="2736304"/>
            <a:chOff x="105354810" y="107165685"/>
            <a:chExt cx="9559739" cy="27743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8486630" y="107165685"/>
              <a:ext cx="3131820" cy="845820"/>
              <a:chOff x="108486630" y="107165685"/>
              <a:chExt cx="3131820" cy="845820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108486630" y="107165685"/>
                <a:ext cx="3131820" cy="845820"/>
              </a:xfrm>
              <a:prstGeom prst="ellipse">
                <a:avLst/>
              </a:prstGeom>
              <a:solidFill>
                <a:srgbClr val="FFFFFF"/>
              </a:solidFill>
              <a:ln w="38100" algn="ctr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109171380" y="107381040"/>
                <a:ext cx="1741710" cy="411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4475A1"/>
                    </a:solidFill>
                    <a:effectLst/>
                    <a:latin typeface="Calibri" panose="020F0502020204030204" pitchFamily="34" charset="0"/>
                  </a:rPr>
                  <a:t>Coordenação de TI UNEAD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05354810" y="109094235"/>
              <a:ext cx="3131820" cy="845820"/>
              <a:chOff x="106695930" y="109094235"/>
              <a:chExt cx="3131820" cy="845820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106695930" y="109094235"/>
                <a:ext cx="3131820" cy="845820"/>
              </a:xfrm>
              <a:prstGeom prst="ellipse">
                <a:avLst/>
              </a:prstGeom>
              <a:solidFill>
                <a:srgbClr val="FFFFFF"/>
              </a:solidFill>
              <a:ln w="38100" algn="ctr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107325978" y="109309575"/>
                <a:ext cx="1741709" cy="411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4475A1"/>
                    </a:solidFill>
                    <a:effectLst/>
                    <a:latin typeface="Calibri" panose="020F0502020204030204" pitchFamily="34" charset="0"/>
                  </a:rPr>
                  <a:t>Gestores AVA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8564135" y="109094235"/>
              <a:ext cx="3131820" cy="845820"/>
              <a:chOff x="111393510" y="108957075"/>
              <a:chExt cx="3131820" cy="845820"/>
            </a:xfrm>
          </p:grpSpPr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11393510" y="108957075"/>
                <a:ext cx="3131820" cy="845820"/>
              </a:xfrm>
              <a:prstGeom prst="ellipse">
                <a:avLst/>
              </a:prstGeom>
              <a:solidFill>
                <a:srgbClr val="FFFFFF"/>
              </a:solidFill>
              <a:ln w="38100" algn="ctr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111946054" y="109172415"/>
                <a:ext cx="2125739" cy="411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4475A1"/>
                    </a:solidFill>
                    <a:effectLst/>
                    <a:latin typeface="Calibri" panose="020F0502020204030204" pitchFamily="34" charset="0"/>
                  </a:rPr>
                  <a:t>Programador Visual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1782729" y="109094221"/>
              <a:ext cx="3131820" cy="845820"/>
              <a:chOff x="111782729" y="109094221"/>
              <a:chExt cx="3131820" cy="845820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11782729" y="109094221"/>
                <a:ext cx="3131820" cy="845820"/>
              </a:xfrm>
              <a:prstGeom prst="ellipse">
                <a:avLst/>
              </a:prstGeom>
              <a:solidFill>
                <a:srgbClr val="FFFFFF"/>
              </a:solidFill>
              <a:ln w="38100" algn="ctr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112477784" y="109309575"/>
                <a:ext cx="1741709" cy="411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4475A1"/>
                    </a:solidFill>
                    <a:effectLst/>
                    <a:latin typeface="Calibri" panose="020F0502020204030204" pitchFamily="34" charset="0"/>
                  </a:rPr>
                  <a:t>Suporte de TI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039" name="AutoShape 15"/>
            <p:cNvCxnSpPr>
              <a:cxnSpLocks noChangeShapeType="1"/>
              <a:stCxn id="18" idx="0"/>
              <a:endCxn id="20" idx="4"/>
            </p:cNvCxnSpPr>
            <p:nvPr/>
          </p:nvCxnSpPr>
          <p:spPr bwMode="auto">
            <a:xfrm rot="16200000">
              <a:off x="107964315" y="106986960"/>
              <a:ext cx="1044630" cy="313182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rot="5400000" flipH="1">
              <a:off x="109568325" y="108590970"/>
              <a:ext cx="962625" cy="5805"/>
            </a:xfrm>
            <a:prstGeom prst="curvedConnector3">
              <a:avLst>
                <a:gd name="adj1" fmla="val 49009"/>
              </a:avLst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  <a:stCxn id="14" idx="0"/>
              <a:endCxn id="20" idx="4"/>
            </p:cNvCxnSpPr>
            <p:nvPr/>
          </p:nvCxnSpPr>
          <p:spPr bwMode="auto">
            <a:xfrm rot="5400000" flipH="1">
              <a:off x="111178275" y="106904820"/>
              <a:ext cx="1044630" cy="32961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sp>
        <p:nvSpPr>
          <p:cNvPr id="23" name="Retângulo de cantos arredondados 22"/>
          <p:cNvSpPr/>
          <p:nvPr/>
        </p:nvSpPr>
        <p:spPr>
          <a:xfrm>
            <a:off x="140071" y="4450684"/>
            <a:ext cx="2804822" cy="2170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16048" y="4434715"/>
            <a:ext cx="2852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Cadastramento de Coordenadores, Professores, Supervisores, Monitores e Cursistas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Configuração das ferramentas no </a:t>
            </a:r>
            <a:r>
              <a:rPr lang="pt-BR" dirty="0" err="1" smtClean="0"/>
              <a:t>ava</a:t>
            </a:r>
            <a:endParaRPr lang="pt-BR" dirty="0" smtClean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151519" y="4413264"/>
            <a:ext cx="2804822" cy="2207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3160624" y="4850212"/>
            <a:ext cx="278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Criação Imagens Gráficas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 Configuração das salas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6118896" y="4349541"/>
            <a:ext cx="2804822" cy="2271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6162967" y="4478271"/>
            <a:ext cx="278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Manutenção e Backup a Base de Dados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Acompanhamento e monitoramento de desempenho de servidores</a:t>
            </a:r>
          </a:p>
        </p:txBody>
      </p:sp>
    </p:spTree>
    <p:extLst>
      <p:ext uri="{BB962C8B-B14F-4D97-AF65-F5344CB8AC3E}">
        <p14:creationId xmlns:p14="http://schemas.microsoft.com/office/powerpoint/2010/main" val="20771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1395928"/>
            <a:ext cx="2501499" cy="9529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193683" y="2607361"/>
            <a:ext cx="5204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Envio de </a:t>
            </a:r>
            <a:r>
              <a:rPr lang="pt-BR" sz="1600" dirty="0"/>
              <a:t>planilhas de </a:t>
            </a:r>
            <a:r>
              <a:rPr lang="pt-BR" sz="1600" dirty="0" smtClean="0"/>
              <a:t>notas</a:t>
            </a:r>
          </a:p>
          <a:p>
            <a:r>
              <a:rPr lang="pt-BR" sz="1600" dirty="0" smtClean="0"/>
              <a:t>Diálogo com </a:t>
            </a:r>
            <a:r>
              <a:rPr lang="pt-BR" sz="1600" dirty="0"/>
              <a:t>a equipe de </a:t>
            </a:r>
            <a:r>
              <a:rPr lang="pt-BR" sz="1600" dirty="0" smtClean="0"/>
              <a:t>Supervisores</a:t>
            </a:r>
          </a:p>
          <a:p>
            <a:r>
              <a:rPr lang="pt-BR" sz="1600" dirty="0" smtClean="0"/>
              <a:t>Tira </a:t>
            </a:r>
            <a:r>
              <a:rPr lang="pt-BR" sz="1600" dirty="0"/>
              <a:t>dúvidas sobre o curso e sobre o </a:t>
            </a:r>
            <a:r>
              <a:rPr lang="pt-BR" sz="1600" dirty="0" smtClean="0"/>
              <a:t>processo de ensino</a:t>
            </a:r>
            <a:endParaRPr lang="pt-BR" sz="1600" dirty="0"/>
          </a:p>
          <a:p>
            <a:r>
              <a:rPr lang="pt-BR" sz="1600" dirty="0"/>
              <a:t>Conversas, dúvidas, sugestões, </a:t>
            </a:r>
            <a:r>
              <a:rPr lang="pt-BR" sz="1600" dirty="0" smtClean="0"/>
              <a:t>notas</a:t>
            </a:r>
            <a:r>
              <a:rPr lang="pt-BR" sz="1600" dirty="0"/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2596216"/>
            <a:ext cx="2564100" cy="976800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3183256" y="1603429"/>
            <a:ext cx="5204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281F18"/>
                </a:solidFill>
                <a:latin typeface="Myriad Pro"/>
              </a:rPr>
              <a:t>Área </a:t>
            </a:r>
            <a:r>
              <a:rPr lang="pt-BR" sz="1600" dirty="0">
                <a:solidFill>
                  <a:srgbClr val="281F18"/>
                </a:solidFill>
                <a:latin typeface="Myriad Pro"/>
              </a:rPr>
              <a:t>onde são solicitadas informações sobre o curso, além de realizar atendimentos acadêmicos e auxilio para utilização do Ava.</a:t>
            </a:r>
            <a:endParaRPr lang="pt-BR" sz="16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" y="4229677"/>
            <a:ext cx="3027405" cy="115329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14" y="4150913"/>
            <a:ext cx="3024771" cy="1152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" y="5636338"/>
            <a:ext cx="3023999" cy="11520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06" y="5636338"/>
            <a:ext cx="3024004" cy="11520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41391" y="3673396"/>
            <a:ext cx="327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Módulo 1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39257" y="5484698"/>
            <a:ext cx="84822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 Salas de cada disciplina</a:t>
            </a:r>
          </a:p>
          <a:p>
            <a:pPr algn="ctr"/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Cada sala dividida em 40 grupos</a:t>
            </a:r>
          </a:p>
          <a:p>
            <a:pPr algn="ctr"/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Cada grupo com 56 a 60 cursistas</a:t>
            </a: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262"/>
            <a:ext cx="9144000" cy="5392737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3068960"/>
            <a:ext cx="8424936" cy="186204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Serviço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gratuito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oferecido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pela Google no qual, ao ativar-se o serviço por intermédio de uma conta do Google, e ao cadastrar-se um site recebe-se um código para ser inserido na página cadastrada e, a cada exibição, estatísticas de visitação são enviadas ao sistema e apresentadas ao dono do site. </a:t>
            </a:r>
            <a:endParaRPr kumimoji="0" lang="pt-B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37" y="1705848"/>
            <a:ext cx="2952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544"/>
            <a:ext cx="9144000" cy="5438456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9532" y="1828266"/>
            <a:ext cx="8424936" cy="5047536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300" b="1" dirty="0">
                <a:solidFill>
                  <a:schemeClr val="tx2"/>
                </a:solidFill>
                <a:latin typeface="+mn-lt"/>
              </a:rPr>
              <a:t>O </a:t>
            </a:r>
            <a:r>
              <a:rPr lang="pt-BR" sz="2300" b="1" dirty="0" err="1">
                <a:solidFill>
                  <a:schemeClr val="tx2"/>
                </a:solidFill>
                <a:latin typeface="+mn-lt"/>
              </a:rPr>
              <a:t>Analytics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 é capaz de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identificar:</a:t>
            </a:r>
          </a:p>
          <a:p>
            <a:endParaRPr lang="pt-BR" sz="2300" b="1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Taxa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de exibição e hit de uma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página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Localização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 geográfica do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visitante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Forma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com a qual chegou na página (através de 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links de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outros sites,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buscadores ou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diretamente pelo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 endereço)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Sistema operacional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Navegador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Navegador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e sistema operacional combinados e suas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versões</a:t>
            </a:r>
          </a:p>
          <a:p>
            <a:pPr marL="457200" indent="-457200">
              <a:buAutoNum type="alphaLcParenR"/>
            </a:pPr>
            <a:r>
              <a:rPr lang="pt-BR" sz="2300" b="1" dirty="0">
                <a:solidFill>
                  <a:schemeClr val="tx2"/>
                </a:solidFill>
                <a:latin typeface="+mn-lt"/>
              </a:rPr>
              <a:t>R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esolução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de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tela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Java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(linguagem de programação)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Reprodutor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de flash 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instalado</a:t>
            </a:r>
          </a:p>
          <a:p>
            <a:pPr marL="457200" indent="-457200">
              <a:buAutoNum type="alphaLcParenR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Períodos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 diários, semanais, mensais e anuais.</a:t>
            </a:r>
          </a:p>
          <a:p>
            <a:endParaRPr lang="pt-BR" sz="23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47" y="1294866"/>
            <a:ext cx="2952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62880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 </a:t>
            </a:r>
            <a:r>
              <a:rPr lang="pt-BR" sz="2800" dirty="0" smtClean="0"/>
              <a:t>Curso de Aperfeiçoamento em Tecnologias Educacionais (CATE) </a:t>
            </a:r>
            <a:r>
              <a:rPr lang="pt-BR" sz="2800" dirty="0"/>
              <a:t>foi estruturado na modalidade a distancia com dois módulos de 90h (noventa horas), compondo um total de 180h (cento e oitenta horas) de </a:t>
            </a:r>
            <a:r>
              <a:rPr lang="pt-BR" sz="2800" dirty="0" smtClean="0"/>
              <a:t>curso para 31.163 professores da Rede Estadual de Educação da Bahia. </a:t>
            </a:r>
            <a:r>
              <a:rPr lang="pt-BR" sz="2800" dirty="0"/>
              <a:t>Todo o processo formativo do curso se dá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line</a:t>
            </a:r>
            <a:r>
              <a:rPr lang="pt-BR" sz="2800" dirty="0"/>
              <a:t> através do ambiente do curso sob o endereço </a:t>
            </a:r>
            <a:r>
              <a:rPr lang="pt-BR" sz="2800" u="sng" dirty="0">
                <a:hlinkClick r:id="rId4"/>
              </a:rPr>
              <a:t>www.avate.uneb.br</a:t>
            </a:r>
            <a:r>
              <a:rPr lang="pt-BR" sz="2800" dirty="0"/>
              <a:t>. </a:t>
            </a:r>
            <a:r>
              <a:rPr lang="pt-BR" sz="2800" dirty="0" smtClean="0"/>
              <a:t>As </a:t>
            </a:r>
            <a:r>
              <a:rPr lang="pt-BR" sz="2800" dirty="0"/>
              <a:t>inscrições dos professores elegíveis, conforme banco de dados disponibilizado pela SEC, se deu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line</a:t>
            </a:r>
            <a:r>
              <a:rPr lang="pt-BR" sz="2800" dirty="0"/>
              <a:t> através do endereço </a:t>
            </a:r>
            <a:r>
              <a:rPr lang="pt-BR" sz="2800" u="sng" dirty="0">
                <a:hlinkClick r:id="rId5"/>
              </a:rPr>
              <a:t>www.cursote.uneb.br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282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262"/>
            <a:ext cx="9144000" cy="5392737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2851917"/>
            <a:ext cx="8064896" cy="1154162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pt-BR" sz="2300" b="1" dirty="0">
                <a:solidFill>
                  <a:schemeClr val="tx2"/>
                </a:solidFill>
                <a:latin typeface="+mn-lt"/>
              </a:rPr>
              <a:t>M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onitoramento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de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tráfego</a:t>
            </a:r>
          </a:p>
          <a:p>
            <a:pPr marL="342900" indent="-342900">
              <a:buFontTx/>
              <a:buChar char="-"/>
            </a:pP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Poderosa para </a:t>
            </a:r>
            <a:r>
              <a:rPr lang="pt-BR" sz="2300" b="1" dirty="0">
                <a:solidFill>
                  <a:schemeClr val="tx2"/>
                </a:solidFill>
                <a:latin typeface="+mn-lt"/>
              </a:rPr>
              <a:t>tomada de decisões em negócios relacionados à Internet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pt-BR" sz="23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53" y="1517984"/>
            <a:ext cx="2952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74906"/>
              </p:ext>
            </p:extLst>
          </p:nvPr>
        </p:nvGraphicFramePr>
        <p:xfrm>
          <a:off x="457200" y="2994501"/>
          <a:ext cx="8219256" cy="3139440"/>
        </p:xfrm>
        <a:graphic>
          <a:graphicData uri="http://schemas.openxmlformats.org/drawingml/2006/table">
            <a:tbl>
              <a:tblPr/>
              <a:tblGrid>
                <a:gridCol w="8219256"/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pt-BR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 dados são atualizados continuamente e cada exibição de página é informada segundos depois de ocorrer. O tempo real mostra</a:t>
                      </a: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pt-BR" sz="2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a) Número </a:t>
                      </a:r>
                      <a:r>
                        <a:rPr lang="pt-BR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 pessoas em seu site neste momento</a:t>
                      </a: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b) Suas </a:t>
                      </a:r>
                      <a:r>
                        <a:rPr lang="pt-BR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localizações geográficas</a:t>
                      </a: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pt-BR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c) As </a:t>
                      </a:r>
                      <a:r>
                        <a:rPr lang="pt-BR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palavras-chave e os sites que deram referência</a:t>
                      </a: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pt-BR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pt-BR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d) Quais </a:t>
                      </a:r>
                      <a:r>
                        <a:rPr lang="pt-BR" sz="20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páginas elas estão visualizando;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809110"/>
            <a:ext cx="8208912" cy="80021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300" b="1" dirty="0">
                <a:solidFill>
                  <a:schemeClr val="tx2"/>
                </a:solidFill>
                <a:latin typeface="+mn-lt"/>
              </a:rPr>
              <a:t>Monitora a atividade do visitante conforme ela acontece </a:t>
            </a:r>
            <a:r>
              <a:rPr lang="pt-BR" sz="2300" b="1" dirty="0" smtClean="0">
                <a:solidFill>
                  <a:schemeClr val="tx2"/>
                </a:solidFill>
                <a:latin typeface="+mn-lt"/>
              </a:rPr>
              <a:t>no site</a:t>
            </a:r>
            <a:endParaRPr lang="pt-BR" sz="2300" b="1" dirty="0">
              <a:solidFill>
                <a:schemeClr val="tx2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26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07803" y="110470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Locais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395536" y="1535886"/>
            <a:ext cx="8496943" cy="5322114"/>
            <a:chOff x="0" y="0"/>
            <a:chExt cx="7206615" cy="4902200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0" t="25531" r="1178" b="14670"/>
            <a:stretch/>
          </p:blipFill>
          <p:spPr bwMode="auto">
            <a:xfrm>
              <a:off x="0" y="1914525"/>
              <a:ext cx="7206615" cy="29876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3" t="18862" r="1607" b="26864"/>
            <a:stretch/>
          </p:blipFill>
          <p:spPr bwMode="auto">
            <a:xfrm>
              <a:off x="0" y="0"/>
              <a:ext cx="7178040" cy="27139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7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140"/>
            <a:ext cx="9144000" cy="498585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267744" y="50861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Tempo Real</a:t>
            </a:r>
            <a:endParaRPr lang="pt-BR" sz="2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13489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Origens do Tráfego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/>
          <p:nvPr/>
        </p:nvPicPr>
        <p:blipFill rotWithShape="1">
          <a:blip r:embed="rId4" cstate="print"/>
          <a:srcRect l="17245" t="18863" b="11787"/>
          <a:stretch/>
        </p:blipFill>
        <p:spPr bwMode="auto">
          <a:xfrm>
            <a:off x="251520" y="2060848"/>
            <a:ext cx="8640960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2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735795" y="126593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Conteúdo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/>
          <p:nvPr/>
        </p:nvPicPr>
        <p:blipFill rotWithShape="1">
          <a:blip r:embed="rId4" cstate="print"/>
          <a:srcRect l="17567" t="19242" r="814" b="7215"/>
          <a:stretch/>
        </p:blipFill>
        <p:spPr bwMode="auto">
          <a:xfrm>
            <a:off x="251520" y="1789155"/>
            <a:ext cx="8640959" cy="4592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95936" y="143919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Idioma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71681"/>
              </p:ext>
            </p:extLst>
          </p:nvPr>
        </p:nvGraphicFramePr>
        <p:xfrm>
          <a:off x="395537" y="1916832"/>
          <a:ext cx="8208913" cy="515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013"/>
                <a:gridCol w="2572046"/>
                <a:gridCol w="1149445"/>
                <a:gridCol w="3496409"/>
              </a:tblGrid>
              <a:tr h="4343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Idioma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Sessões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Porcentagem de 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pt-br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92.967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97,96%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en-us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1.024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1,08%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pt-pt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561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0,59%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en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154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0,16%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0,03%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en-gb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it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en-za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43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de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0,01%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012658" cy="494116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63888" y="1442403"/>
            <a:ext cx="233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País/Território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63127"/>
              </p:ext>
            </p:extLst>
          </p:nvPr>
        </p:nvGraphicFramePr>
        <p:xfrm>
          <a:off x="395537" y="2145031"/>
          <a:ext cx="8208912" cy="515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014"/>
                <a:gridCol w="2572045"/>
                <a:gridCol w="1149445"/>
                <a:gridCol w="3496408"/>
              </a:tblGrid>
              <a:tr h="4286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País/Território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Porcentagem de 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Brazil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94.268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99,33%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(not set)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337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0,36%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United States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133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0,14%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Portugal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0,05%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Germany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Spain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Bolivia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India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Chile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86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Canada</a:t>
                      </a:r>
                      <a:endParaRPr lang="pt-BR" sz="2000">
                        <a:solidFill>
                          <a:srgbClr val="058DC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0,01%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  <p:pic>
        <p:nvPicPr>
          <p:cNvPr id="2068" name="Imagem 1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m 1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m 1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m 1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m 1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m 1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m 1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m 1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m 1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m 2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94" y="2145031"/>
            <a:ext cx="60327" cy="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174"/>
            <a:ext cx="8676456" cy="49618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19872" y="1364883"/>
            <a:ext cx="233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Cidade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61069"/>
              </p:ext>
            </p:extLst>
          </p:nvPr>
        </p:nvGraphicFramePr>
        <p:xfrm>
          <a:off x="251520" y="1896174"/>
          <a:ext cx="8424935" cy="515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7092"/>
                <a:gridCol w="2639730"/>
                <a:gridCol w="1179694"/>
                <a:gridCol w="3588419"/>
              </a:tblGrid>
              <a:tr h="4512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Cidade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Porcentagem de Sessões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Salvador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59.027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62,20%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Feira de Santana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7.001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7,38%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Bahia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5.553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5,85%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Vitoria da Conquista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3.321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3,50%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Rio de Janeiro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1.768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1,86%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(not set)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1.643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1,73%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Guanambi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1.490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1,57%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Santo Antonio de Jesus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1.020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1,07%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Recife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908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0,96%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51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Caetite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854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0,90%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1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635896" y="138579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Navegador - Desktop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37834"/>
              </p:ext>
            </p:extLst>
          </p:nvPr>
        </p:nvGraphicFramePr>
        <p:xfrm>
          <a:off x="251521" y="1916832"/>
          <a:ext cx="8352927" cy="5485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399"/>
                <a:gridCol w="2617169"/>
                <a:gridCol w="1169610"/>
                <a:gridCol w="3557749"/>
              </a:tblGrid>
              <a:tr h="436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Navegador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Porcentagem de 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Chrome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58.242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61,37%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Firefox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20.459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21,56%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Internet Explorer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12.339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13,00%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Android Browser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1.756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1,85%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Safari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1.573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1,66%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Opera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393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0,41%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7399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Mozilla Compatible Agent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55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Maxthon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UC Browser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4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Opera Mini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0,01%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886"/>
            <a:ext cx="9144000" cy="532211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67744" y="1465263"/>
            <a:ext cx="491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Sistema </a:t>
            </a:r>
            <a:r>
              <a:rPr lang="pt-BR" sz="2800" b="1" dirty="0">
                <a:solidFill>
                  <a:schemeClr val="tx2"/>
                </a:solidFill>
              </a:rPr>
              <a:t>Operacional - Desktop</a:t>
            </a: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57469"/>
              </p:ext>
            </p:extLst>
          </p:nvPr>
        </p:nvGraphicFramePr>
        <p:xfrm>
          <a:off x="467545" y="1988482"/>
          <a:ext cx="8208913" cy="515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013"/>
                <a:gridCol w="2572046"/>
                <a:gridCol w="1149444"/>
                <a:gridCol w="3496410"/>
              </a:tblGrid>
              <a:tr h="4320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Sistema Operacional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Porcentagem de 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Windows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87.277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91,97%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Android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4.706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4,96%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iOS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1.507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1,59%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Linux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726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0,77%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Macintosh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302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0,32%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Windows Phone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270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0,28%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(not set)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Chrome 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0,04%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Series40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2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Firefox 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0,00%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465263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Premissas do Projeto:</a:t>
            </a:r>
          </a:p>
          <a:p>
            <a:endParaRPr lang="pt-BR" sz="4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 smtClean="0"/>
              <a:t>Motivação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 smtClean="0"/>
              <a:t>Parceiros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 smtClean="0"/>
              <a:t>Fomento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 smtClean="0"/>
              <a:t>Modelo Pedagógico</a:t>
            </a:r>
          </a:p>
        </p:txBody>
      </p:sp>
    </p:spTree>
    <p:extLst>
      <p:ext uri="{BB962C8B-B14F-4D97-AF65-F5344CB8AC3E}">
        <p14:creationId xmlns:p14="http://schemas.microsoft.com/office/powerpoint/2010/main" val="15046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1465262"/>
            <a:ext cx="9144000" cy="53927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63688" y="141954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Provedor de </a:t>
            </a:r>
            <a:r>
              <a:rPr lang="pt-BR" sz="2800" b="1" dirty="0">
                <a:solidFill>
                  <a:schemeClr val="tx2"/>
                </a:solidFill>
              </a:rPr>
              <a:t>Serviços - Desktop</a:t>
            </a: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3453"/>
              </p:ext>
            </p:extLst>
          </p:nvPr>
        </p:nvGraphicFramePr>
        <p:xfrm>
          <a:off x="323528" y="1942764"/>
          <a:ext cx="8568951" cy="504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4711827"/>
                <a:gridCol w="1117690"/>
                <a:gridCol w="2235378"/>
              </a:tblGrid>
              <a:tr h="573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Item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Provedor de Serviços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Sessões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Porcentagem de Sessões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telemar norte leste s.a.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40.573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42,75%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2.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global village telecom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18.076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19,05%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net </a:t>
                      </a:r>
                      <a:r>
                        <a:rPr lang="pt-BR" sz="1600" dirty="0" smtClean="0">
                          <a:effectLst/>
                        </a:rPr>
                        <a:t>serviços </a:t>
                      </a:r>
                      <a:r>
                        <a:rPr lang="pt-BR" sz="1600">
                          <a:effectLst/>
                        </a:rPr>
                        <a:t>de </a:t>
                      </a:r>
                      <a:r>
                        <a:rPr lang="pt-BR" sz="1600" smtClean="0">
                          <a:effectLst/>
                        </a:rPr>
                        <a:t>comunicação </a:t>
                      </a:r>
                      <a:r>
                        <a:rPr lang="pt-BR" sz="1600" dirty="0" err="1">
                          <a:effectLst/>
                        </a:rPr>
                        <a:t>s.a.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4.563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4,81%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4.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telefônica </a:t>
                      </a:r>
                      <a:r>
                        <a:rPr lang="pt-BR" sz="1600" dirty="0">
                          <a:effectLst/>
                        </a:rPr>
                        <a:t>brasil </a:t>
                      </a:r>
                      <a:r>
                        <a:rPr lang="pt-BR" sz="1600" dirty="0" err="1">
                          <a:effectLst/>
                        </a:rPr>
                        <a:t>s.a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3.257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3,43%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5738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5.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cia. de processamento de dados do estado da </a:t>
                      </a:r>
                      <a:r>
                        <a:rPr lang="pt-BR" sz="1600" dirty="0" err="1">
                          <a:effectLst/>
                        </a:rPr>
                        <a:t>bahia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2.675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2,82%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6.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universidade do estado da bahia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1.661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1,75%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5738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7.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mma acessorios e servicos de informatica ltda.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1.233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1,30%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8.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tim celular s.a.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1.088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1,15%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9.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claro s/a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959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1,01%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486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10.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s. a. da silva junior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722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0,76%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491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35696" y="1402645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Sistema </a:t>
            </a:r>
            <a:r>
              <a:rPr lang="pt-BR" sz="2800" b="1" dirty="0">
                <a:solidFill>
                  <a:schemeClr val="tx2"/>
                </a:solidFill>
              </a:rPr>
              <a:t>Operacional </a:t>
            </a:r>
            <a:r>
              <a:rPr lang="pt-BR" sz="2800" b="1" dirty="0" smtClean="0">
                <a:solidFill>
                  <a:schemeClr val="tx2"/>
                </a:solidFill>
              </a:rPr>
              <a:t>- Celular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52871"/>
              </p:ext>
            </p:extLst>
          </p:nvPr>
        </p:nvGraphicFramePr>
        <p:xfrm>
          <a:off x="467545" y="2060848"/>
          <a:ext cx="8208912" cy="515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10"/>
                <a:gridCol w="2788385"/>
                <a:gridCol w="1154908"/>
                <a:gridCol w="3496409"/>
              </a:tblGrid>
              <a:tr h="4212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Sistema Operacional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Porcentagem de 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Android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4.706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69,95%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iOS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1.507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22,40%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Windows Phone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270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Windows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222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3,30%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Series40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13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0,19%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(not set)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Firefox OS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0,03%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MOT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Nokia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0,01%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2128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Android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4.706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69,95%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9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49742" y="1404352"/>
            <a:ext cx="464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Provedor de </a:t>
            </a:r>
            <a:r>
              <a:rPr lang="pt-BR" sz="2800" b="1" dirty="0">
                <a:solidFill>
                  <a:schemeClr val="tx2"/>
                </a:solidFill>
              </a:rPr>
              <a:t>Serviços </a:t>
            </a:r>
            <a:r>
              <a:rPr lang="pt-BR" sz="2800" b="1" dirty="0" smtClean="0">
                <a:solidFill>
                  <a:schemeClr val="tx2"/>
                </a:solidFill>
              </a:rPr>
              <a:t>- </a:t>
            </a:r>
            <a:r>
              <a:rPr lang="pt-BR" sz="2800" b="1" dirty="0">
                <a:solidFill>
                  <a:schemeClr val="tx2"/>
                </a:solidFill>
              </a:rPr>
              <a:t>Celular</a:t>
            </a:r>
          </a:p>
          <a:p>
            <a:pPr algn="ctr"/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19575"/>
              </p:ext>
            </p:extLst>
          </p:nvPr>
        </p:nvGraphicFramePr>
        <p:xfrm>
          <a:off x="395537" y="2060847"/>
          <a:ext cx="7992886" cy="5809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967"/>
                <a:gridCol w="2715007"/>
                <a:gridCol w="1124514"/>
                <a:gridCol w="3404398"/>
              </a:tblGrid>
              <a:tr h="365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Item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Provedor de Serviços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Sessões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Porcentagem de Sessões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652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telemar norte leste s.a.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2.270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33,74%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652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2.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global village telecom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1.372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20,39%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652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telefônica </a:t>
                      </a:r>
                      <a:r>
                        <a:rPr lang="pt-BR" sz="1600" dirty="0">
                          <a:effectLst/>
                        </a:rPr>
                        <a:t>brasil </a:t>
                      </a:r>
                      <a:r>
                        <a:rPr lang="pt-BR" sz="1600" dirty="0" err="1">
                          <a:effectLst/>
                        </a:rPr>
                        <a:t>s.a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648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9,63%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652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4.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tim celular s.a.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592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8,80%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6013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5.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net </a:t>
                      </a:r>
                      <a:r>
                        <a:rPr lang="pt-BR" sz="1600" dirty="0" smtClean="0">
                          <a:effectLst/>
                        </a:rPr>
                        <a:t>serviços </a:t>
                      </a:r>
                      <a:r>
                        <a:rPr lang="pt-BR" sz="1600" dirty="0">
                          <a:effectLst/>
                        </a:rPr>
                        <a:t>de </a:t>
                      </a:r>
                      <a:r>
                        <a:rPr lang="pt-BR" sz="1600" dirty="0" smtClean="0">
                          <a:effectLst/>
                        </a:rPr>
                        <a:t>comunicação </a:t>
                      </a:r>
                      <a:r>
                        <a:rPr lang="pt-BR" sz="1600" dirty="0" err="1">
                          <a:effectLst/>
                        </a:rPr>
                        <a:t>s.a.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390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5,80%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652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6.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claro s/a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148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2,20%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6013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7.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mma acessorios e servicos de informatica ltda.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76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1,13%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3652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8.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 err="1">
                          <a:effectLst/>
                        </a:rPr>
                        <a:t>gd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serviços </a:t>
                      </a:r>
                      <a:r>
                        <a:rPr lang="pt-BR" sz="1600" dirty="0">
                          <a:effectLst/>
                        </a:rPr>
                        <a:t>internet </a:t>
                      </a:r>
                      <a:r>
                        <a:rPr lang="pt-BR" sz="1600" dirty="0" err="1">
                          <a:effectLst/>
                        </a:rPr>
                        <a:t>ltda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55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0,82%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6587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9.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 err="1">
                          <a:effectLst/>
                        </a:rPr>
                        <a:t>startnet</a:t>
                      </a:r>
                      <a:r>
                        <a:rPr lang="pt-BR" sz="1600" dirty="0">
                          <a:effectLst/>
                        </a:rPr>
                        <a:t> comercio e </a:t>
                      </a:r>
                      <a:r>
                        <a:rPr lang="pt-BR" sz="1600" dirty="0" err="1">
                          <a:effectLst/>
                        </a:rPr>
                        <a:t>servicos</a:t>
                      </a:r>
                      <a:r>
                        <a:rPr lang="pt-BR" sz="1600" dirty="0">
                          <a:effectLst/>
                        </a:rPr>
                        <a:t> de </a:t>
                      </a:r>
                      <a:endParaRPr lang="pt-BR" sz="16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 err="1" smtClean="0">
                          <a:effectLst/>
                        </a:rPr>
                        <a:t>informatica</a:t>
                      </a:r>
                      <a:r>
                        <a:rPr lang="pt-BR" sz="1600" dirty="0" smtClean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ltda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0,49%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633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10.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digital telecomunica es ltda-me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>
                          <a:effectLst/>
                        </a:rPr>
                        <a:t>31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1600" dirty="0">
                          <a:effectLst/>
                        </a:rPr>
                        <a:t>0,46%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3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138579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Resolução da Tela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35363"/>
              </p:ext>
            </p:extLst>
          </p:nvPr>
        </p:nvGraphicFramePr>
        <p:xfrm>
          <a:off x="395537" y="1988840"/>
          <a:ext cx="8280920" cy="515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958"/>
                <a:gridCol w="2812844"/>
                <a:gridCol w="1165039"/>
                <a:gridCol w="3527079"/>
              </a:tblGrid>
              <a:tr h="436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Resolução da Tela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Porcentagem de Sessões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768x1024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966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14,36%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360x592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766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11,39%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480x800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735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10,92%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320x534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571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8,49%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320x480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548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8,15%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360x640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455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6,76%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7.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600x1024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282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4,19%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8.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1280x800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275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4,09%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9.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320x568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182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2,71%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4362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10.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1024x600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>
                          <a:effectLst/>
                        </a:rPr>
                        <a:t>177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pt-BR" sz="2000" dirty="0">
                          <a:effectLst/>
                        </a:rPr>
                        <a:t>2,63%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11760" y="13708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Categoria de Dispositivo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74530"/>
              </p:ext>
            </p:extLst>
          </p:nvPr>
        </p:nvGraphicFramePr>
        <p:xfrm>
          <a:off x="1259632" y="1844823"/>
          <a:ext cx="7056784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045"/>
                <a:gridCol w="3484507"/>
                <a:gridCol w="2088232"/>
              </a:tblGrid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Item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Categoria de Dispositivo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Sessões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11521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Tablet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1.966(2,07%)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11521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2.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Mobile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4.762(5,02%)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  <a:tr h="11521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3.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Desktop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88.172(92,91%)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666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4" y="1613463"/>
            <a:ext cx="7497706" cy="529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" y="1988840"/>
            <a:ext cx="9144000" cy="486916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85184"/>
            <a:ext cx="2956747" cy="1584176"/>
          </a:xfrm>
          <a:prstGeom prst="rect">
            <a:avLst/>
          </a:prstGeom>
        </p:spPr>
      </p:pic>
      <p:sp>
        <p:nvSpPr>
          <p:cNvPr id="4" name="Espaço Reservado para Texto 2"/>
          <p:cNvSpPr txBox="1">
            <a:spLocks/>
          </p:cNvSpPr>
          <p:nvPr/>
        </p:nvSpPr>
        <p:spPr bwMode="auto">
          <a:xfrm>
            <a:off x="323155" y="2132856"/>
            <a:ext cx="8569325" cy="4032448"/>
          </a:xfrm>
          <a:prstGeom prst="rect">
            <a:avLst/>
          </a:prstGeom>
          <a:noFill/>
          <a:ln w="9652">
            <a:noFill/>
            <a:miter lim="800000"/>
            <a:headEnd/>
            <a:tailEnd/>
          </a:ln>
        </p:spPr>
        <p:txBody>
          <a:bodyPr lIns="182880" anchor="ctr"/>
          <a:lstStyle/>
          <a:p>
            <a:pPr>
              <a:defRPr/>
            </a:pPr>
            <a:endParaRPr lang="pt-BR" sz="2000" b="1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pt-BR" sz="2300" b="1" dirty="0" smtClean="0">
                <a:solidFill>
                  <a:schemeClr val="tx2"/>
                </a:solidFill>
                <a:latin typeface="Trebuchet MS" pitchFamily="34" charset="0"/>
              </a:rPr>
              <a:t>Coordenação </a:t>
            </a:r>
            <a:r>
              <a:rPr lang="pt-BR" sz="2300" b="1" dirty="0">
                <a:solidFill>
                  <a:schemeClr val="tx2"/>
                </a:solidFill>
                <a:latin typeface="Trebuchet MS" pitchFamily="34" charset="0"/>
              </a:rPr>
              <a:t>da </a:t>
            </a:r>
            <a:r>
              <a:rPr lang="pt-BR" sz="2300" b="1" dirty="0" smtClean="0">
                <a:solidFill>
                  <a:schemeClr val="tx2"/>
                </a:solidFill>
                <a:latin typeface="Trebuchet MS" pitchFamily="34" charset="0"/>
              </a:rPr>
              <a:t>UNEAD</a:t>
            </a:r>
          </a:p>
          <a:p>
            <a:pPr>
              <a:defRPr/>
            </a:pPr>
            <a:r>
              <a:rPr lang="pt-BR" sz="2300" dirty="0" smtClean="0">
                <a:solidFill>
                  <a:schemeClr val="tx2"/>
                </a:solidFill>
                <a:latin typeface="Trebuchet MS" pitchFamily="34" charset="0"/>
              </a:rPr>
              <a:t>Unidade </a:t>
            </a:r>
            <a:r>
              <a:rPr lang="pt-BR" sz="2300" dirty="0">
                <a:solidFill>
                  <a:schemeClr val="tx2"/>
                </a:solidFill>
                <a:latin typeface="Trebuchet MS" pitchFamily="34" charset="0"/>
              </a:rPr>
              <a:t>Acadêmica de Educação a Distância – UNEAD</a:t>
            </a:r>
          </a:p>
          <a:p>
            <a:pPr>
              <a:defRPr/>
            </a:pPr>
            <a:r>
              <a:rPr lang="pt-BR" sz="2300" dirty="0" smtClean="0">
                <a:solidFill>
                  <a:schemeClr val="tx2"/>
                </a:solidFill>
                <a:latin typeface="Trebuchet MS" pitchFamily="34" charset="0"/>
              </a:rPr>
              <a:t>PUSAI – Polo Universitário de Santo Amaro de </a:t>
            </a:r>
            <a:r>
              <a:rPr lang="pt-BR" sz="2300" dirty="0" err="1" smtClean="0">
                <a:solidFill>
                  <a:schemeClr val="tx2"/>
                </a:solidFill>
                <a:latin typeface="Trebuchet MS" pitchFamily="34" charset="0"/>
              </a:rPr>
              <a:t>Ipitanga</a:t>
            </a:r>
            <a:endParaRPr lang="pt-BR" sz="23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pt-BR" sz="2300" dirty="0" smtClean="0">
                <a:solidFill>
                  <a:schemeClr val="tx2"/>
                </a:solidFill>
                <a:latin typeface="Trebuchet MS" pitchFamily="34" charset="0"/>
              </a:rPr>
              <a:t>Rua </a:t>
            </a:r>
            <a:r>
              <a:rPr lang="pt-BR" sz="2300" dirty="0">
                <a:solidFill>
                  <a:schemeClr val="tx2"/>
                </a:solidFill>
                <a:latin typeface="Trebuchet MS" pitchFamily="34" charset="0"/>
              </a:rPr>
              <a:t>dos Vereadores, s/n, Loteamento Jóquei Clube, Centro, Lauro de Freitas-BA, CEP: 42.700-000</a:t>
            </a:r>
          </a:p>
          <a:p>
            <a:pPr>
              <a:defRPr/>
            </a:pPr>
            <a:r>
              <a:rPr lang="pt-BR" sz="2300" dirty="0" smtClean="0">
                <a:solidFill>
                  <a:schemeClr val="tx2"/>
                </a:solidFill>
                <a:latin typeface="Trebuchet MS" pitchFamily="34" charset="0"/>
              </a:rPr>
              <a:t>Email</a:t>
            </a:r>
            <a:r>
              <a:rPr lang="pt-BR" sz="2300" dirty="0">
                <a:solidFill>
                  <a:schemeClr val="tx2"/>
                </a:solidFill>
                <a:latin typeface="Trebuchet MS" pitchFamily="34" charset="0"/>
              </a:rPr>
              <a:t>: ofertasemipresencial@uneb.br</a:t>
            </a:r>
          </a:p>
          <a:p>
            <a:pPr>
              <a:defRPr/>
            </a:pPr>
            <a:r>
              <a:rPr lang="pt-BR" sz="2300" dirty="0">
                <a:solidFill>
                  <a:schemeClr val="tx2"/>
                </a:solidFill>
                <a:latin typeface="Trebuchet MS" pitchFamily="34" charset="0"/>
              </a:rPr>
              <a:t>Tel.: + 55 71 3378-5757 – ramal </a:t>
            </a:r>
            <a:r>
              <a:rPr lang="pt-BR" sz="2300" dirty="0" smtClean="0">
                <a:solidFill>
                  <a:schemeClr val="tx2"/>
                </a:solidFill>
                <a:latin typeface="Trebuchet MS" pitchFamily="34" charset="0"/>
              </a:rPr>
              <a:t>18</a:t>
            </a:r>
          </a:p>
          <a:p>
            <a:pPr>
              <a:defRPr/>
            </a:pPr>
            <a:endParaRPr lang="pt-BR" sz="20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465263"/>
            <a:ext cx="9036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Motivação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Lei Estadual nº 13.185 de 01 de junho de </a:t>
            </a:r>
            <a:r>
              <a:rPr lang="pt-BR" sz="4000" dirty="0" smtClean="0"/>
              <a:t>2014</a:t>
            </a:r>
            <a:br>
              <a:rPr lang="pt-BR" sz="4000" dirty="0" smtClean="0"/>
            </a:br>
            <a:r>
              <a:rPr lang="pt-BR" sz="2800" dirty="0"/>
              <a:t>estabelece normas para a promoção do magistério público do ensino fundamental e médio do Estado da Bahia para os anos de 2015 e 2016</a:t>
            </a:r>
            <a:endParaRPr lang="pt-B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/>
              <a:t>Portaria SEC </a:t>
            </a:r>
            <a:r>
              <a:rPr lang="pt-BR" sz="4000" dirty="0"/>
              <a:t>n° </a:t>
            </a:r>
            <a:r>
              <a:rPr lang="pt-BR" sz="4000" dirty="0" smtClean="0"/>
              <a:t>5.449/2014 </a:t>
            </a:r>
            <a:br>
              <a:rPr lang="pt-BR" sz="4000" dirty="0" smtClean="0"/>
            </a:br>
            <a:r>
              <a:rPr lang="pt-BR" sz="2800" dirty="0" smtClean="0"/>
              <a:t>que </a:t>
            </a:r>
            <a:r>
              <a:rPr lang="pt-BR" sz="2800" dirty="0"/>
              <a:t>institui e regulamenta o Curso de aperfeiçoamento em Tecnologias Educacionais no âmbito da SEC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8405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465263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Parceiros: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Secretaria da Educação do Estado da Bahia</a:t>
            </a:r>
            <a:br>
              <a:rPr lang="pt-BR" sz="3600" dirty="0" smtClean="0"/>
            </a:br>
            <a:r>
              <a:rPr lang="pt-BR" sz="2800" dirty="0" smtClean="0"/>
              <a:t>Superintendência de Pessoal – SUDEPE</a:t>
            </a:r>
            <a:br>
              <a:rPr lang="pt-BR" sz="2800" dirty="0" smtClean="0"/>
            </a:br>
            <a:r>
              <a:rPr lang="pt-BR" sz="2800" dirty="0" smtClean="0"/>
              <a:t>Instituto Anísio Teixeira – IAT</a:t>
            </a:r>
          </a:p>
          <a:p>
            <a:endParaRPr lang="pt-BR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 smtClean="0"/>
              <a:t>Universidade do Estado da Bahia</a:t>
            </a:r>
            <a:br>
              <a:rPr lang="pt-BR" sz="3600" dirty="0" smtClean="0"/>
            </a:br>
            <a:r>
              <a:rPr lang="pt-BR" sz="3200" dirty="0" smtClean="0"/>
              <a:t>Unidade Acadêmica de Educação a Distância – UNEAD</a:t>
            </a:r>
            <a:br>
              <a:rPr lang="pt-BR" sz="3200" dirty="0" smtClean="0"/>
            </a:br>
            <a:r>
              <a:rPr lang="pt-BR" sz="3200" dirty="0" smtClean="0"/>
              <a:t>Pró-Reitoria de Extensão – PROEX</a:t>
            </a:r>
            <a:br>
              <a:rPr lang="pt-BR" sz="3200" dirty="0" smtClean="0"/>
            </a:br>
            <a:r>
              <a:rPr lang="pt-BR" sz="3200" dirty="0" smtClean="0"/>
              <a:t>Gerência de Informática – GERINF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382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540" y="1465263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Fomento:</a:t>
            </a:r>
          </a:p>
          <a:p>
            <a:endParaRPr lang="pt-BR" sz="3600" dirty="0" smtClean="0"/>
          </a:p>
          <a:p>
            <a:r>
              <a:rPr lang="pt-BR" sz="4000" b="1" dirty="0" smtClean="0"/>
              <a:t>Secretaria da Educação do Estado da Bahia </a:t>
            </a:r>
            <a:br>
              <a:rPr lang="pt-BR" sz="4000" b="1" dirty="0" smtClean="0"/>
            </a:br>
            <a:r>
              <a:rPr lang="pt-BR" sz="3200" dirty="0" smtClean="0"/>
              <a:t>através do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 Instituto Anísio Teixeira</a:t>
            </a:r>
          </a:p>
          <a:p>
            <a:endParaRPr lang="pt-BR" sz="4000" dirty="0"/>
          </a:p>
          <a:p>
            <a:r>
              <a:rPr lang="pt-BR" sz="4000" b="1" dirty="0" smtClean="0"/>
              <a:t>R$6.431.600,00</a:t>
            </a:r>
          </a:p>
        </p:txBody>
      </p:sp>
    </p:spTree>
    <p:extLst>
      <p:ext uri="{BB962C8B-B14F-4D97-AF65-F5344CB8AC3E}">
        <p14:creationId xmlns:p14="http://schemas.microsoft.com/office/powerpoint/2010/main" val="25327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419544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Modelo Pedagógico:</a:t>
            </a:r>
          </a:p>
          <a:p>
            <a:r>
              <a:rPr lang="pt-BR" sz="3200" dirty="0"/>
              <a:t>O Curso </a:t>
            </a:r>
            <a:r>
              <a:rPr lang="pt-BR" sz="3200" dirty="0" smtClean="0"/>
              <a:t>é ofertado a distância</a:t>
            </a:r>
            <a:r>
              <a:rPr lang="pt-BR" sz="3200" dirty="0"/>
              <a:t>, tendo como elementos de mediação pedagógica:</a:t>
            </a:r>
          </a:p>
          <a:p>
            <a:r>
              <a:rPr lang="pt-BR" sz="3600" dirty="0"/>
              <a:t> </a:t>
            </a:r>
            <a:r>
              <a:rPr lang="pt-BR" sz="3200" dirty="0"/>
              <a:t>a) os recursos e ferramentas do AVA – Ambiente Virtual de aprendizagem, estruturados de forma a provocar e potencializar a interação autônoma e o compartilhamento de conteúdos e experiências no AVA- Ambiente Virtual de Aprendizagem</a:t>
            </a:r>
            <a:r>
              <a:rPr lang="pt-BR" sz="3200" dirty="0" smtClean="0"/>
              <a:t>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41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747169" cy="936104"/>
          </a:xfrm>
          <a:prstGeom prst="rect">
            <a:avLst/>
          </a:prstGeom>
        </p:spPr>
      </p:pic>
      <p:pic>
        <p:nvPicPr>
          <p:cNvPr id="2049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6" y="1419544"/>
            <a:ext cx="6340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540" y="1465263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b</a:t>
            </a:r>
            <a:r>
              <a:rPr lang="pt-BR" sz="3200" dirty="0"/>
              <a:t>) material didático </a:t>
            </a:r>
            <a:r>
              <a:rPr lang="pt-BR" sz="3200" dirty="0" err="1"/>
              <a:t>auto-instrucional</a:t>
            </a:r>
            <a:r>
              <a:rPr lang="pt-BR" sz="3200" dirty="0"/>
              <a:t> específico, produzido em diferentes formatos, em linguagem interativa e voltado à realidade da rede escolar do estado da Bahia</a:t>
            </a:r>
            <a:r>
              <a:rPr lang="pt-BR" sz="3200" dirty="0" smtClean="0"/>
              <a:t>;</a:t>
            </a:r>
          </a:p>
          <a:p>
            <a:endParaRPr lang="pt-BR" sz="3200" dirty="0"/>
          </a:p>
          <a:p>
            <a:r>
              <a:rPr lang="pt-BR" sz="3200" dirty="0"/>
              <a:t>c) atividades de construção do conhecimento, de caráter </a:t>
            </a:r>
            <a:r>
              <a:rPr lang="pt-BR" sz="3200" dirty="0" err="1"/>
              <a:t>auto-avaliativo</a:t>
            </a:r>
            <a:r>
              <a:rPr lang="pt-BR" sz="3200" dirty="0"/>
              <a:t>, que provoquem a reflexão sobre a prática e busca por caminhos concretos de intervenção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727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2158</Words>
  <Application>Microsoft Office PowerPoint</Application>
  <PresentationFormat>Apresentação na tela (4:3)</PresentationFormat>
  <Paragraphs>763</Paragraphs>
  <Slides>46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Arial</vt:lpstr>
      <vt:lpstr>Calibri</vt:lpstr>
      <vt:lpstr>Myriad Pro</vt:lpstr>
      <vt:lpstr>Symbol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UNEB/Ascom - Eduardo Santos</dc:creator>
  <cp:lastModifiedBy>Marcus Túlio Pinheiro</cp:lastModifiedBy>
  <cp:revision>164</cp:revision>
  <dcterms:created xsi:type="dcterms:W3CDTF">2014-05-07T20:27:16Z</dcterms:created>
  <dcterms:modified xsi:type="dcterms:W3CDTF">2014-10-07T14:17:47Z</dcterms:modified>
</cp:coreProperties>
</file>