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C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2046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7B613C-1AD7-49D3-885D-F654C5CDBAA6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1600200"/>
          </a:xfrm>
        </p:spPr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Censo EAD.BR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C000"/>
                </a:solidFill>
              </a:rPr>
              <a:t>2013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15616" y="1424844"/>
            <a:ext cx="6912767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Evasão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68444"/>
              </p:ext>
            </p:extLst>
          </p:nvPr>
        </p:nvGraphicFramePr>
        <p:xfrm>
          <a:off x="251520" y="2996952"/>
          <a:ext cx="4896544" cy="174542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28392"/>
                <a:gridCol w="1368152"/>
              </a:tblGrid>
              <a:tr h="5091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Tipos de cursos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Índice médio de evasão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059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Cursos regulamentados totalmente a distância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19,06%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059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Cursos regulamentados semipresenciais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14,83%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Disciplina EAD de cursos presenciais regulamentados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10,49%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59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Cursos livres (público em geral)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17,98%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059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Cursos corporativos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14,62%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9217" name="Imagem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3278188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0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15616" y="1424844"/>
            <a:ext cx="6912767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 Perfil do aluno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33433"/>
              </p:ext>
            </p:extLst>
          </p:nvPr>
        </p:nvGraphicFramePr>
        <p:xfrm>
          <a:off x="2267744" y="2564904"/>
          <a:ext cx="5273675" cy="15773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28392"/>
                <a:gridCol w="790243"/>
                <a:gridCol w="955040"/>
              </a:tblGrid>
              <a:tr h="66675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Tipos de cursos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indent="873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Sexo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76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</a:rPr>
                        <a:t>Masculino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</a:rPr>
                        <a:t>Feminino</a:t>
                      </a:r>
                      <a:endParaRPr lang="pt-BR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Cursos regulamentados totalmente a distância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</a:rPr>
                        <a:t>42,5%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</a:rPr>
                        <a:t>57,5%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Cursos regulamentados semipresenciais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43%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57%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pt-BR" sz="1000" dirty="0">
                          <a:effectLst/>
                        </a:rPr>
                        <a:t>Disciplina EAD de cursos presenciais regulamentados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44%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56%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Cursos livres (público em geral)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39%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61%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Cursos corporativos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</a:rPr>
                        <a:t>54,5%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45,5%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755576" y="4437112"/>
            <a:ext cx="8064896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pt-BR" dirty="0" smtClean="0"/>
              <a:t>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Faixa Etária  </a:t>
            </a:r>
          </a:p>
          <a:p>
            <a:pPr marL="2778125" lvl="0" indent="-2778125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Cursos regulamentados</a:t>
            </a:r>
            <a:r>
              <a:rPr lang="pt-BR" dirty="0" smtClean="0"/>
              <a:t>: </a:t>
            </a:r>
            <a:r>
              <a:rPr lang="pt-BR" dirty="0" smtClean="0">
                <a:solidFill>
                  <a:srgbClr val="008080"/>
                </a:solidFill>
              </a:rPr>
              <a:t>graduação: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21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 30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ano</a:t>
            </a:r>
            <a:r>
              <a:rPr lang="pt-BR" dirty="0" smtClean="0">
                <a:solidFill>
                  <a:srgbClr val="008080"/>
                </a:solidFill>
              </a:rPr>
              <a:t>s; </a:t>
            </a:r>
          </a:p>
          <a:p>
            <a:pPr marL="2778125" lvl="0"/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pós-graduação: 31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 40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anos.</a:t>
            </a:r>
          </a:p>
          <a:p>
            <a:pPr lvl="0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Cursos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livres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  corporativos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: 31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 40 anos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0"/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Ocupação</a:t>
            </a:r>
          </a:p>
          <a:p>
            <a:pPr lvl="0"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Maioria: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estuda e trabalha 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355976" y="2132856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Sexo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7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78292" y="1268760"/>
            <a:ext cx="6912767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comparação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60479"/>
              </p:ext>
            </p:extLst>
          </p:nvPr>
        </p:nvGraphicFramePr>
        <p:xfrm>
          <a:off x="683568" y="4293096"/>
          <a:ext cx="2880320" cy="15773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90855"/>
                <a:gridCol w="1093321"/>
                <a:gridCol w="1296144"/>
              </a:tblGrid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Ano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Instituições participantes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Matrículas em EAD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07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2009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128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528.320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2010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198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2.961.921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2011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181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3.589.373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2012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252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5.772.466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2013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309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4.044.315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08603"/>
              </p:ext>
            </p:extLst>
          </p:nvPr>
        </p:nvGraphicFramePr>
        <p:xfrm>
          <a:off x="755577" y="2088898"/>
          <a:ext cx="8064895" cy="1884349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576063"/>
                <a:gridCol w="762013"/>
                <a:gridCol w="1064404"/>
                <a:gridCol w="871016"/>
                <a:gridCol w="1137222"/>
                <a:gridCol w="823997"/>
                <a:gridCol w="1043869"/>
                <a:gridCol w="686013"/>
                <a:gridCol w="1100298"/>
              </a:tblGrid>
              <a:tr h="1751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Ano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effectLst/>
                          <a:latin typeface="+mn-lt"/>
                          <a:ea typeface="+mn-ea"/>
                        </a:rPr>
                        <a:t>Número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02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Cursos autorizados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Cursos livres </a:t>
                      </a:r>
                      <a:endParaRPr lang="pt-BR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</a:rPr>
                        <a:t>(</a:t>
                      </a:r>
                      <a:r>
                        <a:rPr lang="pt-BR" sz="1200" b="1" dirty="0">
                          <a:effectLst/>
                        </a:rPr>
                        <a:t>público em geral)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Cursos corporativos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Disciplinas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02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Cursos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Matrículas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Cursos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Matrículas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Cursos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</a:rPr>
                        <a:t>Matrículas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Cursos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</a:rPr>
                        <a:t>Matrículas</a:t>
                      </a:r>
                      <a:endParaRPr lang="pt-BR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6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2012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1.749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1.141.260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5.083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3.568.856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2.437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726.127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6.500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336.223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6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2013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2.219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882.843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5.754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1.628.220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3.778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1.271.016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3.982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262.236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99592" y="5949280"/>
            <a:ext cx="23042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Diminuição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 29,9%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427984" y="5301208"/>
            <a:ext cx="432048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Matrículas </a:t>
            </a:r>
          </a:p>
          <a:p>
            <a:pPr lvl="0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Aumento: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cursos corporativos </a:t>
            </a:r>
            <a:r>
              <a:rPr lang="pt-BR" b="1" dirty="0" smtClean="0">
                <a:solidFill>
                  <a:srgbClr val="FF0000"/>
                </a:solidFill>
              </a:rPr>
              <a:t>Diminuição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cursos autorizados, livres e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disciplinas</a:t>
            </a:r>
            <a:r>
              <a:rPr lang="pt-BR" b="1" dirty="0"/>
              <a:t>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427984" y="4221088"/>
            <a:ext cx="43204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Cursos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e Disciplinas</a:t>
            </a:r>
          </a:p>
          <a:p>
            <a:pPr lvl="0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Aumento: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cursos  </a:t>
            </a:r>
          </a:p>
          <a:p>
            <a:pPr lvl="0"/>
            <a:r>
              <a:rPr lang="pt-BR" b="1" dirty="0" smtClean="0">
                <a:solidFill>
                  <a:srgbClr val="FF0000"/>
                </a:solidFill>
              </a:rPr>
              <a:t>Diminuição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disciplinas.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39413" y="1556792"/>
            <a:ext cx="6912767" cy="576064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prestadores de serviços EAD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44254" y="2307587"/>
            <a:ext cx="552794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8080"/>
                </a:solidFill>
              </a:rPr>
              <a:t>59</a:t>
            </a:r>
            <a:r>
              <a:rPr lang="pt-BR" dirty="0" smtClean="0">
                <a:solidFill>
                  <a:srgbClr val="008080"/>
                </a:solidFill>
              </a:rPr>
              <a:t> instituições (</a:t>
            </a:r>
            <a:r>
              <a:rPr lang="pt-BR" b="1" dirty="0" smtClean="0">
                <a:solidFill>
                  <a:srgbClr val="008080"/>
                </a:solidFill>
              </a:rPr>
              <a:t>21,7% do total)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28 </a:t>
            </a:r>
            <a:r>
              <a:rPr lang="pt-BR" dirty="0" smtClean="0">
                <a:solidFill>
                  <a:srgbClr val="008080"/>
                </a:solidFill>
              </a:rPr>
              <a:t>exclusivamente fornecedores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31</a:t>
            </a:r>
            <a:r>
              <a:rPr lang="pt-BR" dirty="0" smtClean="0">
                <a:solidFill>
                  <a:srgbClr val="008080"/>
                </a:solidFill>
              </a:rPr>
              <a:t> formadoras-fornecedoras</a:t>
            </a:r>
          </a:p>
          <a:p>
            <a:r>
              <a:rPr lang="pt-BR" dirty="0" smtClean="0">
                <a:solidFill>
                  <a:srgbClr val="008080"/>
                </a:solidFill>
              </a:rPr>
              <a:t>(crescimento de 28,8% de respondentes) </a:t>
            </a:r>
            <a:endParaRPr lang="pt-BR" dirty="0">
              <a:solidFill>
                <a:srgbClr val="008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3645024"/>
            <a:ext cx="718498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b="1" dirty="0">
                <a:solidFill>
                  <a:srgbClr val="008080"/>
                </a:solidFill>
              </a:rPr>
              <a:t>A maior </a:t>
            </a:r>
            <a:r>
              <a:rPr lang="pt-BR" b="1" dirty="0" smtClean="0">
                <a:solidFill>
                  <a:srgbClr val="008080"/>
                </a:solidFill>
              </a:rPr>
              <a:t>parte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Região:</a:t>
            </a:r>
            <a:r>
              <a:rPr lang="pt-BR" dirty="0" smtClean="0">
                <a:solidFill>
                  <a:srgbClr val="008080"/>
                </a:solidFill>
              </a:rPr>
              <a:t> </a:t>
            </a:r>
            <a:r>
              <a:rPr lang="pt-BR" dirty="0">
                <a:solidFill>
                  <a:srgbClr val="008080"/>
                </a:solidFill>
              </a:rPr>
              <a:t>S</a:t>
            </a:r>
            <a:r>
              <a:rPr lang="pt-BR" dirty="0" smtClean="0">
                <a:solidFill>
                  <a:srgbClr val="008080"/>
                </a:solidFill>
              </a:rPr>
              <a:t>udeste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Atuação em EAD</a:t>
            </a:r>
            <a:r>
              <a:rPr lang="pt-BR" dirty="0" smtClean="0">
                <a:solidFill>
                  <a:srgbClr val="008080"/>
                </a:solidFill>
              </a:rPr>
              <a:t>: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008080"/>
                </a:solidFill>
              </a:rPr>
              <a:t>Mais de </a:t>
            </a:r>
            <a:r>
              <a:rPr lang="pt-BR" b="1" dirty="0" smtClean="0">
                <a:solidFill>
                  <a:srgbClr val="008080"/>
                </a:solidFill>
              </a:rPr>
              <a:t>10 anos</a:t>
            </a:r>
            <a:endParaRPr lang="pt-BR" dirty="0" smtClean="0">
              <a:solidFill>
                <a:srgbClr val="008080"/>
              </a:solidFill>
            </a:endParaRPr>
          </a:p>
          <a:p>
            <a:r>
              <a:rPr lang="pt-BR" b="1" dirty="0">
                <a:solidFill>
                  <a:srgbClr val="008080"/>
                </a:solidFill>
              </a:rPr>
              <a:t>Porte</a:t>
            </a:r>
            <a:r>
              <a:rPr lang="pt-BR" dirty="0">
                <a:solidFill>
                  <a:srgbClr val="008080"/>
                </a:solidFill>
              </a:rPr>
              <a:t>: micro ou grande empresa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Atendimento</a:t>
            </a:r>
            <a:r>
              <a:rPr lang="pt-BR" dirty="0" smtClean="0">
                <a:solidFill>
                  <a:srgbClr val="008080"/>
                </a:solidFill>
              </a:rPr>
              <a:t>: </a:t>
            </a:r>
            <a:r>
              <a:rPr lang="pt-BR" dirty="0">
                <a:solidFill>
                  <a:srgbClr val="008080"/>
                </a:solidFill>
              </a:rPr>
              <a:t>8.585 </a:t>
            </a:r>
            <a:r>
              <a:rPr lang="pt-BR" dirty="0" smtClean="0">
                <a:solidFill>
                  <a:srgbClr val="008080"/>
                </a:solidFill>
              </a:rPr>
              <a:t>clientes (pequenas e microempresas) 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Clientes novos</a:t>
            </a:r>
            <a:r>
              <a:rPr lang="pt-BR" dirty="0" smtClean="0">
                <a:solidFill>
                  <a:srgbClr val="008080"/>
                </a:solidFill>
              </a:rPr>
              <a:t>: 10 a 20% 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Projetos</a:t>
            </a:r>
            <a:r>
              <a:rPr lang="pt-BR" dirty="0" smtClean="0">
                <a:solidFill>
                  <a:srgbClr val="008080"/>
                </a:solidFill>
              </a:rPr>
              <a:t>: 10 por ano </a:t>
            </a:r>
            <a:r>
              <a:rPr lang="pt-BR" b="1" dirty="0" smtClean="0">
                <a:solidFill>
                  <a:srgbClr val="008080"/>
                </a:solidFill>
              </a:rPr>
              <a:t>(média)</a:t>
            </a:r>
          </a:p>
          <a:p>
            <a:pPr lvl="0"/>
            <a:r>
              <a:rPr lang="pt-BR" b="1" dirty="0" smtClean="0">
                <a:solidFill>
                  <a:srgbClr val="008080"/>
                </a:solidFill>
              </a:rPr>
              <a:t>Produtos</a:t>
            </a:r>
            <a:r>
              <a:rPr lang="pt-BR" dirty="0" smtClean="0">
                <a:solidFill>
                  <a:srgbClr val="008080"/>
                </a:solidFill>
              </a:rPr>
              <a:t>: conteúdo</a:t>
            </a:r>
            <a:r>
              <a:rPr lang="pt-BR" dirty="0">
                <a:solidFill>
                  <a:srgbClr val="008080"/>
                </a:solidFill>
              </a:rPr>
              <a:t>, </a:t>
            </a:r>
            <a:r>
              <a:rPr lang="pt-BR" dirty="0" smtClean="0">
                <a:solidFill>
                  <a:srgbClr val="008080"/>
                </a:solidFill>
              </a:rPr>
              <a:t>desenvolvimento </a:t>
            </a:r>
            <a:r>
              <a:rPr lang="pt-BR" dirty="0">
                <a:solidFill>
                  <a:srgbClr val="008080"/>
                </a:solidFill>
              </a:rPr>
              <a:t>e implantação de LMS</a:t>
            </a:r>
            <a:r>
              <a:rPr lang="pt-BR" dirty="0" smtClean="0">
                <a:solidFill>
                  <a:srgbClr val="008080"/>
                </a:solidFill>
              </a:rPr>
              <a:t>,</a:t>
            </a:r>
          </a:p>
          <a:p>
            <a:pPr marL="817563" lvl="1" indent="-360363"/>
            <a:r>
              <a:rPr lang="pt-BR" dirty="0" smtClean="0">
                <a:solidFill>
                  <a:srgbClr val="008080"/>
                </a:solidFill>
              </a:rPr>
              <a:t>cursos </a:t>
            </a:r>
            <a:r>
              <a:rPr lang="pt-BR" dirty="0">
                <a:solidFill>
                  <a:srgbClr val="008080"/>
                </a:solidFill>
              </a:rPr>
              <a:t>completos a distância e capacitação de tutores.</a:t>
            </a:r>
          </a:p>
          <a:p>
            <a:endParaRPr lang="pt-BR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59632" y="1484784"/>
            <a:ext cx="6912767" cy="576064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Variável : Tecnologia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2132856"/>
            <a:ext cx="763284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8080"/>
                </a:solidFill>
              </a:rPr>
              <a:t>Atendimento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Fornecedores:</a:t>
            </a:r>
            <a:r>
              <a:rPr lang="pt-BR" dirty="0" smtClean="0"/>
              <a:t>  </a:t>
            </a:r>
            <a:r>
              <a:rPr lang="pt-BR" dirty="0" smtClean="0">
                <a:solidFill>
                  <a:srgbClr val="008080"/>
                </a:solidFill>
              </a:rPr>
              <a:t>mais da metade atende de 11 a 100 clientes/ano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Formadoras</a:t>
            </a:r>
            <a:r>
              <a:rPr lang="pt-BR" dirty="0" smtClean="0">
                <a:solidFill>
                  <a:srgbClr val="008080"/>
                </a:solidFill>
              </a:rPr>
              <a:t>: 10 cursos/ano (1000 a 5000 alunos) 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Organização</a:t>
            </a:r>
            <a:r>
              <a:rPr lang="pt-BR" dirty="0" smtClean="0">
                <a:solidFill>
                  <a:srgbClr val="008080"/>
                </a:solidFill>
              </a:rPr>
              <a:t>: turmas</a:t>
            </a:r>
          </a:p>
          <a:p>
            <a:r>
              <a:rPr lang="pt-BR" b="1" dirty="0">
                <a:solidFill>
                  <a:srgbClr val="008080"/>
                </a:solidFill>
              </a:rPr>
              <a:t>C</a:t>
            </a:r>
            <a:r>
              <a:rPr lang="pt-BR" b="1" dirty="0" smtClean="0">
                <a:solidFill>
                  <a:srgbClr val="008080"/>
                </a:solidFill>
              </a:rPr>
              <a:t>ursos massivos: </a:t>
            </a:r>
            <a:r>
              <a:rPr lang="pt-BR" dirty="0" smtClean="0">
                <a:solidFill>
                  <a:srgbClr val="008080"/>
                </a:solidFill>
              </a:rPr>
              <a:t>desenvolvidos por 5%</a:t>
            </a:r>
            <a:endParaRPr lang="pt-BR" b="1" dirty="0" smtClean="0">
              <a:solidFill>
                <a:srgbClr val="00808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27213" y="3324453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77820" y="3861048"/>
            <a:ext cx="7572267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8080"/>
                </a:solidFill>
              </a:rPr>
              <a:t>A maior parte</a:t>
            </a:r>
            <a:endParaRPr lang="pt-BR" b="1" dirty="0" smtClean="0">
              <a:solidFill>
                <a:srgbClr val="008080"/>
              </a:solidFill>
            </a:endParaRPr>
          </a:p>
          <a:p>
            <a:r>
              <a:rPr lang="pt-BR" dirty="0" smtClean="0">
                <a:solidFill>
                  <a:srgbClr val="008080"/>
                </a:solidFill>
              </a:rPr>
              <a:t>Usa </a:t>
            </a:r>
            <a:r>
              <a:rPr lang="pt-BR" b="1" dirty="0" smtClean="0">
                <a:solidFill>
                  <a:srgbClr val="008080"/>
                </a:solidFill>
              </a:rPr>
              <a:t>banda larga </a:t>
            </a:r>
            <a:r>
              <a:rPr lang="pt-BR" dirty="0" smtClean="0">
                <a:solidFill>
                  <a:srgbClr val="008080"/>
                </a:solidFill>
              </a:rPr>
              <a:t>para acessar internet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Não usa padrão para e-learning </a:t>
            </a:r>
            <a:r>
              <a:rPr lang="pt-BR" dirty="0" smtClean="0">
                <a:solidFill>
                  <a:srgbClr val="008080"/>
                </a:solidFill>
              </a:rPr>
              <a:t>no desenvolvimento de cursos 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Não usa nuvem </a:t>
            </a:r>
            <a:r>
              <a:rPr lang="pt-BR" dirty="0" smtClean="0">
                <a:solidFill>
                  <a:srgbClr val="008080"/>
                </a:solidFill>
              </a:rPr>
              <a:t>(mais da metade)</a:t>
            </a:r>
          </a:p>
          <a:p>
            <a:pPr marL="720725" indent="-720725"/>
            <a:r>
              <a:rPr lang="pt-BR" dirty="0" smtClean="0">
                <a:solidFill>
                  <a:srgbClr val="008080"/>
                </a:solidFill>
              </a:rPr>
              <a:t>Possui </a:t>
            </a:r>
            <a:r>
              <a:rPr lang="pt-BR" b="1" dirty="0" smtClean="0">
                <a:solidFill>
                  <a:srgbClr val="008080"/>
                </a:solidFill>
              </a:rPr>
              <a:t>estúdio próprio </a:t>
            </a:r>
            <a:r>
              <a:rPr lang="pt-BR" dirty="0" smtClean="0">
                <a:solidFill>
                  <a:srgbClr val="008080"/>
                </a:solidFill>
              </a:rPr>
              <a:t>e </a:t>
            </a:r>
            <a:r>
              <a:rPr lang="pt-BR" b="1" dirty="0" smtClean="0">
                <a:solidFill>
                  <a:srgbClr val="008080"/>
                </a:solidFill>
              </a:rPr>
              <a:t>equipe de tecnologia </a:t>
            </a:r>
            <a:r>
              <a:rPr lang="pt-BR" dirty="0" smtClean="0">
                <a:solidFill>
                  <a:srgbClr val="008080"/>
                </a:solidFill>
              </a:rPr>
              <a:t>para produção de vídeos</a:t>
            </a:r>
          </a:p>
          <a:p>
            <a:r>
              <a:rPr lang="pt-BR" dirty="0" smtClean="0">
                <a:solidFill>
                  <a:srgbClr val="008080"/>
                </a:solidFill>
              </a:rPr>
              <a:t>Possui </a:t>
            </a:r>
            <a:r>
              <a:rPr lang="pt-BR" b="1" dirty="0" smtClean="0">
                <a:solidFill>
                  <a:srgbClr val="008080"/>
                </a:solidFill>
              </a:rPr>
              <a:t>suporte </a:t>
            </a:r>
            <a:r>
              <a:rPr lang="pt-BR" b="1" dirty="0">
                <a:solidFill>
                  <a:srgbClr val="008080"/>
                </a:solidFill>
              </a:rPr>
              <a:t>técnico </a:t>
            </a:r>
            <a:r>
              <a:rPr lang="pt-BR" dirty="0">
                <a:solidFill>
                  <a:srgbClr val="008080"/>
                </a:solidFill>
              </a:rPr>
              <a:t>de equipe de </a:t>
            </a:r>
            <a:r>
              <a:rPr lang="pt-BR" b="1" dirty="0">
                <a:solidFill>
                  <a:srgbClr val="008080"/>
                </a:solidFill>
              </a:rPr>
              <a:t>TI </a:t>
            </a:r>
            <a:r>
              <a:rPr lang="pt-BR" b="1" dirty="0" smtClean="0">
                <a:solidFill>
                  <a:srgbClr val="008080"/>
                </a:solidFill>
              </a:rPr>
              <a:t>centralizada</a:t>
            </a:r>
            <a:r>
              <a:rPr lang="pt-BR" dirty="0" smtClean="0">
                <a:solidFill>
                  <a:srgbClr val="008080"/>
                </a:solidFill>
              </a:rPr>
              <a:t> </a:t>
            </a:r>
          </a:p>
          <a:p>
            <a:pPr marL="720725" indent="-720725"/>
            <a:r>
              <a:rPr lang="pt-BR" b="1" dirty="0">
                <a:solidFill>
                  <a:srgbClr val="008080"/>
                </a:solidFill>
              </a:rPr>
              <a:t>R</a:t>
            </a:r>
            <a:r>
              <a:rPr lang="pt-BR" b="1" dirty="0" smtClean="0">
                <a:solidFill>
                  <a:srgbClr val="008080"/>
                </a:solidFill>
              </a:rPr>
              <a:t>ealiza </a:t>
            </a:r>
            <a:r>
              <a:rPr lang="pt-BR" b="1" dirty="0">
                <a:solidFill>
                  <a:srgbClr val="008080"/>
                </a:solidFill>
              </a:rPr>
              <a:t>treinamento </a:t>
            </a:r>
            <a:r>
              <a:rPr lang="pt-BR" dirty="0">
                <a:solidFill>
                  <a:srgbClr val="008080"/>
                </a:solidFill>
              </a:rPr>
              <a:t>de tutores e professores no AVA e nas tecnologias usadas nos cursos</a:t>
            </a:r>
            <a:r>
              <a:rPr lang="pt-BR" dirty="0" smtClean="0">
                <a:solidFill>
                  <a:srgbClr val="008080"/>
                </a:solidFill>
              </a:rPr>
              <a:t>.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Terceiriza</a:t>
            </a:r>
            <a:r>
              <a:rPr lang="pt-BR" dirty="0" smtClean="0">
                <a:solidFill>
                  <a:srgbClr val="008080"/>
                </a:solidFill>
              </a:rPr>
              <a:t> produção de cursos</a:t>
            </a:r>
            <a:endParaRPr lang="pt-BR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39412" y="1412776"/>
            <a:ext cx="6912767" cy="576064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Variável  : Tecnologia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43367" y="2708920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8080"/>
                </a:solidFill>
              </a:rPr>
              <a:t>Ferramentas mais usadas</a:t>
            </a:r>
          </a:p>
          <a:p>
            <a:pPr algn="ctr"/>
            <a:endParaRPr lang="pt-BR" b="1" dirty="0" smtClean="0">
              <a:solidFill>
                <a:srgbClr val="008080"/>
              </a:solidFill>
            </a:endParaRPr>
          </a:p>
          <a:p>
            <a:r>
              <a:rPr lang="pt-BR" b="1" i="1" dirty="0" smtClean="0">
                <a:solidFill>
                  <a:srgbClr val="008080"/>
                </a:solidFill>
              </a:rPr>
              <a:t>PowerPoint</a:t>
            </a:r>
            <a:r>
              <a:rPr lang="pt-BR" b="1" dirty="0">
                <a:solidFill>
                  <a:srgbClr val="008080"/>
                </a:solidFill>
              </a:rPr>
              <a:t>,</a:t>
            </a:r>
            <a:r>
              <a:rPr lang="pt-BR" dirty="0">
                <a:solidFill>
                  <a:srgbClr val="008080"/>
                </a:solidFill>
              </a:rPr>
              <a:t> </a:t>
            </a:r>
            <a:r>
              <a:rPr lang="pt-BR" b="1" i="1" dirty="0">
                <a:solidFill>
                  <a:srgbClr val="008080"/>
                </a:solidFill>
              </a:rPr>
              <a:t>Youtube</a:t>
            </a:r>
            <a:r>
              <a:rPr lang="pt-BR" dirty="0">
                <a:solidFill>
                  <a:srgbClr val="008080"/>
                </a:solidFill>
              </a:rPr>
              <a:t>, e </a:t>
            </a:r>
            <a:r>
              <a:rPr lang="pt-BR" b="1" i="1" dirty="0">
                <a:solidFill>
                  <a:srgbClr val="008080"/>
                </a:solidFill>
              </a:rPr>
              <a:t>Google </a:t>
            </a:r>
            <a:r>
              <a:rPr lang="pt-BR" b="1" i="1" dirty="0" smtClean="0">
                <a:solidFill>
                  <a:srgbClr val="008080"/>
                </a:solidFill>
              </a:rPr>
              <a:t>Docs</a:t>
            </a:r>
            <a:endParaRPr lang="pt-BR" dirty="0">
              <a:solidFill>
                <a:srgbClr val="008080"/>
              </a:solidFill>
            </a:endParaRPr>
          </a:p>
          <a:p>
            <a:pPr marL="447675" indent="-447675">
              <a:tabLst>
                <a:tab pos="447675" algn="l"/>
              </a:tabLst>
            </a:pPr>
            <a:r>
              <a:rPr lang="pt-BR" b="1" dirty="0">
                <a:solidFill>
                  <a:srgbClr val="008080"/>
                </a:solidFill>
              </a:rPr>
              <a:t>F</a:t>
            </a:r>
            <a:r>
              <a:rPr lang="pt-BR" b="1" dirty="0" smtClean="0">
                <a:solidFill>
                  <a:srgbClr val="008080"/>
                </a:solidFill>
              </a:rPr>
              <a:t>órum</a:t>
            </a:r>
            <a:r>
              <a:rPr lang="pt-BR" dirty="0">
                <a:solidFill>
                  <a:srgbClr val="008080"/>
                </a:solidFill>
              </a:rPr>
              <a:t>, </a:t>
            </a:r>
            <a:r>
              <a:rPr lang="pt-BR" b="1" dirty="0">
                <a:solidFill>
                  <a:srgbClr val="008080"/>
                </a:solidFill>
              </a:rPr>
              <a:t>correio eletrônico</a:t>
            </a:r>
            <a:r>
              <a:rPr lang="pt-BR" dirty="0">
                <a:solidFill>
                  <a:srgbClr val="008080"/>
                </a:solidFill>
              </a:rPr>
              <a:t>, </a:t>
            </a:r>
            <a:r>
              <a:rPr lang="pt-BR" b="1" dirty="0">
                <a:solidFill>
                  <a:srgbClr val="008080"/>
                </a:solidFill>
              </a:rPr>
              <a:t>atividades interativas corrigidas online</a:t>
            </a:r>
            <a:r>
              <a:rPr lang="pt-BR" dirty="0">
                <a:solidFill>
                  <a:srgbClr val="008080"/>
                </a:solidFill>
              </a:rPr>
              <a:t> e</a:t>
            </a:r>
            <a:r>
              <a:rPr lang="pt-BR" b="1" dirty="0">
                <a:solidFill>
                  <a:srgbClr val="008080"/>
                </a:solidFill>
              </a:rPr>
              <a:t> chat</a:t>
            </a:r>
            <a:r>
              <a:rPr lang="pt-BR" dirty="0">
                <a:solidFill>
                  <a:srgbClr val="008080"/>
                </a:solidFill>
              </a:rPr>
              <a:t>, </a:t>
            </a:r>
            <a:endParaRPr lang="pt-BR" dirty="0" smtClean="0">
              <a:solidFill>
                <a:srgbClr val="008080"/>
              </a:solidFill>
            </a:endParaRPr>
          </a:p>
          <a:p>
            <a:r>
              <a:rPr lang="pt-BR" dirty="0" smtClean="0">
                <a:solidFill>
                  <a:srgbClr val="008080"/>
                </a:solidFill>
              </a:rPr>
              <a:t>AVA </a:t>
            </a:r>
            <a:r>
              <a:rPr lang="pt-BR" dirty="0">
                <a:solidFill>
                  <a:srgbClr val="008080"/>
                </a:solidFill>
              </a:rPr>
              <a:t>em </a:t>
            </a:r>
            <a:r>
              <a:rPr lang="pt-BR" b="1" dirty="0">
                <a:solidFill>
                  <a:srgbClr val="008080"/>
                </a:solidFill>
              </a:rPr>
              <a:t>plataforma gratuita </a:t>
            </a:r>
            <a:r>
              <a:rPr lang="pt-BR" b="1" dirty="0" smtClean="0">
                <a:solidFill>
                  <a:srgbClr val="008080"/>
                </a:solidFill>
              </a:rPr>
              <a:t>customizada</a:t>
            </a:r>
          </a:p>
          <a:p>
            <a:r>
              <a:rPr lang="pt-BR" b="1" dirty="0" smtClean="0">
                <a:solidFill>
                  <a:srgbClr val="008080"/>
                </a:solidFill>
              </a:rPr>
              <a:t>Plataforma gratuita</a:t>
            </a:r>
            <a:r>
              <a:rPr lang="pt-BR" dirty="0" smtClean="0">
                <a:solidFill>
                  <a:srgbClr val="008080"/>
                </a:solidFill>
              </a:rPr>
              <a:t>: Moodle</a:t>
            </a:r>
          </a:p>
          <a:p>
            <a:pPr marL="447675" indent="-447675"/>
            <a:r>
              <a:rPr lang="pt-BR" b="1" dirty="0" smtClean="0">
                <a:solidFill>
                  <a:srgbClr val="008080"/>
                </a:solidFill>
              </a:rPr>
              <a:t>Plataformas proprietárias</a:t>
            </a:r>
            <a:r>
              <a:rPr lang="pt-BR" dirty="0" smtClean="0">
                <a:solidFill>
                  <a:srgbClr val="008080"/>
                </a:solidFill>
              </a:rPr>
              <a:t>: próprias, Blackboard</a:t>
            </a:r>
            <a:r>
              <a:rPr lang="pt-BR" dirty="0">
                <a:solidFill>
                  <a:srgbClr val="008080"/>
                </a:solidFill>
              </a:rPr>
              <a:t>, Web Aula e Web Ensino</a:t>
            </a:r>
            <a:endParaRPr lang="pt-BR" dirty="0" smtClean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39412" y="1412776"/>
            <a:ext cx="6912767" cy="576064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Variável : Tecnologia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228728" y="3584678"/>
            <a:ext cx="7015679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8080"/>
                </a:solidFill>
              </a:rPr>
              <a:t>Síntese dos resultados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8080"/>
                </a:solidFill>
              </a:rPr>
              <a:t>20</a:t>
            </a:r>
            <a:r>
              <a:rPr lang="pt-BR" dirty="0">
                <a:solidFill>
                  <a:srgbClr val="008080"/>
                </a:solidFill>
              </a:rPr>
              <a:t>% das instituições </a:t>
            </a:r>
            <a:r>
              <a:rPr lang="pt-BR" b="1" dirty="0">
                <a:solidFill>
                  <a:srgbClr val="008080"/>
                </a:solidFill>
              </a:rPr>
              <a:t>não </a:t>
            </a:r>
            <a:r>
              <a:rPr lang="pt-BR" b="1" dirty="0" smtClean="0">
                <a:solidFill>
                  <a:srgbClr val="008080"/>
                </a:solidFill>
              </a:rPr>
              <a:t>sentem </a:t>
            </a:r>
            <a:r>
              <a:rPr lang="pt-BR" b="1" dirty="0">
                <a:solidFill>
                  <a:srgbClr val="008080"/>
                </a:solidFill>
              </a:rPr>
              <a:t>dificuldades</a:t>
            </a:r>
            <a:r>
              <a:rPr lang="pt-BR" dirty="0">
                <a:solidFill>
                  <a:srgbClr val="008080"/>
                </a:solidFill>
              </a:rPr>
              <a:t> </a:t>
            </a:r>
            <a:r>
              <a:rPr lang="pt-BR" dirty="0" smtClean="0">
                <a:solidFill>
                  <a:srgbClr val="008080"/>
                </a:solidFill>
              </a:rPr>
              <a:t>no </a:t>
            </a:r>
            <a:r>
              <a:rPr lang="pt-BR" dirty="0">
                <a:solidFill>
                  <a:srgbClr val="008080"/>
                </a:solidFill>
              </a:rPr>
              <a:t>uso dos diversos recursos </a:t>
            </a:r>
            <a:r>
              <a:rPr lang="pt-BR" dirty="0" smtClean="0">
                <a:solidFill>
                  <a:srgbClr val="008080"/>
                </a:solidFill>
              </a:rPr>
              <a:t>tecnológicos </a:t>
            </a:r>
            <a:endParaRPr lang="pt-BR" dirty="0">
              <a:solidFill>
                <a:srgbClr val="008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8080"/>
                </a:solidFill>
              </a:rPr>
              <a:t>Recurso</a:t>
            </a:r>
            <a:r>
              <a:rPr lang="pt-BR" dirty="0">
                <a:solidFill>
                  <a:srgbClr val="008080"/>
                </a:solidFill>
              </a:rPr>
              <a:t> com </a:t>
            </a:r>
            <a:r>
              <a:rPr lang="pt-BR" b="1" dirty="0">
                <a:solidFill>
                  <a:srgbClr val="008080"/>
                </a:solidFill>
              </a:rPr>
              <a:t>maior </a:t>
            </a:r>
            <a:r>
              <a:rPr lang="pt-BR" b="1" dirty="0" smtClean="0">
                <a:solidFill>
                  <a:srgbClr val="008080"/>
                </a:solidFill>
              </a:rPr>
              <a:t>dificuldade de uso: TV </a:t>
            </a:r>
            <a:r>
              <a:rPr lang="pt-BR" b="1" dirty="0">
                <a:solidFill>
                  <a:srgbClr val="008080"/>
                </a:solidFill>
              </a:rPr>
              <a:t>interativa</a:t>
            </a:r>
            <a:r>
              <a:rPr lang="pt-BR" dirty="0">
                <a:solidFill>
                  <a:srgbClr val="00808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Recurso</a:t>
            </a:r>
            <a:r>
              <a:rPr lang="pt-BR" dirty="0" smtClean="0">
                <a:solidFill>
                  <a:srgbClr val="008080"/>
                </a:solidFill>
              </a:rPr>
              <a:t> </a:t>
            </a:r>
            <a:r>
              <a:rPr lang="pt-BR" dirty="0">
                <a:solidFill>
                  <a:srgbClr val="008080"/>
                </a:solidFill>
              </a:rPr>
              <a:t>com </a:t>
            </a:r>
            <a:r>
              <a:rPr lang="pt-BR" b="1" dirty="0">
                <a:solidFill>
                  <a:srgbClr val="008080"/>
                </a:solidFill>
              </a:rPr>
              <a:t>menor </a:t>
            </a:r>
            <a:r>
              <a:rPr lang="pt-BR" b="1" dirty="0" smtClean="0">
                <a:solidFill>
                  <a:srgbClr val="008080"/>
                </a:solidFill>
              </a:rPr>
              <a:t>dificuldade de uso:  </a:t>
            </a:r>
            <a:r>
              <a:rPr lang="pt-BR" b="1" i="1" dirty="0">
                <a:solidFill>
                  <a:srgbClr val="008080"/>
                </a:solidFill>
              </a:rPr>
              <a:t>blog</a:t>
            </a:r>
            <a:r>
              <a:rPr lang="pt-BR" b="1" dirty="0">
                <a:solidFill>
                  <a:srgbClr val="008080"/>
                </a:solidFill>
              </a:rPr>
              <a:t>/</a:t>
            </a:r>
            <a:r>
              <a:rPr lang="pt-BR" b="1" i="1" dirty="0">
                <a:solidFill>
                  <a:srgbClr val="008080"/>
                </a:solidFill>
              </a:rPr>
              <a:t>microblog</a:t>
            </a:r>
            <a:r>
              <a:rPr lang="pt-BR" dirty="0">
                <a:solidFill>
                  <a:srgbClr val="00808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8080"/>
                </a:solidFill>
              </a:rPr>
              <a:t>Dificuldades</a:t>
            </a:r>
            <a:r>
              <a:rPr lang="pt-BR" dirty="0">
                <a:solidFill>
                  <a:srgbClr val="008080"/>
                </a:solidFill>
              </a:rPr>
              <a:t>: custo de manutenção da produção, falta de domínio técnico e produção dos materiais.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Benefícios</a:t>
            </a:r>
            <a:r>
              <a:rPr lang="pt-BR" dirty="0" smtClean="0">
                <a:solidFill>
                  <a:srgbClr val="008080"/>
                </a:solidFill>
              </a:rPr>
              <a:t>: </a:t>
            </a:r>
            <a:r>
              <a:rPr lang="pt-BR" dirty="0">
                <a:solidFill>
                  <a:srgbClr val="008080"/>
                </a:solidFill>
              </a:rPr>
              <a:t>motivação do aluno, aumento da interação educador/educando e desenvolvimento de habilidades sociais e cognitivas.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43608" y="2348880"/>
            <a:ext cx="727280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8080"/>
                </a:solidFill>
              </a:rPr>
              <a:t>Recursos investigados</a:t>
            </a:r>
            <a:r>
              <a:rPr lang="pt-BR" dirty="0" smtClean="0"/>
              <a:t>: mobile learning, vídeo interativo, vídeo e webconferência, tv interativa, animações, simuladores, jogos, objetos de aprendizagem, blog/microblog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99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427984" y="45811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Consuelo Fernandez</a:t>
            </a:r>
          </a:p>
          <a:p>
            <a:r>
              <a:rPr lang="pt-BR" dirty="0" smtClean="0">
                <a:solidFill>
                  <a:srgbClr val="008080"/>
                </a:solidFill>
              </a:rPr>
              <a:t>consufer@uol.com.br</a:t>
            </a:r>
            <a:endParaRPr lang="pt-BR" dirty="0">
              <a:solidFill>
                <a:srgbClr val="008080"/>
              </a:solidFill>
            </a:endParaRPr>
          </a:p>
          <a:p>
            <a:endParaRPr lang="pt-BR" dirty="0"/>
          </a:p>
          <a:p>
            <a:r>
              <a:rPr lang="pt-BR" dirty="0"/>
              <a:t>Ivete Palange</a:t>
            </a:r>
          </a:p>
          <a:p>
            <a:r>
              <a:rPr lang="pt-BR" dirty="0">
                <a:solidFill>
                  <a:srgbClr val="008080"/>
                </a:solidFill>
              </a:rPr>
              <a:t>ipalange@uol.com.br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3568" y="4941168"/>
            <a:ext cx="2361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abed@abed.org.br</a:t>
            </a:r>
          </a:p>
        </p:txBody>
      </p:sp>
      <p:sp>
        <p:nvSpPr>
          <p:cNvPr id="7" name="Retângulo 6"/>
          <p:cNvSpPr/>
          <p:nvPr/>
        </p:nvSpPr>
        <p:spPr>
          <a:xfrm>
            <a:off x="2195736" y="2276872"/>
            <a:ext cx="4191184" cy="576064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Obrigada!!!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6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59532" y="2845022"/>
            <a:ext cx="6876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Universo da pesquisa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Instituições formadoras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Instituições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prestadoras de serviços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9532" y="4077072"/>
            <a:ext cx="73088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Metodologia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Preparação dos instrumentos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Montagem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do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sistema online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Envio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convites e publicação no site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Acompanhamento das respostas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Processamento,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análise e cruzamento de dados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Publicação das informações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871700" y="1700808"/>
            <a:ext cx="5472608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Censo 2013</a:t>
            </a:r>
            <a:endParaRPr lang="pt-BR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871700" y="1700808"/>
            <a:ext cx="5472608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Instituições Participantes 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434224"/>
              </p:ext>
            </p:extLst>
          </p:nvPr>
        </p:nvGraphicFramePr>
        <p:xfrm>
          <a:off x="539552" y="2708920"/>
          <a:ext cx="5090869" cy="153723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281879"/>
                <a:gridCol w="808990"/>
              </a:tblGrid>
              <a:tr h="55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 smtClean="0">
                          <a:effectLst/>
                        </a:rPr>
                        <a:t>Instituições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</a:rPr>
                        <a:t>Com dados válidos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</a:rPr>
                        <a:t>Formadoras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247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</a:rPr>
                        <a:t>Formadoras que também fornecem outros produtos e serviços EAD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34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</a:rPr>
                        <a:t>Fornecem produtos e serviços de </a:t>
                      </a:r>
                      <a:r>
                        <a:rPr lang="pt-BR" sz="1000" dirty="0" smtClean="0">
                          <a:effectLst/>
                        </a:rPr>
                        <a:t>EAD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28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</a:rPr>
                        <a:t>TOTAL</a:t>
                      </a:r>
                      <a:endParaRPr lang="pt-BR" sz="12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309</a:t>
                      </a:r>
                      <a:endParaRPr lang="pt-BR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03341"/>
              </p:ext>
            </p:extLst>
          </p:nvPr>
        </p:nvGraphicFramePr>
        <p:xfrm>
          <a:off x="6084168" y="3861048"/>
          <a:ext cx="2952328" cy="22328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79947"/>
                <a:gridCol w="1572381"/>
              </a:tblGrid>
              <a:tr h="446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ANO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Frequência 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2010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198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2011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196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2012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252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309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611560" y="4486418"/>
            <a:ext cx="45720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38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%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responderam ao censo pela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primeira vez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em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62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%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participaram mais de uma  vez dos censos. </a:t>
            </a:r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826676" y="6058162"/>
            <a:ext cx="4761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Em 2013 houve um aumento de 22,6% no número de instituições respondentes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675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45686" y="1340768"/>
            <a:ext cx="5472608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Características das Instituições Participantes 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361" name="Imagem 6" descr="Gra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71" y="2132856"/>
            <a:ext cx="336230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3761546" y="1988840"/>
            <a:ext cx="53640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/>
              <a:t>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pt-BR" b="1" dirty="0" smtClean="0">
                <a:solidFill>
                  <a:srgbClr val="008080"/>
                </a:solidFill>
              </a:rPr>
              <a:t>maior parte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das Formadoras: </a:t>
            </a:r>
            <a:r>
              <a:rPr lang="pt-BR" sz="1100" b="1" dirty="0" smtClean="0">
                <a:solidFill>
                  <a:srgbClr val="FFC000"/>
                </a:solidFill>
              </a:rPr>
              <a:t>(716 em 1772)</a:t>
            </a:r>
            <a:endParaRPr lang="pt-BR" sz="1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privada </a:t>
            </a:r>
            <a:r>
              <a:rPr lang="pt-BR" b="1" dirty="0" smtClean="0">
                <a:solidFill>
                  <a:srgbClr val="008080"/>
                </a:solidFill>
              </a:rPr>
              <a:t>com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fins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lucrativos;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grande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porte;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cursos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autorizados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presenciais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e a distância;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atua de 5 a 8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anos em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EAD;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centralizada com polos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presenciais;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localizada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na região sudeste.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desenvolve educação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corporativa a distância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27022" y="4293096"/>
            <a:ext cx="3624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89% formadoras </a:t>
            </a:r>
          </a:p>
          <a:p>
            <a:pPr lvl="0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11%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formadoras-fornecedoras 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pt-BR" b="1" dirty="0" smtClean="0">
                <a:solidFill>
                  <a:srgbClr val="008080"/>
                </a:solidFill>
              </a:rPr>
              <a:t>09</a:t>
            </a:r>
            <a:r>
              <a:rPr lang="pt-BR" b="1" dirty="0">
                <a:solidFill>
                  <a:srgbClr val="008080"/>
                </a:solidFill>
              </a:rPr>
              <a:t>% </a:t>
            </a:r>
            <a:r>
              <a:rPr lang="pt-BR" b="1" dirty="0" smtClean="0">
                <a:solidFill>
                  <a:srgbClr val="008080"/>
                </a:solidFill>
              </a:rPr>
              <a:t>apenas fornecedoras</a:t>
            </a:r>
            <a:endParaRPr lang="pt-BR" b="1" dirty="0">
              <a:solidFill>
                <a:srgbClr val="00808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923928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15,3% participam do sistema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de UA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maioria é pública federal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estão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localizadas no nordeste </a:t>
            </a:r>
          </a:p>
        </p:txBody>
      </p:sp>
      <p:sp>
        <p:nvSpPr>
          <p:cNvPr id="2" name="Retângulo 1"/>
          <p:cNvSpPr/>
          <p:nvPr/>
        </p:nvSpPr>
        <p:spPr>
          <a:xfrm>
            <a:off x="3995936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14% delas  participam do sistema de UNA voltado para a saúde.</a:t>
            </a:r>
          </a:p>
        </p:txBody>
      </p:sp>
    </p:spTree>
    <p:extLst>
      <p:ext uri="{BB962C8B-B14F-4D97-AF65-F5344CB8AC3E}">
        <p14:creationId xmlns:p14="http://schemas.microsoft.com/office/powerpoint/2010/main" val="308140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6701" y="1484784"/>
            <a:ext cx="5472608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Cursos Autorizados totalmente a distância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16056" y="2379930"/>
            <a:ext cx="3867912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Total de cursos: 1.772</a:t>
            </a:r>
          </a:p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Total de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Matrículas: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692.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279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b="1" dirty="0" smtClean="0">
                <a:solidFill>
                  <a:srgbClr val="008080"/>
                </a:solidFill>
              </a:rPr>
              <a:t>Maior parte: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instituições privadas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com fins lucrativos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especialização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em nível de pós graduação </a:t>
            </a:r>
            <a:r>
              <a:rPr lang="pt-BR" b="1" dirty="0" smtClean="0">
                <a:solidFill>
                  <a:srgbClr val="008080"/>
                </a:solidFill>
              </a:rPr>
              <a:t>(cursos)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e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graduação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: licenciatura e cursos tecnológicos </a:t>
            </a:r>
            <a:r>
              <a:rPr lang="pt-BR" dirty="0" smtClean="0">
                <a:solidFill>
                  <a:srgbClr val="008080"/>
                </a:solidFill>
              </a:rPr>
              <a:t>(</a:t>
            </a:r>
            <a:r>
              <a:rPr lang="pt-BR" b="1" dirty="0" smtClean="0">
                <a:solidFill>
                  <a:srgbClr val="008080"/>
                </a:solidFill>
              </a:rPr>
              <a:t>matrículas</a:t>
            </a:r>
            <a:r>
              <a:rPr lang="pt-BR" dirty="0" smtClean="0">
                <a:solidFill>
                  <a:srgbClr val="00808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egião</a:t>
            </a:r>
            <a:r>
              <a:rPr lang="pt-BR" b="1" dirty="0" smtClean="0">
                <a:solidFill>
                  <a:srgbClr val="008080"/>
                </a:solidFill>
              </a:rPr>
              <a:t>:</a:t>
            </a:r>
            <a:r>
              <a:rPr lang="pt-BR" dirty="0" smtClean="0">
                <a:solidFill>
                  <a:srgbClr val="008080"/>
                </a:solidFill>
              </a:rPr>
              <a:t> Sudeste e Sul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á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rea de conhecimento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: ciências humanas, sociais e tecnológica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4337" name="Imagem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86816"/>
            <a:ext cx="4418817" cy="232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8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6700" y="1484784"/>
            <a:ext cx="5983651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Cursos Autorizados semipresenciais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2708920"/>
            <a:ext cx="4608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Total de cursos : 447</a:t>
            </a:r>
          </a:p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Matrículas : 190.564</a:t>
            </a:r>
          </a:p>
          <a:p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b="1" dirty="0" smtClean="0">
                <a:solidFill>
                  <a:srgbClr val="008080"/>
                </a:solidFill>
              </a:rPr>
              <a:t>A maior parte: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região </a:t>
            </a:r>
            <a:r>
              <a:rPr lang="pt-BR" dirty="0">
                <a:solidFill>
                  <a:srgbClr val="008080"/>
                </a:solidFill>
              </a:rPr>
              <a:t>S</a:t>
            </a:r>
            <a:r>
              <a:rPr lang="pt-BR" dirty="0" smtClean="0">
                <a:solidFill>
                  <a:srgbClr val="008080"/>
                </a:solidFill>
              </a:rPr>
              <a:t>udeste e Sul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instituições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privadas sem fins lucrativos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8080"/>
                </a:solidFill>
              </a:rPr>
              <a:t>c</a:t>
            </a:r>
            <a:r>
              <a:rPr lang="pt-BR" b="1" dirty="0" smtClean="0">
                <a:solidFill>
                  <a:srgbClr val="008080"/>
                </a:solidFill>
              </a:rPr>
              <a:t>ursos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de graduação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(bacharelado, tecnológico e licenciatura)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área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de Conhecimento: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Ciências Sociais</a:t>
            </a:r>
          </a:p>
        </p:txBody>
      </p:sp>
      <p:pic>
        <p:nvPicPr>
          <p:cNvPr id="13313" name="Imagem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52936"/>
            <a:ext cx="361529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4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15616" y="1424844"/>
            <a:ext cx="6912767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Disciplinas de cursos presenciais autorizados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2636912"/>
            <a:ext cx="4320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Total de disciplinas: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3.982</a:t>
            </a: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Total de matrículas: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262.236</a:t>
            </a:r>
          </a:p>
          <a:p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b="1" dirty="0">
                <a:solidFill>
                  <a:srgbClr val="008080"/>
                </a:solidFill>
              </a:rPr>
              <a:t>A maior parte</a:t>
            </a:r>
            <a:endParaRPr lang="pt-BR" b="1" dirty="0" smtClean="0">
              <a:solidFill>
                <a:srgbClr val="008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instituições privadas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sem fins lucrativos </a:t>
            </a:r>
            <a:r>
              <a:rPr lang="pt-BR" dirty="0" smtClean="0">
                <a:solidFill>
                  <a:srgbClr val="008080"/>
                </a:solidFill>
              </a:rPr>
              <a:t>(</a:t>
            </a:r>
            <a:r>
              <a:rPr lang="pt-BR" b="1" dirty="0" smtClean="0">
                <a:solidFill>
                  <a:srgbClr val="008080"/>
                </a:solidFill>
              </a:rPr>
              <a:t>maioria</a:t>
            </a:r>
            <a:r>
              <a:rPr lang="pt-BR" dirty="0" smtClean="0">
                <a:solidFill>
                  <a:srgbClr val="00808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graduação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(bacharelado , licenciatura e tecnológico)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áreas de conhecimento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: Ciências Sociais, e Humanas.</a:t>
            </a:r>
          </a:p>
          <a:p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289" name="Imagem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3832435" cy="229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0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15616" y="1424844"/>
            <a:ext cx="6912767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Cursos Livres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5536" y="2636912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Total de cursos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5.754</a:t>
            </a: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Total de matrículas: 1.628.220</a:t>
            </a:r>
          </a:p>
          <a:p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b="1" dirty="0">
                <a:solidFill>
                  <a:srgbClr val="008080"/>
                </a:solidFill>
              </a:rPr>
              <a:t>A maior </a:t>
            </a:r>
            <a:r>
              <a:rPr lang="pt-BR" b="1" dirty="0" smtClean="0">
                <a:solidFill>
                  <a:srgbClr val="008080"/>
                </a:solidFill>
              </a:rPr>
              <a:t>parte: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região: </a:t>
            </a:r>
            <a:r>
              <a:rPr lang="pt-BR" dirty="0" smtClean="0">
                <a:solidFill>
                  <a:srgbClr val="008080"/>
                </a:solidFill>
              </a:rPr>
              <a:t>Sudeste e Centro-oeste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atualização </a:t>
            </a:r>
            <a:r>
              <a:rPr lang="pt-BR" dirty="0" smtClean="0">
                <a:solidFill>
                  <a:srgbClr val="008080"/>
                </a:solidFill>
              </a:rPr>
              <a:t>(cursos) </a:t>
            </a:r>
            <a:r>
              <a:rPr lang="pt-BR" b="1" dirty="0" smtClean="0">
                <a:solidFill>
                  <a:srgbClr val="008080"/>
                </a:solidFill>
              </a:rPr>
              <a:t>e iniciação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profissional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(matrículas)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área: </a:t>
            </a:r>
            <a:r>
              <a:rPr lang="pt-BR" dirty="0" smtClean="0">
                <a:solidFill>
                  <a:srgbClr val="008080"/>
                </a:solidFill>
              </a:rPr>
              <a:t>Educacional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carga horária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11 a 40 horas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  <p:pic>
        <p:nvPicPr>
          <p:cNvPr id="11265" name="Imagem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40968"/>
            <a:ext cx="3408363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23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15616" y="1424844"/>
            <a:ext cx="6912767" cy="648072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 em 2013: Educação Corporativa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2530624"/>
            <a:ext cx="55081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Total de cursos: 3.778</a:t>
            </a: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Total de matrículas: 1. 271.016</a:t>
            </a:r>
          </a:p>
          <a:p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b="1" dirty="0">
                <a:solidFill>
                  <a:srgbClr val="008080"/>
                </a:solidFill>
              </a:rPr>
              <a:t>A maior </a:t>
            </a:r>
            <a:r>
              <a:rPr lang="pt-BR" b="1" dirty="0" smtClean="0">
                <a:solidFill>
                  <a:srgbClr val="008080"/>
                </a:solidFill>
              </a:rPr>
              <a:t>parte: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treinamento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operacional: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Aperfeiçoamento, Atualização, Habilidades sociais e comportamentais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atividade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: Educacional e Informática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carga horária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: 11 a 40 horas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8080"/>
                </a:solidFill>
              </a:rPr>
              <a:t>região</a:t>
            </a:r>
            <a:r>
              <a:rPr lang="pt-BR" dirty="0" smtClean="0">
                <a:solidFill>
                  <a:srgbClr val="008080"/>
                </a:solidFill>
              </a:rPr>
              <a:t>: Sudeste e Centro-Oeste</a:t>
            </a:r>
          </a:p>
          <a:p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1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49080"/>
            <a:ext cx="3859213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8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744</TotalTime>
  <Words>1050</Words>
  <Application>Microsoft Office PowerPoint</Application>
  <PresentationFormat>Apresentação na tela (4:3)</PresentationFormat>
  <Paragraphs>264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Executivo</vt:lpstr>
      <vt:lpstr>Censo EAD.BR 2013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Censo 2013</dc:title>
  <dc:creator>Ivete</dc:creator>
  <cp:lastModifiedBy>Ivete</cp:lastModifiedBy>
  <cp:revision>65</cp:revision>
  <dcterms:created xsi:type="dcterms:W3CDTF">2014-08-19T15:46:38Z</dcterms:created>
  <dcterms:modified xsi:type="dcterms:W3CDTF">2014-09-29T12:48:32Z</dcterms:modified>
</cp:coreProperties>
</file>