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2" d="100"/>
          <a:sy n="72" d="100"/>
        </p:scale>
        <p:origin x="-2046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80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04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33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90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429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63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54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60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762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29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119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0F4DF-1AC5-4EE9-B3D3-CFFD8956CAC2}" type="datetimeFigureOut">
              <a:rPr lang="pt-BR" smtClean="0"/>
              <a:t>29/09/2014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D49E0-F7D7-47EC-9B83-0DB50220E2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0256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m.br/url?sa=i&amp;rct=j&amp;q=&amp;esrc=s&amp;source=images&amp;cd=&amp;cad=rja&amp;uact=8&amp;docid=6Q3f7rghCwiEyM&amp;tbnid=evTrIdS6oETkKM:&amp;ved=0CAUQjRw&amp;url=http://www.esoterikha.com/coaching-pnl/dinamicas-engracadas-dinamicas-divertidas-como-fazer-exemplos-dicas.php&amp;ei=EQ7-U5G6OKap8QHql4HwAg&amp;bvm=bv.74035653,d.aWw&amp;psig=AFQjCNHDvmOk2br9v1vYniLUwU0et14Ohw&amp;ust=1409245009899544" TargetMode="External"/><Relationship Id="rId5" Type="http://schemas.microsoft.com/office/2007/relationships/hdphoto" Target="../media/hdphoto1.wdp"/><Relationship Id="rId10" Type="http://schemas.openxmlformats.org/officeDocument/2006/relationships/image" Target="../media/image5.jpeg"/><Relationship Id="rId4" Type="http://schemas.openxmlformats.org/officeDocument/2006/relationships/image" Target="../media/image3.png"/><Relationship Id="rId9" Type="http://schemas.openxmlformats.org/officeDocument/2006/relationships/hyperlink" Target="http://www.google.com.br/url?sa=i&amp;rct=j&amp;q=&amp;esrc=s&amp;source=images&amp;cd=&amp;cad=rja&amp;uact=8&amp;docid=1LWzYGgisSy_2M&amp;tbnid=2hGIa_1pWSD3MM:&amp;ved=0CAUQjRw&amp;url=http://www.blogdaqualidade.com.br/usando-a-tecnologia-como-vantagem-competitiva/&amp;ei=bRL-U_XUCaGH8QG-0IHQCQ&amp;psig=AFQjCNEF82mqWWIaQUAAePvKAKTOdVomhg&amp;ust=1409245944696126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hyperlink" Target="http://www.google.com.br/url?sa=i&amp;rct=j&amp;q=&amp;esrc=s&amp;source=images&amp;cd=&amp;cad=rja&amp;uact=8&amp;docid=6Q3f7rghCwiEyM&amp;tbnid=evTrIdS6oETkKM:&amp;ved=0CAUQjRw&amp;url=http://www.esoterikha.com/coaching-pnl/dinamicas-engracadas-dinamicas-divertidas-como-fazer-exemplos-dicas.php&amp;ei=EQ7-U5G6OKap8QHql4HwAg&amp;bvm=bv.74035653,d.aWw&amp;psig=AFQjCNHDvmOk2br9v1vYniLUwU0et14Ohw&amp;ust=1409245009899544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openxmlformats.org/officeDocument/2006/relationships/hyperlink" Target="http://www.google.com.br/url?sa=i&amp;rct=j&amp;q=&amp;esrc=s&amp;source=images&amp;cd=&amp;cad=rja&amp;uact=8&amp;docid=6Q3f7rghCwiEyM&amp;tbnid=evTrIdS6oETkKM:&amp;ved=0CAUQjRw&amp;url=http://www.esoterikha.com/coaching-pnl/dinamicas-engracadas-dinamicas-divertidas-como-fazer-exemplos-dicas.php&amp;ei=EQ7-U5G6OKap8QHql4HwAg&amp;bvm=bv.74035653,d.aWw&amp;psig=AFQjCNHDvmOk2br9v1vYniLUwU0et14Ohw&amp;ust=140924500989954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www.google.com.br/url?sa=i&amp;rct=j&amp;q=&amp;esrc=s&amp;source=images&amp;cd=&amp;cad=rja&amp;uact=8&amp;docid=1LWzYGgisSy_2M&amp;tbnid=2hGIa_1pWSD3MM:&amp;ved=0CAUQjRw&amp;url=http://www.blogdaqualidade.com.br/usando-a-tecnologia-como-vantagem-competitiva/&amp;ei=bRL-U_XUCaGH8QG-0IHQCQ&amp;psig=AFQjCNEF82mqWWIaQUAAePvKAKTOdVomhg&amp;ust=140924594469612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br/url?sa=i&amp;rct=j&amp;q=&amp;esrc=s&amp;source=images&amp;cd=&amp;cad=rja&amp;uact=8&amp;docid=1LWzYGgisSy_2M&amp;tbnid=2hGIa_1pWSD3MM:&amp;ved=0CAUQjRw&amp;url=http://www.blogdaqualidade.com.br/usando-a-tecnologia-como-vantagem-competitiva/&amp;ei=bRL-U_XUCaGH8QG-0IHQCQ&amp;psig=AFQjCNEF82mqWWIaQUAAePvKAKTOdVomhg&amp;ust=1409245944696126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475656" y="277397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Comic Sans MS" panose="030F0702030302020204" pitchFamily="66" charset="0"/>
              </a:rPr>
              <a:t>Produção de Design Instrucional </a:t>
            </a:r>
            <a:endParaRPr lang="pt-BR" sz="3200" dirty="0">
              <a:latin typeface="Comic Sans MS" panose="030F0702030302020204" pitchFamily="66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347864" y="3645024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Foco : aprendizagem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635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6632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23510" y="342899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099085" y="1831499"/>
            <a:ext cx="203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O que é um DI?</a:t>
            </a:r>
            <a:endParaRPr lang="pt-BR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317154" y="2200831"/>
            <a:ext cx="75440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Comic Sans MS" panose="030F0702030302020204" pitchFamily="66" charset="0"/>
              </a:rPr>
              <a:t>Organização das situações de ensino para favorecer </a:t>
            </a:r>
            <a:r>
              <a:rPr lang="pt-BR" dirty="0" smtClean="0">
                <a:latin typeface="Comic Sans MS" panose="030F0702030302020204" pitchFamily="66" charset="0"/>
              </a:rPr>
              <a:t>a </a:t>
            </a:r>
            <a:r>
              <a:rPr lang="pt-BR" dirty="0">
                <a:latin typeface="Comic Sans MS" panose="030F0702030302020204" pitchFamily="66" charset="0"/>
              </a:rPr>
              <a:t>aprendizagem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10515" y="3105833"/>
            <a:ext cx="656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Como será a aprendizagem ?</a:t>
            </a:r>
            <a:endParaRPr lang="pt-BR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192558" y="3974857"/>
            <a:ext cx="180337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Autogerida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699792" y="4525333"/>
            <a:ext cx="1512168" cy="369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pt-BR" dirty="0">
                <a:latin typeface="Comic Sans MS" panose="030F0702030302020204" pitchFamily="66" charset="0"/>
              </a:rPr>
              <a:t>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Coletiva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3455875" y="5085184"/>
            <a:ext cx="204281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b="1" dirty="0" err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Conectivista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  <a14:imgEffect>
                      <a14:sharpenSoften amount="1000"/>
                    </a14:imgEffect>
                    <a14:imgEffect>
                      <a14:saturation sat="1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200" y="3483066"/>
            <a:ext cx="994159" cy="983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1" name="Picture 2" descr="https://encrypted-tbn3.gstatic.com/images?q=tbn:ANd9GcQujKzZ_rI72xZHRN8BlRU1sCnE0SLwgf-0dzoPt7DE12kxzMW8VA">
            <a:hlinkClick r:id="rId6"/>
          </p:cNvPr>
          <p:cNvPicPr>
            <a:picLocks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4344189"/>
            <a:ext cx="1080121" cy="925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encrypted-tbn0.gstatic.com/images?q=tbn:ANd9GcQ3VX3Ouq0wn-NS4Yy-NDl0rUPZq1eCagJ1wI6iqczCnehyXULAL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7" y="4901224"/>
            <a:ext cx="1152128" cy="690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2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483768" y="1635629"/>
            <a:ext cx="35283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Aprendizagem autogerida 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  <a14:imgEffect>
                      <a14:sharpenSoften amount="1000"/>
                    </a14:imgEffect>
                    <a14:imgEffect>
                      <a14:saturation sat="1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61241" y="1268760"/>
            <a:ext cx="994159" cy="983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tângulo 5"/>
          <p:cNvSpPr/>
          <p:nvPr/>
        </p:nvSpPr>
        <p:spPr>
          <a:xfrm>
            <a:off x="341784" y="2323782"/>
            <a:ext cx="5382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autônoma</a:t>
            </a:r>
            <a:r>
              <a:rPr lang="pt-BR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pt-BR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motivada,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orientada para um objetivo em um tempo determinado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relação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entre aprendizagem autogerida e </a:t>
            </a:r>
            <a:r>
              <a:rPr lang="pt-BR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materiais </a:t>
            </a:r>
            <a:r>
              <a:rPr lang="pt-BR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autoinstrucionais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067811" y="3789040"/>
            <a:ext cx="4392488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Abordagem:  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behaviorista e construtivista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5436096" y="2420888"/>
            <a:ext cx="3456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b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Aprendiz</a:t>
            </a:r>
            <a:r>
              <a:rPr lang="pt-BR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: planeja, desenvolve, regula e usa os recursos disponíveis para aprender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872109" y="4699702"/>
            <a:ext cx="7399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Exemplos 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máquina de ensinar, instrução programada (behaviorista)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tartaruga de </a:t>
            </a:r>
            <a:r>
              <a:rPr lang="pt-BR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Pappert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, simuladores, micromundos (construtivista)</a:t>
            </a:r>
          </a:p>
          <a:p>
            <a:endParaRPr lang="pt-BR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7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23510" y="342899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592826"/>
              </p:ext>
            </p:extLst>
          </p:nvPr>
        </p:nvGraphicFramePr>
        <p:xfrm>
          <a:off x="1115616" y="2060848"/>
          <a:ext cx="7200800" cy="402137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080120"/>
                <a:gridCol w="2376264"/>
                <a:gridCol w="1872208"/>
                <a:gridCol w="1872208"/>
              </a:tblGrid>
              <a:tr h="840388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Abordagem</a:t>
                      </a:r>
                      <a:endParaRPr lang="pt-B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Suportes</a:t>
                      </a:r>
                      <a:r>
                        <a:rPr lang="pt-BR" sz="1200" smtClean="0"/>
                        <a:t>, materiais e tecnologia</a:t>
                      </a:r>
                      <a:endParaRPr lang="pt-B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Acompanhamento (Tutoria)</a:t>
                      </a:r>
                      <a:endParaRPr lang="pt-B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Indicações</a:t>
                      </a:r>
                      <a:endParaRPr lang="pt-BR" sz="1200" dirty="0">
                        <a:latin typeface="Comic Sans MS" panose="030F0702030302020204" pitchFamily="66" charset="0"/>
                      </a:endParaRPr>
                    </a:p>
                  </a:txBody>
                  <a:tcPr anchor="ctr"/>
                </a:tc>
              </a:tr>
              <a:tr h="1247844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B</a:t>
                      </a:r>
                      <a:r>
                        <a:rPr lang="pt-BR" sz="1200" b="1" smtClean="0"/>
                        <a:t>ehaviorista</a:t>
                      </a:r>
                      <a:endParaRPr lang="pt-B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Variados</a:t>
                      </a:r>
                    </a:p>
                    <a:p>
                      <a:r>
                        <a:rPr lang="pt-BR" sz="1400" b="1" smtClean="0"/>
                        <a:t>Mais comuns: </a:t>
                      </a:r>
                      <a:r>
                        <a:rPr lang="pt-BR" sz="1400" b="1" dirty="0" smtClean="0"/>
                        <a:t>hipertexto e hipermídia</a:t>
                      </a:r>
                      <a:endParaRPr lang="pt-B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R</a:t>
                      </a:r>
                      <a:r>
                        <a:rPr lang="pt-BR" sz="1400" b="1" smtClean="0"/>
                        <a:t>esponder </a:t>
                      </a:r>
                      <a:r>
                        <a:rPr lang="pt-BR" sz="1400" b="1" dirty="0" smtClean="0"/>
                        <a:t>questões </a:t>
                      </a:r>
                      <a:endParaRPr lang="pt-B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/>
                        <a:t>P</a:t>
                      </a:r>
                      <a:r>
                        <a:rPr lang="pt-BR" sz="1400" b="1" smtClean="0"/>
                        <a:t>rocedimentos </a:t>
                      </a:r>
                      <a:r>
                        <a:rPr lang="pt-BR" sz="1400" b="1" dirty="0" smtClean="0"/>
                        <a:t>operacionais (atualizações de softwares, preenchimento de formulários, etc.)  </a:t>
                      </a:r>
                    </a:p>
                    <a:p>
                      <a:endParaRPr lang="pt-B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1596030">
                <a:tc>
                  <a:txBody>
                    <a:bodyPr/>
                    <a:lstStyle/>
                    <a:p>
                      <a:r>
                        <a:rPr lang="pt-BR" sz="1200" b="1" dirty="0" smtClean="0"/>
                        <a:t>C</a:t>
                      </a:r>
                      <a:r>
                        <a:rPr lang="pt-BR" sz="1200" b="1" smtClean="0"/>
                        <a:t>onstrutivista</a:t>
                      </a:r>
                      <a:endParaRPr lang="pt-BR" sz="12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Variados</a:t>
                      </a:r>
                    </a:p>
                    <a:p>
                      <a:r>
                        <a:rPr lang="pt-BR" sz="1400" b="1" dirty="0" smtClean="0"/>
                        <a:t>Mais comuns:</a:t>
                      </a:r>
                      <a:r>
                        <a:rPr lang="pt-BR" sz="1400" b="1" baseline="0" dirty="0" smtClean="0"/>
                        <a:t> micromundos, simuladores, jogos</a:t>
                      </a:r>
                      <a:endParaRPr lang="pt-B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/>
                        <a:t>D</a:t>
                      </a:r>
                      <a:r>
                        <a:rPr lang="pt-BR" sz="1400" b="1" smtClean="0"/>
                        <a:t>epende </a:t>
                      </a:r>
                      <a:r>
                        <a:rPr lang="pt-BR" sz="1400" b="1" dirty="0" smtClean="0"/>
                        <a:t>das regras (micromundos, simuladores etc.)</a:t>
                      </a:r>
                    </a:p>
                    <a:p>
                      <a:endParaRPr lang="pt-B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dirty="0" smtClean="0"/>
                        <a:t>D</a:t>
                      </a:r>
                      <a:r>
                        <a:rPr lang="pt-BR" sz="1400" b="1" smtClean="0"/>
                        <a:t>iagnósticos </a:t>
                      </a:r>
                      <a:r>
                        <a:rPr lang="pt-BR" sz="1400" b="1" dirty="0" smtClean="0"/>
                        <a:t>de doenças, defeitos em equipamentos, decisões frente a situações de emergência, etc.</a:t>
                      </a:r>
                    </a:p>
                    <a:p>
                      <a:endParaRPr lang="pt-BR" sz="1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tângulo 5"/>
          <p:cNvSpPr/>
          <p:nvPr/>
        </p:nvSpPr>
        <p:spPr>
          <a:xfrm>
            <a:off x="2699792" y="1412776"/>
            <a:ext cx="308930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Aprendizagem autogerida 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  <a14:imgEffect>
                      <a14:sharpenSoften amount="1000"/>
                    </a14:imgEffect>
                    <a14:imgEffect>
                      <a14:saturation sat="1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47664" y="1105651"/>
            <a:ext cx="994159" cy="9835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67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-11033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761914" y="2927462"/>
            <a:ext cx="77705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Valorização da 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interação e 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do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diálogo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para construção 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do conhecimento.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Situações de ensino em que </a:t>
            </a:r>
            <a:r>
              <a:rPr lang="pt-BR" sz="1600" b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todos aprendem com todos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Ausência de hierarquia </a:t>
            </a:r>
            <a:r>
              <a:rPr lang="pt-BR" sz="160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formal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Respeito 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às 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diferenças individuais 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e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liberdade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para </a:t>
            </a:r>
            <a:r>
              <a:rPr lang="pt-BR" sz="1600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exposição de 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ideias e questionamentos.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Combinação 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entre </a:t>
            </a:r>
            <a:r>
              <a:rPr lang="pt-BR" sz="1600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objetivos pessoais e coletivos</a:t>
            </a:r>
            <a:r>
              <a:rPr lang="pt-BR" sz="16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279441" y="1474916"/>
            <a:ext cx="36004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Aprendizagem colaborativa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Picture 2" descr="https://encrypted-tbn3.gstatic.com/images?q=tbn:ANd9GcQujKzZ_rI72xZHRN8BlRU1sCnE0SLwgf-0dzoPt7DE12kxzMW8VA">
            <a:hlinkClick r:id="rId4"/>
          </p:cNvPr>
          <p:cNvPicPr>
            <a:picLocks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196752"/>
            <a:ext cx="1368152" cy="925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ixaDeTexto 5"/>
          <p:cNvSpPr txBox="1"/>
          <p:nvPr/>
        </p:nvSpPr>
        <p:spPr>
          <a:xfrm rot="1544462">
            <a:off x="5994419" y="1896971"/>
            <a:ext cx="304472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Colaboração e cooperação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55314" y="2281131"/>
            <a:ext cx="7048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pt-PT" b="1" dirty="0" smtClean="0">
                <a:solidFill>
                  <a:schemeClr val="accent3">
                    <a:lumMod val="50000"/>
                  </a:schemeClr>
                </a:solidFill>
              </a:rPr>
              <a:t>rocessos </a:t>
            </a:r>
            <a:r>
              <a:rPr lang="pt-PT" b="1" dirty="0">
                <a:solidFill>
                  <a:schemeClr val="accent3">
                    <a:lumMod val="50000"/>
                  </a:schemeClr>
                </a:solidFill>
              </a:rPr>
              <a:t>de ensino </a:t>
            </a:r>
            <a:r>
              <a:rPr lang="pt-PT" b="1" dirty="0" smtClean="0">
                <a:solidFill>
                  <a:schemeClr val="accent3">
                    <a:lumMod val="50000"/>
                  </a:schemeClr>
                </a:solidFill>
              </a:rPr>
              <a:t>contam </a:t>
            </a:r>
            <a:r>
              <a:rPr lang="pt-PT" b="1" dirty="0">
                <a:solidFill>
                  <a:schemeClr val="accent3">
                    <a:lumMod val="50000"/>
                  </a:schemeClr>
                </a:solidFill>
              </a:rPr>
              <a:t>com a participação dos </a:t>
            </a:r>
            <a:r>
              <a:rPr lang="pt-PT" b="1" dirty="0" smtClean="0">
                <a:solidFill>
                  <a:schemeClr val="accent3">
                    <a:lumMod val="50000"/>
                  </a:schemeClr>
                </a:solidFill>
              </a:rPr>
              <a:t>aprendizes, com a </a:t>
            </a:r>
            <a:r>
              <a:rPr lang="pt-PT" b="1" dirty="0">
                <a:solidFill>
                  <a:schemeClr val="accent3">
                    <a:lumMod val="50000"/>
                  </a:schemeClr>
                </a:solidFill>
              </a:rPr>
              <a:t>interdependência de objetivos e recursos. 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123728" y="4653136"/>
            <a:ext cx="385015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Vantagens</a:t>
            </a:r>
            <a:endParaRPr lang="pt-BR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pt-BR" dirty="0" smtClean="0"/>
              <a:t>Diminui </a:t>
            </a:r>
            <a:r>
              <a:rPr lang="pt-BR" dirty="0"/>
              <a:t>a sensação de solidão </a:t>
            </a:r>
            <a:endParaRPr lang="pt-BR" dirty="0" smtClean="0"/>
          </a:p>
          <a:p>
            <a:pPr lvl="0"/>
            <a:endParaRPr lang="pt-BR" smtClean="0"/>
          </a:p>
          <a:p>
            <a:pPr lvl="0"/>
            <a:r>
              <a:rPr lang="pt-BR" smtClean="0"/>
              <a:t>Aumenta </a:t>
            </a:r>
            <a:r>
              <a:rPr lang="pt-BR" dirty="0"/>
              <a:t>o pertencimento a um grupo </a:t>
            </a:r>
            <a:endParaRPr lang="pt-BR" dirty="0" smtClean="0"/>
          </a:p>
          <a:p>
            <a:pPr lvl="0"/>
            <a:endParaRPr lang="pt-BR" dirty="0" smtClean="0"/>
          </a:p>
          <a:p>
            <a:pPr lvl="0"/>
            <a:r>
              <a:rPr lang="pt-BR" dirty="0" smtClean="0"/>
              <a:t>Presença </a:t>
            </a:r>
            <a:r>
              <a:rPr lang="pt-BR" dirty="0"/>
              <a:t>cognitiva e social </a:t>
            </a:r>
          </a:p>
        </p:txBody>
      </p:sp>
      <p:sp>
        <p:nvSpPr>
          <p:cNvPr id="19" name="Elipse 18"/>
          <p:cNvSpPr/>
          <p:nvPr/>
        </p:nvSpPr>
        <p:spPr>
          <a:xfrm>
            <a:off x="6027571" y="4849449"/>
            <a:ext cx="1576398" cy="60568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dirty="0" smtClean="0">
                <a:latin typeface="Comic Sans MS" panose="030F0702030302020204" pitchFamily="66" charset="0"/>
              </a:rPr>
              <a:t>Diminui evasão</a:t>
            </a:r>
            <a:endParaRPr lang="pt-BR" sz="1600" dirty="0">
              <a:latin typeface="Comic Sans MS" panose="030F0702030302020204" pitchFamily="66" charset="0"/>
            </a:endParaRPr>
          </a:p>
        </p:txBody>
      </p:sp>
      <p:sp>
        <p:nvSpPr>
          <p:cNvPr id="22" name="Elipse 21"/>
          <p:cNvSpPr/>
          <p:nvPr/>
        </p:nvSpPr>
        <p:spPr>
          <a:xfrm>
            <a:off x="5821052" y="5851274"/>
            <a:ext cx="1944215" cy="605681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latin typeface="Comic Sans MS" panose="030F0702030302020204" pitchFamily="66" charset="0"/>
              </a:rPr>
              <a:t>Facilita construção do conhecimento</a:t>
            </a:r>
            <a:endParaRPr lang="pt-BR" sz="1200" dirty="0">
              <a:latin typeface="Comic Sans MS" panose="030F0702030302020204" pitchFamily="66" charset="0"/>
            </a:endParaRPr>
          </a:p>
        </p:txBody>
      </p:sp>
      <p:sp>
        <p:nvSpPr>
          <p:cNvPr id="21" name="Seta para a direita 20"/>
          <p:cNvSpPr/>
          <p:nvPr/>
        </p:nvSpPr>
        <p:spPr>
          <a:xfrm>
            <a:off x="5076056" y="5050016"/>
            <a:ext cx="792088" cy="183597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eta para a direita 22"/>
          <p:cNvSpPr/>
          <p:nvPr/>
        </p:nvSpPr>
        <p:spPr>
          <a:xfrm rot="20343581">
            <a:off x="5965193" y="5516260"/>
            <a:ext cx="438387" cy="221147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Seta para a direita 16"/>
          <p:cNvSpPr/>
          <p:nvPr/>
        </p:nvSpPr>
        <p:spPr>
          <a:xfrm>
            <a:off x="4860032" y="6093296"/>
            <a:ext cx="792088" cy="183597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68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90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aixaDeTexto 10"/>
          <p:cNvSpPr txBox="1"/>
          <p:nvPr/>
        </p:nvSpPr>
        <p:spPr>
          <a:xfrm>
            <a:off x="2279441" y="1262937"/>
            <a:ext cx="36004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Aprendizagem colaborativa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Picture 2" descr="https://encrypted-tbn3.gstatic.com/images?q=tbn:ANd9GcQujKzZ_rI72xZHRN8BlRU1sCnE0SLwgf-0dzoPt7DE12kxzMW8VA">
            <a:hlinkClick r:id="rId4"/>
          </p:cNvPr>
          <p:cNvPicPr>
            <a:picLocks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052737"/>
            <a:ext cx="1368152" cy="9256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76592"/>
              </p:ext>
            </p:extLst>
          </p:nvPr>
        </p:nvGraphicFramePr>
        <p:xfrm>
          <a:off x="611560" y="1916832"/>
          <a:ext cx="3040112" cy="46634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40112"/>
              </a:tblGrid>
              <a:tr h="221744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Materiais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Prever  possibilidade de interação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Recursos (textos, vídeos, jogos, etc.) devem facilitar o diálogo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Informação é necessária, mas não suficiente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Atividades são tão importantes como o conteúdo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Aspectos cognitivos são tão importantes como os sociais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Estratégias para o uso das ferramentas integrando aspectos cognitivos e sociais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Uso de diversas ferramentas (chat, fórum, comunidade prática, </a:t>
                      </a:r>
                      <a:r>
                        <a:rPr lang="pt-BR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metaversos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micromundos entre outras)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218354"/>
              </p:ext>
            </p:extLst>
          </p:nvPr>
        </p:nvGraphicFramePr>
        <p:xfrm>
          <a:off x="3995936" y="2348880"/>
          <a:ext cx="2592288" cy="320040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5922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Acompanhamento/</a:t>
                      </a:r>
                    </a:p>
                    <a:p>
                      <a:r>
                        <a:rPr lang="pt-BR" dirty="0" smtClean="0"/>
                        <a:t>Tutoria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effectLst/>
                        </a:rPr>
                        <a:t>Acompanhamento cognitivo e social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effectLst/>
                        </a:rPr>
                        <a:t>Diversos papéis ( facilitador, organizativo, social, intelectual, técnico,</a:t>
                      </a:r>
                      <a:r>
                        <a:rPr lang="pt-BR" sz="1200" kern="1200" baseline="0" dirty="0" smtClean="0">
                          <a:effectLst/>
                        </a:rPr>
                        <a:t> </a:t>
                      </a:r>
                      <a:r>
                        <a:rPr lang="pt-BR" sz="1200" kern="1200" dirty="0" smtClean="0">
                          <a:effectLst/>
                        </a:rPr>
                        <a:t>avaliativo)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effectLst/>
                        </a:rPr>
                        <a:t>Maior tempo para tarefas dos aprendizes (garantir</a:t>
                      </a:r>
                      <a:r>
                        <a:rPr lang="pt-BR" sz="1200" kern="1200" baseline="0" dirty="0" smtClean="0">
                          <a:effectLst/>
                        </a:rPr>
                        <a:t> a </a:t>
                      </a:r>
                      <a:r>
                        <a:rPr lang="pt-BR" sz="1200" kern="1200" dirty="0" smtClean="0">
                          <a:effectLst/>
                        </a:rPr>
                        <a:t>possibilidade de interação)</a:t>
                      </a:r>
                    </a:p>
                    <a:p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effectLst/>
                        </a:rPr>
                        <a:t>Maior dedicação </a:t>
                      </a:r>
                      <a:r>
                        <a:rPr lang="pt-BR" sz="1200" kern="1200" smtClean="0">
                          <a:effectLst/>
                        </a:rPr>
                        <a:t>no acompanhamento</a:t>
                      </a:r>
                      <a:endParaRPr lang="pt-BR" sz="1200" kern="1200" dirty="0" smtClean="0">
                        <a:effectLst/>
                      </a:endParaRPr>
                    </a:p>
                    <a:p>
                      <a:endParaRPr lang="pt-BR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308262"/>
              </p:ext>
            </p:extLst>
          </p:nvPr>
        </p:nvGraphicFramePr>
        <p:xfrm>
          <a:off x="6804248" y="2852936"/>
          <a:ext cx="1967880" cy="201676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9678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Indicações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Ações educativas voltadas para o desenvolvimento de valores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 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ética, segurança, responsabilidade, etc.)</a:t>
                      </a:r>
                      <a:endParaRPr lang="pt-BR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Desenvolvimento</a:t>
                      </a:r>
                      <a:r>
                        <a:rPr lang="pt-BR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</a:t>
                      </a:r>
                      <a:r>
                        <a:rPr lang="pt-BR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aspectos como saber ouvir o outro, ser solidário, </a:t>
                      </a:r>
                      <a:r>
                        <a:rPr lang="pt-BR" sz="1200" kern="120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cooperativo.</a:t>
                      </a:r>
                      <a:endParaRPr lang="pt-BR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7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68158"/>
            <a:ext cx="925252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23510" y="342899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encrypted-tbn0.gstatic.com/images?q=tbn:ANd9GcQ3VX3Ouq0wn-NS4Yy-NDl0rUPZq1eCagJ1wI6iqczCnehyXULAL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1152128" cy="690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627784" y="1628800"/>
            <a:ext cx="158417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err="1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Conectivismo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1133872" y="2420888"/>
            <a:ext cx="42302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novas formas de 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comunicação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mudam a leitura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, o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acesso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à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informação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e a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organização do 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pensamento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BR" dirty="0" smtClean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tecnologia potencializa 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 aprendizagem,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conecta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áreas do conhecimento e as pessoas em comunidades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lvl="0"/>
            <a:endParaRPr lang="pt-BR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deslocamento 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do papel do professor/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tutor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para 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o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aprendiz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5364088" y="2697887"/>
            <a:ext cx="3579042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Redes substituem os materiais didáticos</a:t>
            </a:r>
            <a:endParaRPr lang="pt-BR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597624" y="3877305"/>
            <a:ext cx="3384376" cy="175432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 smtClean="0">
                <a:latin typeface="Comic Sans MS" panose="030F0702030302020204" pitchFamily="66" charset="0"/>
              </a:rPr>
              <a:t>Rizoma: </a:t>
            </a:r>
            <a:r>
              <a:rPr lang="pt-BR" dirty="0" smtClean="0">
                <a:latin typeface="Comic Sans MS" panose="030F0702030302020204" pitchFamily="66" charset="0"/>
              </a:rPr>
              <a:t>modelo </a:t>
            </a:r>
            <a:r>
              <a:rPr lang="pt-BR" dirty="0">
                <a:latin typeface="Comic Sans MS" panose="030F0702030302020204" pitchFamily="66" charset="0"/>
              </a:rPr>
              <a:t>de </a:t>
            </a:r>
            <a:r>
              <a:rPr lang="pt-BR" dirty="0" smtClean="0">
                <a:latin typeface="Comic Sans MS" panose="030F0702030302020204" pitchFamily="66" charset="0"/>
              </a:rPr>
              <a:t>educação - todos </a:t>
            </a:r>
            <a:r>
              <a:rPr lang="pt-BR" dirty="0">
                <a:latin typeface="Comic Sans MS" panose="030F0702030302020204" pitchFamily="66" charset="0"/>
              </a:rPr>
              <a:t>aprendem com </a:t>
            </a:r>
            <a:r>
              <a:rPr lang="pt-BR" dirty="0" smtClean="0">
                <a:latin typeface="Comic Sans MS" panose="030F0702030302020204" pitchFamily="66" charset="0"/>
              </a:rPr>
              <a:t>todos – não há  hierarquia</a:t>
            </a:r>
            <a:r>
              <a:rPr lang="pt-BR" dirty="0">
                <a:latin typeface="Comic Sans MS" panose="030F0702030302020204" pitchFamily="66" charset="0"/>
              </a:rPr>
              <a:t>. </a:t>
            </a:r>
            <a:endParaRPr lang="pt-BR" dirty="0" smtClean="0">
              <a:latin typeface="Comic Sans MS" panose="030F0702030302020204" pitchFamily="66" charset="0"/>
            </a:endParaRPr>
          </a:p>
          <a:p>
            <a:endParaRPr lang="pt-BR" dirty="0">
              <a:latin typeface="Comic Sans MS" panose="030F0702030302020204" pitchFamily="66" charset="0"/>
            </a:endParaRPr>
          </a:p>
          <a:p>
            <a:endParaRPr lang="pt-BR" dirty="0">
              <a:latin typeface="Comic Sans MS" panose="030F0702030302020204" pitchFamily="66" charset="0"/>
            </a:endParaRPr>
          </a:p>
          <a:p>
            <a:endParaRPr lang="pt-BR" dirty="0"/>
          </a:p>
        </p:txBody>
      </p:sp>
      <p:pic>
        <p:nvPicPr>
          <p:cNvPr id="5122" name="Picture 2" descr="4c123353b777c7fdf4dcefa1604426db_1024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83238" y="4254756"/>
            <a:ext cx="1498762" cy="151216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879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06" y="-243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23510" y="342899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https://encrypted-tbn0.gstatic.com/images?q=tbn:ANd9GcQ3VX3Ouq0wn-NS4Yy-NDl0rUPZq1eCagJ1wI6iqczCnehyXULAL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1152128" cy="690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699792" y="1573502"/>
            <a:ext cx="158088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t-BR" b="1" dirty="0" err="1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rPr>
              <a:t>Conectivismo</a:t>
            </a:r>
            <a:endParaRPr lang="pt-BR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48072" y="2429145"/>
            <a:ext cx="4572000" cy="40318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/>
            <a:r>
              <a:rPr lang="pt-BR" sz="1600" b="1" dirty="0" smtClean="0">
                <a:latin typeface="Comic Sans MS" panose="030F0702030302020204" pitchFamily="66" charset="0"/>
              </a:rPr>
              <a:t>Ambiente de partilha:</a:t>
            </a:r>
          </a:p>
          <a:p>
            <a:pPr lvl="0"/>
            <a:endParaRPr lang="pt-BR" sz="1600" b="1" dirty="0" smtClean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dirty="0" smtClean="0">
                <a:latin typeface="Comic Sans MS" panose="030F0702030302020204" pitchFamily="66" charset="0"/>
              </a:rPr>
              <a:t>informal </a:t>
            </a:r>
            <a:r>
              <a:rPr lang="pt-BR" sz="1600" b="1" dirty="0">
                <a:latin typeface="Comic Sans MS" panose="030F0702030302020204" pitchFamily="66" charset="0"/>
              </a:rPr>
              <a:t>e não estruturado</a:t>
            </a:r>
            <a:r>
              <a:rPr lang="pt-BR" sz="1600" dirty="0">
                <a:latin typeface="Comic Sans MS" panose="030F0702030302020204" pitchFamily="66" charset="0"/>
              </a:rPr>
              <a:t>: flexível para </a:t>
            </a:r>
            <a:r>
              <a:rPr lang="pt-BR" sz="1600" dirty="0" smtClean="0">
                <a:latin typeface="Comic Sans MS" panose="030F0702030302020204" pitchFamily="66" charset="0"/>
              </a:rPr>
              <a:t>criar </a:t>
            </a:r>
            <a:r>
              <a:rPr lang="pt-BR" sz="1600" dirty="0">
                <a:latin typeface="Comic Sans MS" panose="030F0702030302020204" pitchFamily="66" charset="0"/>
              </a:rPr>
              <a:t>de acordo com as necessidades;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dirty="0">
                <a:latin typeface="Comic Sans MS" panose="030F0702030302020204" pitchFamily="66" charset="0"/>
              </a:rPr>
              <a:t>rico em ferramentas</a:t>
            </a:r>
            <a:r>
              <a:rPr lang="pt-BR" sz="1600" dirty="0">
                <a:latin typeface="Comic Sans MS" panose="030F0702030302020204" pitchFamily="66" charset="0"/>
              </a:rPr>
              <a:t>: </a:t>
            </a:r>
            <a:r>
              <a:rPr lang="pt-BR" sz="1600" dirty="0" smtClean="0">
                <a:latin typeface="Comic Sans MS" panose="030F0702030302020204" pitchFamily="66" charset="0"/>
              </a:rPr>
              <a:t>diálogo </a:t>
            </a:r>
            <a:r>
              <a:rPr lang="pt-BR" sz="1600" dirty="0">
                <a:latin typeface="Comic Sans MS" panose="030F0702030302020204" pitchFamily="66" charset="0"/>
              </a:rPr>
              <a:t>e  conexão entre os usuários;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dirty="0">
                <a:latin typeface="Comic Sans MS" panose="030F0702030302020204" pitchFamily="66" charset="0"/>
              </a:rPr>
              <a:t>consistente e perdurável:</a:t>
            </a:r>
            <a:r>
              <a:rPr lang="pt-BR" sz="1600" dirty="0">
                <a:latin typeface="Comic Sans MS" panose="030F0702030302020204" pitchFamily="66" charset="0"/>
              </a:rPr>
              <a:t>  </a:t>
            </a:r>
            <a:r>
              <a:rPr lang="pt-BR" sz="1600" dirty="0" smtClean="0">
                <a:latin typeface="Comic Sans MS" panose="030F0702030302020204" pitchFamily="66" charset="0"/>
              </a:rPr>
              <a:t>deve </a:t>
            </a:r>
            <a:r>
              <a:rPr lang="pt-BR" sz="1600" dirty="0">
                <a:latin typeface="Comic Sans MS" panose="030F0702030302020204" pitchFamily="66" charset="0"/>
              </a:rPr>
              <a:t>evoluir constantemente.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dirty="0">
                <a:latin typeface="Comic Sans MS" panose="030F0702030302020204" pitchFamily="66" charset="0"/>
              </a:rPr>
              <a:t>confiável</a:t>
            </a:r>
            <a:r>
              <a:rPr lang="pt-BR" sz="1600">
                <a:latin typeface="Comic Sans MS" panose="030F0702030302020204" pitchFamily="66" charset="0"/>
              </a:rPr>
              <a:t>: </a:t>
            </a:r>
            <a:r>
              <a:rPr lang="pt-BR" sz="1600" smtClean="0">
                <a:latin typeface="Comic Sans MS" panose="030F0702030302020204" pitchFamily="66" charset="0"/>
              </a:rPr>
              <a:t>sentimento </a:t>
            </a:r>
            <a:r>
              <a:rPr lang="pt-BR" sz="1600" dirty="0">
                <a:latin typeface="Comic Sans MS" panose="030F0702030302020204" pitchFamily="66" charset="0"/>
              </a:rPr>
              <a:t>de confiança e conforto.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smtClean="0">
                <a:latin typeface="Comic Sans MS" panose="030F0702030302020204" pitchFamily="66" charset="0"/>
              </a:rPr>
              <a:t>simples</a:t>
            </a:r>
            <a:r>
              <a:rPr lang="pt-BR" sz="1600">
                <a:latin typeface="Comic Sans MS" panose="030F0702030302020204" pitchFamily="66" charset="0"/>
              </a:rPr>
              <a:t>: </a:t>
            </a:r>
            <a:r>
              <a:rPr lang="pt-BR" sz="1600" smtClean="0">
                <a:latin typeface="Comic Sans MS" panose="030F0702030302020204" pitchFamily="66" charset="0"/>
              </a:rPr>
              <a:t>na </a:t>
            </a:r>
            <a:r>
              <a:rPr lang="pt-BR" sz="1600" dirty="0" smtClean="0">
                <a:latin typeface="Comic Sans MS" panose="030F0702030302020204" pitchFamily="66" charset="0"/>
              </a:rPr>
              <a:t>seleção </a:t>
            </a:r>
            <a:r>
              <a:rPr lang="pt-BR" sz="1600" dirty="0">
                <a:latin typeface="Comic Sans MS" panose="030F0702030302020204" pitchFamily="66" charset="0"/>
              </a:rPr>
              <a:t>de ferramentas e na estrutura da comunidade.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dirty="0">
                <a:latin typeface="Comic Sans MS" panose="030F0702030302020204" pitchFamily="66" charset="0"/>
              </a:rPr>
              <a:t>descentralizado</a:t>
            </a:r>
            <a:r>
              <a:rPr lang="pt-BR" sz="1600" dirty="0">
                <a:latin typeface="Comic Sans MS" panose="030F0702030302020204" pitchFamily="66" charset="0"/>
              </a:rPr>
              <a:t>, </a:t>
            </a:r>
            <a:r>
              <a:rPr lang="pt-BR" sz="1600" b="1" dirty="0">
                <a:latin typeface="Comic Sans MS" panose="030F0702030302020204" pitchFamily="66" charset="0"/>
              </a:rPr>
              <a:t>apoiado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b="1" dirty="0">
                <a:latin typeface="Comic Sans MS" panose="030F0702030302020204" pitchFamily="66" charset="0"/>
              </a:rPr>
              <a:t>e</a:t>
            </a:r>
            <a:r>
              <a:rPr lang="pt-BR" sz="1600" dirty="0">
                <a:latin typeface="Comic Sans MS" panose="030F0702030302020204" pitchFamily="66" charset="0"/>
              </a:rPr>
              <a:t> </a:t>
            </a:r>
            <a:r>
              <a:rPr lang="pt-BR" sz="1600" b="1" dirty="0">
                <a:latin typeface="Comic Sans MS" panose="030F0702030302020204" pitchFamily="66" charset="0"/>
              </a:rPr>
              <a:t>conectado</a:t>
            </a:r>
            <a:endParaRPr lang="pt-BR" sz="1600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600" b="1" dirty="0">
                <a:latin typeface="Comic Sans MS" panose="030F0702030302020204" pitchFamily="66" charset="0"/>
              </a:rPr>
              <a:t>tolerante: </a:t>
            </a:r>
            <a:r>
              <a:rPr lang="pt-BR" sz="1600" dirty="0" smtClean="0">
                <a:latin typeface="Comic Sans MS" panose="030F0702030302020204" pitchFamily="66" charset="0"/>
              </a:rPr>
              <a:t>incentiva </a:t>
            </a:r>
            <a:r>
              <a:rPr lang="pt-BR" sz="1600" dirty="0">
                <a:latin typeface="Comic Sans MS" panose="030F0702030302020204" pitchFamily="66" charset="0"/>
              </a:rPr>
              <a:t>riscos </a:t>
            </a:r>
            <a:r>
              <a:rPr lang="pt-BR" sz="1600" dirty="0" smtClean="0">
                <a:latin typeface="Comic Sans MS" panose="030F0702030302020204" pitchFamily="66" charset="0"/>
              </a:rPr>
              <a:t>de </a:t>
            </a:r>
            <a:r>
              <a:rPr lang="pt-BR" sz="1600" dirty="0">
                <a:latin typeface="Comic Sans MS" panose="030F0702030302020204" pitchFamily="66" charset="0"/>
              </a:rPr>
              <a:t>experimentação e </a:t>
            </a:r>
            <a:r>
              <a:rPr lang="pt-BR" sz="1600" dirty="0" smtClean="0">
                <a:latin typeface="Comic Sans MS" panose="030F0702030302020204" pitchFamily="66" charset="0"/>
              </a:rPr>
              <a:t>não pune </a:t>
            </a:r>
            <a:r>
              <a:rPr lang="pt-BR" sz="1600" dirty="0">
                <a:latin typeface="Comic Sans MS" panose="030F0702030302020204" pitchFamily="66" charset="0"/>
              </a:rPr>
              <a:t>o fracasso.</a:t>
            </a:r>
          </a:p>
          <a:p>
            <a:r>
              <a:rPr lang="pt-BR" sz="1600" dirty="0">
                <a:latin typeface="Comic Sans MS" panose="030F0702030302020204" pitchFamily="66" charset="0"/>
              </a:rPr>
              <a:t> </a:t>
            </a:r>
          </a:p>
        </p:txBody>
      </p:sp>
      <p:sp>
        <p:nvSpPr>
          <p:cNvPr id="8" name="Retângulo 7"/>
          <p:cNvSpPr/>
          <p:nvPr/>
        </p:nvSpPr>
        <p:spPr>
          <a:xfrm>
            <a:off x="6004030" y="3721386"/>
            <a:ext cx="281644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err="1" smtClean="0">
                <a:latin typeface="Comic Sans MS" panose="030F0702030302020204" pitchFamily="66" charset="0"/>
              </a:rPr>
              <a:t>metaversos</a:t>
            </a:r>
            <a:endParaRPr lang="pt-BR" dirty="0">
              <a:latin typeface="Comic Sans MS" panose="030F0702030302020204" pitchFamily="66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>
                <a:latin typeface="Comic Sans MS" panose="030F0702030302020204" pitchFamily="66" charset="0"/>
              </a:rPr>
              <a:t>comunidades virtuais e de prática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dirty="0" err="1">
                <a:latin typeface="Comic Sans MS" panose="030F0702030302020204" pitchFamily="66" charset="0"/>
              </a:rPr>
              <a:t>MOOCs</a:t>
            </a: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5220072" y="4321550"/>
            <a:ext cx="783958" cy="259578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702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11663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323510" y="3428999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3200" b="1" dirty="0">
              <a:solidFill>
                <a:schemeClr val="accent3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10527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3535203" y="2780928"/>
            <a:ext cx="1540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Obrigada !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7584" y="4365104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Ivete </a:t>
            </a:r>
            <a:r>
              <a:rPr lang="pt-BR" dirty="0" err="1" smtClean="0"/>
              <a:t>Palange</a:t>
            </a:r>
            <a:endParaRPr lang="pt-BR" dirty="0" smtClean="0"/>
          </a:p>
          <a:p>
            <a:r>
              <a:rPr lang="pt-BR" dirty="0" smtClean="0"/>
              <a:t>ipalange@uol.com.br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42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546</Words>
  <Application>Microsoft Office PowerPoint</Application>
  <PresentationFormat>Apresentação na tela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Ivete</dc:creator>
  <cp:lastModifiedBy>Ivete</cp:lastModifiedBy>
  <cp:revision>38</cp:revision>
  <dcterms:created xsi:type="dcterms:W3CDTF">2014-08-26T19:46:38Z</dcterms:created>
  <dcterms:modified xsi:type="dcterms:W3CDTF">2014-09-29T12:57:53Z</dcterms:modified>
</cp:coreProperties>
</file>