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5" r:id="rId10"/>
    <p:sldId id="263" r:id="rId11"/>
    <p:sldId id="264" r:id="rId12"/>
    <p:sldId id="265" r:id="rId13"/>
    <p:sldId id="266" r:id="rId14"/>
    <p:sldId id="267" r:id="rId15"/>
    <p:sldId id="268" r:id="rId16"/>
    <p:sldId id="272" r:id="rId17"/>
    <p:sldId id="269" r:id="rId18"/>
    <p:sldId id="270" r:id="rId19"/>
    <p:sldId id="273" r:id="rId20"/>
    <p:sldId id="274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9B0F-D9BD-45F7-9F5F-E2275AF74296}" type="datetimeFigureOut">
              <a:rPr lang="pt-BR" smtClean="0"/>
              <a:t>06/10/2014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B4927-1301-4FF2-A9DF-20D6F85E24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3384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Segundo o Ministério da Educação (2014): “As atividades complementares têm a finalidade de enriquecer o processo de ensino-aprendizagem, privilegiando a complementação da formação social e profissional”.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B4927-1301-4FF2-A9DF-20D6F85E246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3374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Estes links permitem ao aluno localizar a sua turma e entregar seus comprovantes das atividades complementares realizadas.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B4927-1301-4FF2-A9DF-20D6F85E246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073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 smtClean="0"/>
              <a:t>Nestes links, as atividades apresentam data de início (a data em que o aluno realizou a matrícula) e data de término (a data prevista para o enceramento do curso)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B4927-1301-4FF2-A9DF-20D6F85E2466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495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Todos os arquivos enviados ficam armazenados nessas salas virtuais de AACC, conferindo um “histórico” do aluno e permitindo o acompanhamento pelo supervisor.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B4927-1301-4FF2-A9DF-20D6F85E2466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0073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06/10/2014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38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06/10/2014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87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06/10/2014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13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06/10/2014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77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06/10/2014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6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06/10/2014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80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06/10/2014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011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06/10/2014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76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06/10/2014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43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06/10/2014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86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06/10/2014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73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62163-D964-4533-A077-82F3DBEC00A3}" type="datetimeFigureOut">
              <a:rPr lang="pt-BR" smtClean="0"/>
              <a:t>06/10/2014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28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39552" y="2262644"/>
            <a:ext cx="81369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cap="all" dirty="0"/>
              <a:t>a tecnologia DE INFORMAÇÃO E COMUNICAÇÃO (TIC) a favor da agilidade na CONCLUSÃO das Atividades Complementares em cursos a distância</a:t>
            </a:r>
            <a:endParaRPr lang="pt-BR" sz="3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3665102" y="5203279"/>
            <a:ext cx="5011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/>
              <a:t>Ana Cristina Gobbo César – </a:t>
            </a:r>
            <a:r>
              <a:rPr lang="pt-BR" sz="2400" b="1" dirty="0" smtClean="0"/>
              <a:t>UNITAU</a:t>
            </a:r>
            <a:endParaRPr lang="pt-BR" sz="2400" b="1" dirty="0"/>
          </a:p>
          <a:p>
            <a:pPr algn="r"/>
            <a:r>
              <a:rPr lang="pt-BR" sz="2400" b="1" dirty="0"/>
              <a:t> </a:t>
            </a:r>
            <a:r>
              <a:rPr lang="pt-BR" sz="2400" b="1" dirty="0" smtClean="0"/>
              <a:t>Susana </a:t>
            </a:r>
            <a:r>
              <a:rPr lang="pt-BR" sz="2400" b="1" dirty="0"/>
              <a:t>Aparecida da Veiga – </a:t>
            </a:r>
            <a:r>
              <a:rPr lang="pt-BR" sz="2400" b="1" dirty="0" smtClean="0"/>
              <a:t>UNITAU</a:t>
            </a:r>
            <a:endParaRPr lang="pt-BR" sz="2400" b="1" dirty="0"/>
          </a:p>
        </p:txBody>
      </p:sp>
      <p:pic>
        <p:nvPicPr>
          <p:cNvPr id="1026" name="Picture 2" descr="selo40p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12129"/>
            <a:ext cx="2940591" cy="161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Logo 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12" y="6103065"/>
            <a:ext cx="1068388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59532" y="1654457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A </a:t>
            </a:r>
            <a:r>
              <a:rPr lang="pt-BR" sz="3200" b="1" dirty="0" smtClean="0"/>
              <a:t>UTILIZAÇÃO DO MOODLE NO ENVIO DAS AACC</a:t>
            </a:r>
            <a:endParaRPr lang="pt-BR" sz="3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60568" y="2301222"/>
            <a:ext cx="84239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600" b="1" dirty="0" smtClean="0"/>
              <a:t>	Com </a:t>
            </a:r>
            <a:r>
              <a:rPr lang="pt-BR" sz="2600" b="1" dirty="0"/>
              <a:t>o apoio do suporte tecnológico do </a:t>
            </a:r>
            <a:r>
              <a:rPr lang="pt-BR" sz="2600" b="1" dirty="0" smtClean="0"/>
              <a:t>NEAD </a:t>
            </a:r>
            <a:r>
              <a:rPr lang="pt-BR" sz="2600" b="1" dirty="0"/>
              <a:t>foi implantado o uso do Ambiente Virtual </a:t>
            </a:r>
            <a:r>
              <a:rPr lang="pt-BR" sz="2600" b="1" dirty="0" err="1"/>
              <a:t>Moodle</a:t>
            </a:r>
            <a:r>
              <a:rPr lang="pt-BR" sz="2600" b="1" dirty="0"/>
              <a:t> como meio para o </a:t>
            </a:r>
            <a:r>
              <a:rPr lang="pt-BR" sz="2600" b="1" dirty="0">
                <a:solidFill>
                  <a:srgbClr val="0033CC"/>
                </a:solidFill>
              </a:rPr>
              <a:t>envio de comprovantes de atividades </a:t>
            </a:r>
            <a:r>
              <a:rPr lang="pt-BR" sz="2600" b="1" dirty="0" smtClean="0">
                <a:solidFill>
                  <a:srgbClr val="0033CC"/>
                </a:solidFill>
              </a:rPr>
              <a:t>complementares</a:t>
            </a:r>
            <a:r>
              <a:rPr lang="pt-BR" sz="2600" b="1" dirty="0" smtClean="0"/>
              <a:t>. </a:t>
            </a:r>
          </a:p>
          <a:p>
            <a:pPr algn="just">
              <a:spcAft>
                <a:spcPts val="1200"/>
              </a:spcAft>
            </a:pPr>
            <a:r>
              <a:rPr lang="pt-BR" sz="2600" b="1" dirty="0" smtClean="0"/>
              <a:t>	Foram </a:t>
            </a:r>
            <a:r>
              <a:rPr lang="pt-BR" sz="2600" b="1" dirty="0"/>
              <a:t>criadas duas </a:t>
            </a:r>
            <a:r>
              <a:rPr lang="pt-BR" sz="2600" b="1" dirty="0">
                <a:solidFill>
                  <a:srgbClr val="0033CC"/>
                </a:solidFill>
              </a:rPr>
              <a:t>salas virtuais </a:t>
            </a:r>
            <a:r>
              <a:rPr lang="pt-BR" sz="2600" b="1" dirty="0"/>
              <a:t>especialmente para AACC; uma específica para os </a:t>
            </a:r>
            <a:r>
              <a:rPr lang="pt-BR" sz="2600" b="1" dirty="0" smtClean="0"/>
              <a:t>cursos </a:t>
            </a:r>
            <a:r>
              <a:rPr lang="pt-BR" sz="2600" b="1" dirty="0"/>
              <a:t>de licenciatura e outra para os </a:t>
            </a:r>
            <a:r>
              <a:rPr lang="pt-BR" sz="2600" b="1" dirty="0" smtClean="0"/>
              <a:t>cursos tecnológicos. </a:t>
            </a:r>
            <a:endParaRPr lang="pt-BR" sz="26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334000"/>
            <a:ext cx="410290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7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67544" y="1628800"/>
            <a:ext cx="82089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/>
              <a:t>	Nestas </a:t>
            </a:r>
            <a:r>
              <a:rPr lang="pt-BR" sz="2600" b="1" dirty="0"/>
              <a:t>salas foram criados ícones/links para cada uma das turmas de alunos ingressantes de cada um dos </a:t>
            </a:r>
            <a:r>
              <a:rPr lang="pt-BR" sz="2600" b="1" dirty="0" smtClean="0"/>
              <a:t>cursos. </a:t>
            </a:r>
            <a:endParaRPr lang="pt-BR" sz="2600" b="1" dirty="0"/>
          </a:p>
        </p:txBody>
      </p:sp>
      <p:pic>
        <p:nvPicPr>
          <p:cNvPr id="2050" name="Imagem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21462"/>
            <a:ext cx="5724636" cy="353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43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39552" y="1608475"/>
            <a:ext cx="81369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dirty="0" smtClean="0"/>
              <a:t>	O </a:t>
            </a:r>
            <a:r>
              <a:rPr lang="pt-BR" sz="2600" b="1" dirty="0"/>
              <a:t>supervisor através desses links consegue acompanhar o andamento dos trabalhos realizados e enviados pelos alunos. </a:t>
            </a:r>
          </a:p>
        </p:txBody>
      </p:sp>
      <p:pic>
        <p:nvPicPr>
          <p:cNvPr id="3074" name="Imagem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37043"/>
            <a:ext cx="6048672" cy="346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01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67544" y="1518598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/>
              <a:t>	Neste </a:t>
            </a:r>
            <a:r>
              <a:rPr lang="pt-BR" sz="2400" b="1" dirty="0"/>
              <a:t>ambiente todos os alunos foram cadastrados </a:t>
            </a:r>
            <a:r>
              <a:rPr lang="pt-BR" sz="2400" b="1" dirty="0" smtClean="0"/>
              <a:t>e </a:t>
            </a:r>
            <a:r>
              <a:rPr lang="pt-BR" sz="2400" b="1" dirty="0"/>
              <a:t>passaram a ter acesso ao regulamento de AACC, </a:t>
            </a:r>
            <a:r>
              <a:rPr lang="pt-BR" sz="2400" b="1" dirty="0">
                <a:solidFill>
                  <a:srgbClr val="0033CC"/>
                </a:solidFill>
              </a:rPr>
              <a:t>dicas de </a:t>
            </a:r>
            <a:r>
              <a:rPr lang="pt-BR" sz="2400" b="1" dirty="0" smtClean="0">
                <a:solidFill>
                  <a:srgbClr val="0033CC"/>
                </a:solidFill>
              </a:rPr>
              <a:t>eventos</a:t>
            </a:r>
            <a:r>
              <a:rPr lang="pt-BR" sz="2400" b="1" dirty="0" smtClean="0"/>
              <a:t> e </a:t>
            </a:r>
            <a:r>
              <a:rPr lang="pt-BR" sz="2400" b="1" dirty="0"/>
              <a:t>oportunidades para </a:t>
            </a:r>
            <a:r>
              <a:rPr lang="pt-BR" sz="2400" b="1" dirty="0" smtClean="0"/>
              <a:t>pontuação. A </a:t>
            </a:r>
            <a:r>
              <a:rPr lang="pt-BR" sz="2400" b="1" dirty="0">
                <a:solidFill>
                  <a:srgbClr val="0033CC"/>
                </a:solidFill>
              </a:rPr>
              <a:t>ampla divulgação </a:t>
            </a:r>
            <a:r>
              <a:rPr lang="pt-BR" sz="2400" b="1" dirty="0"/>
              <a:t>do espaço entre os professores e alunos </a:t>
            </a:r>
            <a:r>
              <a:rPr lang="pt-BR" sz="2400" b="1" dirty="0" smtClean="0"/>
              <a:t>ajudou na </a:t>
            </a:r>
            <a:r>
              <a:rPr lang="pt-BR" sz="2400" b="1" dirty="0">
                <a:solidFill>
                  <a:srgbClr val="0033CC"/>
                </a:solidFill>
              </a:rPr>
              <a:t>disseminação </a:t>
            </a:r>
            <a:r>
              <a:rPr lang="pt-BR" sz="2400" b="1" dirty="0" smtClean="0">
                <a:solidFill>
                  <a:srgbClr val="0033CC"/>
                </a:solidFill>
              </a:rPr>
              <a:t>das atividades</a:t>
            </a:r>
            <a:r>
              <a:rPr lang="pt-BR" sz="2400" b="1" dirty="0" smtClean="0"/>
              <a:t>.</a:t>
            </a:r>
            <a:endParaRPr lang="pt-BR" sz="2400" b="1" dirty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73739"/>
            <a:ext cx="5908812" cy="307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46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39552" y="1523497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/>
              <a:t>	As </a:t>
            </a:r>
            <a:r>
              <a:rPr lang="pt-BR" sz="2400" b="1" dirty="0"/>
              <a:t>atividades realizadas pelos alunos devem vir acompanhadas de um </a:t>
            </a:r>
            <a:r>
              <a:rPr lang="pt-BR" sz="2400" b="1" dirty="0" smtClean="0">
                <a:solidFill>
                  <a:srgbClr val="0033CC"/>
                </a:solidFill>
              </a:rPr>
              <a:t>comprovante no </a:t>
            </a:r>
            <a:r>
              <a:rPr lang="pt-BR" sz="2400" b="1" dirty="0">
                <a:solidFill>
                  <a:srgbClr val="0033CC"/>
                </a:solidFill>
              </a:rPr>
              <a:t>formato digital</a:t>
            </a:r>
            <a:r>
              <a:rPr lang="pt-BR" sz="2400" b="1" dirty="0"/>
              <a:t>. </a:t>
            </a:r>
            <a:r>
              <a:rPr lang="pt-BR" sz="2400" b="1" dirty="0" smtClean="0"/>
              <a:t>Após </a:t>
            </a:r>
            <a:r>
              <a:rPr lang="pt-BR" sz="2400" b="1" dirty="0"/>
              <a:t>a solicitação enviada, o supervisor </a:t>
            </a:r>
            <a:r>
              <a:rPr lang="pt-BR" sz="2400" b="1" dirty="0" smtClean="0"/>
              <a:t>irá </a:t>
            </a:r>
            <a:r>
              <a:rPr lang="pt-BR" sz="2400" b="1" dirty="0"/>
              <a:t>avaliá-las e determinará o número de horas correspondentes, em acordo com o regulamento das AACC. </a:t>
            </a:r>
            <a:endParaRPr lang="pt-BR" sz="2400" b="1" dirty="0" smtClean="0"/>
          </a:p>
        </p:txBody>
      </p:sp>
      <p:pic>
        <p:nvPicPr>
          <p:cNvPr id="8193" name="Objeto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" t="-1038" r="-69" b="-1074"/>
          <a:stretch>
            <a:fillRect/>
          </a:stretch>
        </p:blipFill>
        <p:spPr bwMode="auto">
          <a:xfrm>
            <a:off x="1187624" y="3601123"/>
            <a:ext cx="6912768" cy="26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53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60130" y="1761228"/>
            <a:ext cx="49685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sz="2600" b="1" dirty="0" smtClean="0"/>
              <a:t>	Outra </a:t>
            </a:r>
            <a:r>
              <a:rPr lang="pt-BR" sz="2600" b="1" dirty="0"/>
              <a:t>possibilidade de envio de comprovantes disponibilizada aos alunos foi a criação de um </a:t>
            </a:r>
            <a:r>
              <a:rPr lang="pt-BR" sz="2600" b="1" dirty="0">
                <a:solidFill>
                  <a:srgbClr val="0033CC"/>
                </a:solidFill>
              </a:rPr>
              <a:t>e-mail específico </a:t>
            </a:r>
            <a:r>
              <a:rPr lang="pt-BR" sz="2600" b="1" dirty="0"/>
              <a:t>para contato com a supervisão de </a:t>
            </a:r>
            <a:r>
              <a:rPr lang="pt-BR" sz="2600" b="1" dirty="0" smtClean="0"/>
              <a:t>AACC</a:t>
            </a:r>
            <a:r>
              <a:rPr lang="pt-BR" sz="2600" b="1" dirty="0" smtClean="0"/>
              <a:t>.</a:t>
            </a:r>
            <a:endParaRPr lang="pt-BR" sz="2600" b="1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460130" y="4367350"/>
            <a:ext cx="809764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sz="2600" b="1" dirty="0" smtClean="0"/>
              <a:t>	Isto </a:t>
            </a:r>
            <a:r>
              <a:rPr lang="pt-BR" sz="2600" b="1" dirty="0"/>
              <a:t>também contribuiu </a:t>
            </a:r>
            <a:r>
              <a:rPr lang="pt-BR" sz="2600" b="1" dirty="0" smtClean="0"/>
              <a:t>para </a:t>
            </a:r>
            <a:r>
              <a:rPr lang="pt-BR" sz="2600" b="1" dirty="0"/>
              <a:t>a </a:t>
            </a:r>
            <a:r>
              <a:rPr lang="pt-BR" sz="2600" b="1" dirty="0">
                <a:solidFill>
                  <a:srgbClr val="0033CC"/>
                </a:solidFill>
              </a:rPr>
              <a:t>agilização do processo de conclusão</a:t>
            </a:r>
            <a:r>
              <a:rPr lang="pt-BR" sz="2600" b="1" dirty="0"/>
              <a:t>, principalmente para os alunos residentes em outros municípios, uma vez que os encontros presenciais ocorrem apenas uma vez ao mês</a:t>
            </a:r>
            <a:r>
              <a:rPr lang="pt-BR" sz="2600" b="1" dirty="0" smtClean="0"/>
              <a:t>.</a:t>
            </a:r>
            <a:endParaRPr lang="pt-BR" sz="2600" b="1" dirty="0"/>
          </a:p>
        </p:txBody>
      </p:sp>
      <p:grpSp>
        <p:nvGrpSpPr>
          <p:cNvPr id="6" name="Grupo 5"/>
          <p:cNvGrpSpPr/>
          <p:nvPr/>
        </p:nvGrpSpPr>
        <p:grpSpPr>
          <a:xfrm>
            <a:off x="5576445" y="1583015"/>
            <a:ext cx="2981325" cy="2571751"/>
            <a:chOff x="5576445" y="1583015"/>
            <a:chExt cx="2981325" cy="2571751"/>
          </a:xfrm>
        </p:grpSpPr>
        <p:pic>
          <p:nvPicPr>
            <p:cNvPr id="5122" name="Picture 2" descr="http://files.retitec.webnode.com.br/200000095-0e4130f3ae/Imagem%20e-mail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6445" y="1583015"/>
              <a:ext cx="2981325" cy="2571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aixaDeTexto 2"/>
            <p:cNvSpPr txBox="1"/>
            <p:nvPr/>
          </p:nvSpPr>
          <p:spPr>
            <a:xfrm>
              <a:off x="7330972" y="3789040"/>
              <a:ext cx="11977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/>
                <a:t>retitec.webnode.com.br</a:t>
              </a:r>
              <a:endParaRPr lang="pt-BR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0657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39552" y="1479931"/>
            <a:ext cx="806489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dirty="0" smtClean="0"/>
              <a:t>	Os </a:t>
            </a:r>
            <a:r>
              <a:rPr lang="pt-BR" sz="2600" b="1" dirty="0">
                <a:solidFill>
                  <a:srgbClr val="0033CC"/>
                </a:solidFill>
              </a:rPr>
              <a:t>resultados das avaliações </a:t>
            </a:r>
            <a:r>
              <a:rPr lang="pt-BR" sz="2600" b="1" dirty="0"/>
              <a:t>são postados na plataforma em formato de arquivo E</a:t>
            </a:r>
            <a:r>
              <a:rPr lang="pt-BR" sz="2600" b="1" dirty="0" smtClean="0"/>
              <a:t>xcel, </a:t>
            </a:r>
            <a:r>
              <a:rPr lang="pt-BR" sz="2600" b="1" dirty="0"/>
              <a:t>possibilitando ao aluno, </a:t>
            </a:r>
            <a:r>
              <a:rPr lang="pt-BR" sz="2600" b="1" dirty="0">
                <a:solidFill>
                  <a:srgbClr val="0033CC"/>
                </a:solidFill>
              </a:rPr>
              <a:t>acompanhar</a:t>
            </a:r>
            <a:r>
              <a:rPr lang="pt-BR" sz="2600" b="1" dirty="0"/>
              <a:t> o número de horas referentes às atividades complementares que já foram concluídas ou quantas faltam para a sua conclusão.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537" y="3611139"/>
            <a:ext cx="6638925" cy="3028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04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995936" y="1700808"/>
            <a:ext cx="48245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/>
              <a:t>	A </a:t>
            </a:r>
            <a:r>
              <a:rPr lang="pt-BR" sz="2800" b="1" dirty="0"/>
              <a:t>utilização do AVA </a:t>
            </a:r>
            <a:r>
              <a:rPr lang="pt-BR" sz="2800" b="1" dirty="0" err="1"/>
              <a:t>Moodle</a:t>
            </a:r>
            <a:r>
              <a:rPr lang="pt-BR" sz="2800" b="1" dirty="0"/>
              <a:t> foi de extrema importância durante todo o processo de orientação aos alunos sobre as AACC e proporcionou um espaço no qual todos os alunos puderam buscar os </a:t>
            </a:r>
            <a:r>
              <a:rPr lang="pt-BR" sz="2800" b="1" dirty="0">
                <a:solidFill>
                  <a:srgbClr val="0033CC"/>
                </a:solidFill>
              </a:rPr>
              <a:t>conteúdos</a:t>
            </a:r>
            <a:r>
              <a:rPr lang="pt-BR" sz="2800" b="1" dirty="0"/>
              <a:t>, reforçando assim os </a:t>
            </a:r>
            <a:r>
              <a:rPr lang="pt-BR" sz="2800" b="1" dirty="0">
                <a:solidFill>
                  <a:srgbClr val="0033CC"/>
                </a:solidFill>
              </a:rPr>
              <a:t>laços de comunicação</a:t>
            </a:r>
            <a:r>
              <a:rPr lang="pt-BR" sz="2800" b="1" dirty="0"/>
              <a:t> dos participantes</a:t>
            </a:r>
            <a:r>
              <a:rPr lang="pt-BR" sz="2800" b="1" dirty="0" smtClean="0"/>
              <a:t>.</a:t>
            </a:r>
            <a:endParaRPr lang="pt-BR" sz="2800" b="1" dirty="0"/>
          </a:p>
        </p:txBody>
      </p:sp>
      <p:grpSp>
        <p:nvGrpSpPr>
          <p:cNvPr id="5" name="Grupo 4"/>
          <p:cNvGrpSpPr/>
          <p:nvPr/>
        </p:nvGrpSpPr>
        <p:grpSpPr>
          <a:xfrm>
            <a:off x="179512" y="2448936"/>
            <a:ext cx="3600400" cy="3443557"/>
            <a:chOff x="179512" y="2448936"/>
            <a:chExt cx="3600400" cy="3443557"/>
          </a:xfrm>
        </p:grpSpPr>
        <p:pic>
          <p:nvPicPr>
            <p:cNvPr id="6146" name="Picture 2" descr="http://4.bp.blogspot.com/-J2lZ5PFi6u4/UC2NyFdiAVI/AAAAAAAAATM/de6bs2gymEg/s1600/meios_de_comunicacao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448936"/>
              <a:ext cx="3600400" cy="3335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aixaDeTexto 2"/>
            <p:cNvSpPr txBox="1"/>
            <p:nvPr/>
          </p:nvSpPr>
          <p:spPr>
            <a:xfrm>
              <a:off x="599206" y="5677049"/>
              <a:ext cx="138050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/>
                <a:t>weberfilosofia.blogspot.com</a:t>
              </a:r>
              <a:endParaRPr lang="pt-BR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3234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57554" y="2263165"/>
            <a:ext cx="802889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600" b="1" dirty="0" smtClean="0"/>
              <a:t>	Com </a:t>
            </a:r>
            <a:r>
              <a:rPr lang="pt-BR" sz="2600" b="1" dirty="0"/>
              <a:t>uma abordagem diferente para uso da ferramenta </a:t>
            </a:r>
            <a:r>
              <a:rPr lang="pt-BR" sz="2600" b="1" dirty="0" err="1"/>
              <a:t>Moodle</a:t>
            </a:r>
            <a:r>
              <a:rPr lang="pt-BR" sz="2600" b="1" dirty="0"/>
              <a:t> nos cursos à </a:t>
            </a:r>
            <a:r>
              <a:rPr lang="pt-BR" sz="2600" b="1" dirty="0" smtClean="0"/>
              <a:t>distância, os </a:t>
            </a:r>
            <a:r>
              <a:rPr lang="pt-BR" sz="2600" b="1" dirty="0"/>
              <a:t>alunos passaram a </a:t>
            </a:r>
            <a:r>
              <a:rPr lang="pt-BR" sz="2600" b="1" dirty="0" smtClean="0"/>
              <a:t>usar </a:t>
            </a:r>
            <a:r>
              <a:rPr lang="pt-BR" sz="2600" b="1" dirty="0"/>
              <a:t>o próprio ambiente virtual para </a:t>
            </a:r>
            <a:r>
              <a:rPr lang="pt-BR" sz="2600" b="1" dirty="0">
                <a:solidFill>
                  <a:srgbClr val="0033CC"/>
                </a:solidFill>
              </a:rPr>
              <a:t>enviar </a:t>
            </a:r>
            <a:r>
              <a:rPr lang="pt-BR" sz="2600" b="1" dirty="0" smtClean="0">
                <a:solidFill>
                  <a:srgbClr val="0033CC"/>
                </a:solidFill>
              </a:rPr>
              <a:t>os </a:t>
            </a:r>
            <a:r>
              <a:rPr lang="pt-BR" sz="2600" b="1" dirty="0">
                <a:solidFill>
                  <a:srgbClr val="0033CC"/>
                </a:solidFill>
              </a:rPr>
              <a:t>certificados e demais comprovantes</a:t>
            </a:r>
            <a:r>
              <a:rPr lang="pt-BR" sz="2600" b="1" dirty="0"/>
              <a:t> referentes às atividades </a:t>
            </a:r>
            <a:r>
              <a:rPr lang="pt-BR" sz="2600" b="1" dirty="0" smtClean="0"/>
              <a:t>complementares. </a:t>
            </a:r>
          </a:p>
          <a:p>
            <a:pPr algn="just">
              <a:spcAft>
                <a:spcPts val="1200"/>
              </a:spcAft>
            </a:pPr>
            <a:r>
              <a:rPr lang="pt-BR" sz="2600" b="1" dirty="0"/>
              <a:t>	</a:t>
            </a:r>
            <a:r>
              <a:rPr lang="pt-BR" sz="2600" b="1" dirty="0" smtClean="0"/>
              <a:t>Pôde-se </a:t>
            </a:r>
            <a:r>
              <a:rPr lang="pt-BR" sz="2600" b="1" dirty="0"/>
              <a:t>observar que a possibilidade dos alunos postarem seus comprovantes diretamente na plataforma, ao invés de entregá-los pessoalmente, </a:t>
            </a:r>
            <a:r>
              <a:rPr lang="pt-BR" sz="2600" b="1" dirty="0">
                <a:solidFill>
                  <a:srgbClr val="0033CC"/>
                </a:solidFill>
              </a:rPr>
              <a:t>facilitou e agilizou o processo de conclusão das </a:t>
            </a:r>
            <a:r>
              <a:rPr lang="pt-BR" sz="2600" b="1" dirty="0" smtClean="0">
                <a:solidFill>
                  <a:srgbClr val="0033CC"/>
                </a:solidFill>
              </a:rPr>
              <a:t>AACC</a:t>
            </a:r>
            <a:r>
              <a:rPr lang="pt-BR" sz="2600" b="1" dirty="0" smtClean="0"/>
              <a:t>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55576" y="1493724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/>
              <a:t>CONCLUSÕES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257464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85546" y="2420887"/>
            <a:ext cx="817290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600" b="1" dirty="0" smtClean="0"/>
              <a:t>	</a:t>
            </a:r>
            <a:r>
              <a:rPr lang="pt-BR" sz="2600" b="1" dirty="0"/>
              <a:t>Resultou em um </a:t>
            </a:r>
            <a:r>
              <a:rPr lang="pt-BR" sz="2600" b="1" dirty="0">
                <a:solidFill>
                  <a:srgbClr val="0033CC"/>
                </a:solidFill>
              </a:rPr>
              <a:t>aumento na satisfação dos alunos </a:t>
            </a:r>
            <a:r>
              <a:rPr lang="pt-BR" sz="2600" b="1" dirty="0"/>
              <a:t>quanto ao atendimento referente a esta disciplina específica.</a:t>
            </a:r>
          </a:p>
          <a:p>
            <a:pPr algn="just">
              <a:spcAft>
                <a:spcPts val="1200"/>
              </a:spcAft>
            </a:pPr>
            <a:r>
              <a:rPr lang="pt-BR" sz="2600" b="1" dirty="0" smtClean="0"/>
              <a:t>	Com </a:t>
            </a:r>
            <a:r>
              <a:rPr lang="pt-BR" sz="2600" b="1" dirty="0"/>
              <a:t>a utilização da ferramenta para gerenciamento das atividades complementares, todo o processo </a:t>
            </a:r>
            <a:r>
              <a:rPr lang="pt-BR" sz="2600" b="1" dirty="0" smtClean="0"/>
              <a:t>tornou-se </a:t>
            </a:r>
            <a:r>
              <a:rPr lang="pt-BR" sz="2600" b="1" dirty="0" smtClean="0">
                <a:solidFill>
                  <a:srgbClr val="0033CC"/>
                </a:solidFill>
              </a:rPr>
              <a:t>transparente </a:t>
            </a:r>
            <a:r>
              <a:rPr lang="pt-BR" sz="2600" b="1" dirty="0">
                <a:solidFill>
                  <a:srgbClr val="0033CC"/>
                </a:solidFill>
              </a:rPr>
              <a:t>aos alunos</a:t>
            </a:r>
            <a:r>
              <a:rPr lang="pt-BR" sz="2600" b="1" dirty="0"/>
              <a:t>, coordenadores de cursos e supervisores no </a:t>
            </a:r>
            <a:r>
              <a:rPr lang="pt-BR" sz="2600" b="1" dirty="0">
                <a:solidFill>
                  <a:srgbClr val="0033CC"/>
                </a:solidFill>
              </a:rPr>
              <a:t>acompanhamento</a:t>
            </a:r>
            <a:r>
              <a:rPr lang="pt-BR" sz="2600" b="1" dirty="0"/>
              <a:t> do número de horas realizadas, </a:t>
            </a:r>
            <a:r>
              <a:rPr lang="pt-BR" sz="2600" b="1" dirty="0">
                <a:solidFill>
                  <a:srgbClr val="0033CC"/>
                </a:solidFill>
              </a:rPr>
              <a:t>agilizando a conclusão da disciplina</a:t>
            </a:r>
            <a:r>
              <a:rPr lang="pt-BR" sz="2600" b="1" dirty="0" smtClean="0"/>
              <a:t>.</a:t>
            </a:r>
            <a:endParaRPr lang="pt-BR" sz="26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683568" y="1651446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/>
              <a:t>CONCLUSÕES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373665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80922" y="2267511"/>
            <a:ext cx="826754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  <a:spcAft>
                <a:spcPts val="1200"/>
              </a:spcAft>
            </a:pPr>
            <a:r>
              <a:rPr lang="pt-BR" sz="2600" b="1" dirty="0" smtClean="0"/>
              <a:t>	O </a:t>
            </a:r>
            <a:r>
              <a:rPr lang="pt-BR" sz="2600" b="1" dirty="0"/>
              <a:t>desenvolvimento de </a:t>
            </a:r>
            <a:r>
              <a:rPr lang="pt-BR" sz="2600" b="1" dirty="0">
                <a:solidFill>
                  <a:srgbClr val="0033CC"/>
                </a:solidFill>
              </a:rPr>
              <a:t>novas tecnologias</a:t>
            </a:r>
            <a:r>
              <a:rPr lang="pt-BR" sz="2600" b="1" dirty="0"/>
              <a:t>, aplicadas ao </a:t>
            </a:r>
            <a:r>
              <a:rPr lang="pt-BR" sz="2600" b="1" dirty="0">
                <a:solidFill>
                  <a:srgbClr val="0033CC"/>
                </a:solidFill>
              </a:rPr>
              <a:t>ensino presencial e a distância</a:t>
            </a:r>
            <a:r>
              <a:rPr lang="pt-BR" sz="2600" b="1" dirty="0"/>
              <a:t>, ao longo dos anos, tem sido um </a:t>
            </a:r>
            <a:r>
              <a:rPr lang="pt-BR" sz="2600" b="1" dirty="0">
                <a:solidFill>
                  <a:srgbClr val="0033CC"/>
                </a:solidFill>
              </a:rPr>
              <a:t>agente relevante para o aprendizado</a:t>
            </a:r>
            <a:r>
              <a:rPr lang="pt-BR" sz="2600" b="1" dirty="0"/>
              <a:t>, auxiliando o professor no exercício de sua profissão, dentro e fora </a:t>
            </a:r>
            <a:r>
              <a:rPr lang="pt-BR" sz="2600" b="1" dirty="0" smtClean="0"/>
              <a:t>da </a:t>
            </a:r>
            <a:r>
              <a:rPr lang="pt-BR" sz="2600" b="1" dirty="0"/>
              <a:t>sala de aula. </a:t>
            </a:r>
            <a:endParaRPr lang="pt-BR" sz="2600" b="1" dirty="0" smtClean="0"/>
          </a:p>
        </p:txBody>
      </p:sp>
      <p:sp>
        <p:nvSpPr>
          <p:cNvPr id="8" name="CaixaDeTexto 7"/>
          <p:cNvSpPr txBox="1"/>
          <p:nvPr/>
        </p:nvSpPr>
        <p:spPr>
          <a:xfrm>
            <a:off x="624939" y="1498070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/>
              <a:t>INTRODUÇÃO</a:t>
            </a:r>
            <a:endParaRPr lang="pt-BR" sz="4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480923" y="4285430"/>
            <a:ext cx="49551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  <a:spcAft>
                <a:spcPts val="1200"/>
              </a:spcAft>
            </a:pPr>
            <a:r>
              <a:rPr lang="pt-BR" sz="2600" b="1" dirty="0"/>
              <a:t>	</a:t>
            </a:r>
            <a:r>
              <a:rPr lang="pt-BR" sz="2600" b="1" dirty="0" smtClean="0"/>
              <a:t>A </a:t>
            </a:r>
            <a:r>
              <a:rPr lang="pt-BR" sz="2600" b="1" dirty="0"/>
              <a:t>combinação dos </a:t>
            </a:r>
            <a:r>
              <a:rPr lang="pt-BR" sz="2600" b="1" dirty="0">
                <a:solidFill>
                  <a:srgbClr val="0033CC"/>
                </a:solidFill>
              </a:rPr>
              <a:t>recursos humanos</a:t>
            </a:r>
            <a:r>
              <a:rPr lang="pt-BR" sz="2600" b="1" dirty="0"/>
              <a:t> e </a:t>
            </a:r>
            <a:r>
              <a:rPr lang="pt-BR" sz="2600" b="1" dirty="0">
                <a:solidFill>
                  <a:srgbClr val="0033CC"/>
                </a:solidFill>
              </a:rPr>
              <a:t>tecnológicos</a:t>
            </a:r>
            <a:r>
              <a:rPr lang="pt-BR" sz="2600" b="1" dirty="0"/>
              <a:t> intensifica a expansão das </a:t>
            </a:r>
            <a:r>
              <a:rPr lang="pt-BR" sz="2600" b="1" dirty="0">
                <a:solidFill>
                  <a:srgbClr val="0033CC"/>
                </a:solidFill>
              </a:rPr>
              <a:t>oportunidades para docentes e discentes</a:t>
            </a:r>
            <a:r>
              <a:rPr lang="pt-BR" sz="2600" b="1" dirty="0"/>
              <a:t>, no ambiente escolar e universitário.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5868144" y="4005064"/>
            <a:ext cx="2697862" cy="2616418"/>
            <a:chOff x="5868144" y="4005064"/>
            <a:chExt cx="2697862" cy="2616418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68144" y="4005064"/>
              <a:ext cx="2697862" cy="2508696"/>
            </a:xfrm>
            <a:prstGeom prst="rect">
              <a:avLst/>
            </a:prstGeom>
          </p:spPr>
        </p:pic>
        <p:sp>
          <p:nvSpPr>
            <p:cNvPr id="3" name="CaixaDeTexto 2"/>
            <p:cNvSpPr txBox="1"/>
            <p:nvPr/>
          </p:nvSpPr>
          <p:spPr>
            <a:xfrm>
              <a:off x="7270268" y="6406038"/>
              <a:ext cx="100700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/>
                <a:t>pt.dreamstime.com</a:t>
              </a:r>
              <a:endParaRPr lang="pt-BR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4969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93196" y="2016136"/>
            <a:ext cx="83105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MASCARENHAS, P. K. B. </a:t>
            </a:r>
            <a:r>
              <a:rPr lang="pt-BR" sz="1600" b="1" dirty="0" err="1"/>
              <a:t>Moodle</a:t>
            </a:r>
            <a:r>
              <a:rPr lang="pt-BR" sz="1600" b="1" dirty="0"/>
              <a:t> como recurso de apoio ao ensino presencial</a:t>
            </a:r>
            <a:r>
              <a:rPr lang="pt-BR" sz="1600" dirty="0"/>
              <a:t>. In: Anais do MOODLEMOOT BRASIL, 2007. São Paulo: Universidade Presbiteriana Mackenzie, 2007. p. 40-41.</a:t>
            </a:r>
          </a:p>
          <a:p>
            <a:r>
              <a:rPr lang="pt-BR" sz="1600" dirty="0" smtClean="0"/>
              <a:t>MINISTÉRIO </a:t>
            </a:r>
            <a:r>
              <a:rPr lang="pt-BR" sz="1600" dirty="0"/>
              <a:t>DA EDUCAÇÃO. </a:t>
            </a:r>
            <a:r>
              <a:rPr lang="pt-BR" sz="1600" b="1" dirty="0"/>
              <a:t>Qual o conceito de atividades complementares?</a:t>
            </a:r>
            <a:r>
              <a:rPr lang="pt-BR" sz="1600" dirty="0"/>
              <a:t> 2014. Disponível em: &lt;http://portal.mec.gov.br/&gt;. Acesso em: 10 de abril 2014.</a:t>
            </a:r>
          </a:p>
          <a:p>
            <a:r>
              <a:rPr lang="pt-BR" sz="1600" dirty="0" smtClean="0"/>
              <a:t>PAVEZI </a:t>
            </a:r>
            <a:r>
              <a:rPr lang="pt-BR" sz="1600" dirty="0"/>
              <a:t>et al., 2011. </a:t>
            </a:r>
            <a:r>
              <a:rPr lang="pt-BR" sz="1600" b="1" dirty="0"/>
              <a:t>O Uso das ferramentas do Ambiente Virtual de Aprendizagem pelos Acadêmicos dos Cursos de Administração e Processos Gerenciais do NEAD-CESUMAR</a:t>
            </a:r>
            <a:r>
              <a:rPr lang="pt-BR" sz="1600" dirty="0"/>
              <a:t>. In: CONGRESSO INTERNACIONAL DE EDUCAÇAO A DISTANCIA, 2011 Disponível em: &lt;http://www.abed.org.br/congresso2011/cd/269.pdf&gt;. Acesso em: 20 de abril 2014</a:t>
            </a:r>
            <a:r>
              <a:rPr lang="pt-BR" sz="1600" dirty="0" smtClean="0"/>
              <a:t>.</a:t>
            </a:r>
          </a:p>
          <a:p>
            <a:r>
              <a:rPr lang="pt-BR" sz="1600" dirty="0"/>
              <a:t>REGO, A. H. G.; GOMES, A. V.; LUCENA, M.; BRITO, A. C. </a:t>
            </a:r>
            <a:r>
              <a:rPr lang="pt-BR" sz="1600" b="1" dirty="0"/>
              <a:t>Relata: um módulo de geração de relatórios otimizados no </a:t>
            </a:r>
            <a:r>
              <a:rPr lang="pt-BR" sz="1600" b="1" dirty="0" err="1"/>
              <a:t>Moodle</a:t>
            </a:r>
            <a:r>
              <a:rPr lang="pt-BR" sz="1600" dirty="0"/>
              <a:t>. In: Anais do MOODLEMOOT BRASIL, 2011, São Paulo. São Paulo: Universidade Presbiteriana Mackenzie, 2011. p. 26-35. Disponível em: &lt;http://www.moodlemoot.com.br/2012/wp-content/uploads/2012/08/MoodleMoot_Brasil_2011.pdf&gt;. Acesso em: 30 de março 2014</a:t>
            </a:r>
            <a:r>
              <a:rPr lang="pt-BR" sz="1600" dirty="0" smtClean="0"/>
              <a:t>.</a:t>
            </a:r>
            <a:endParaRPr lang="pt-BR" sz="1600" dirty="0"/>
          </a:p>
          <a:p>
            <a:r>
              <a:rPr lang="pt-BR" sz="1600" dirty="0"/>
              <a:t>SILVA, L. A.; VALLIM Filho, A. R. A. </a:t>
            </a:r>
            <a:r>
              <a:rPr lang="pt-BR" sz="1600" b="1" dirty="0"/>
              <a:t>Um processo de gestão e análise de atividades complementares com o uso do Ambiente Virtual de Aprendizagem </a:t>
            </a:r>
            <a:r>
              <a:rPr lang="pt-BR" sz="1600" b="1" dirty="0" err="1"/>
              <a:t>moodle</a:t>
            </a:r>
            <a:r>
              <a:rPr lang="pt-BR" sz="1600" dirty="0"/>
              <a:t>. Revista trilha Digital, V.1, n.1 - São Paulo – SP, 2013. p. 134-145. Disponível em: &lt;http://editorarevistas.mackenzie.br/index.php/TDig/article/view/5893&gt;. Acesso em: 20 de abril 2014</a:t>
            </a:r>
            <a:r>
              <a:rPr lang="pt-BR" sz="1600" dirty="0" smtClean="0"/>
              <a:t>.</a:t>
            </a:r>
            <a:endParaRPr lang="pt-BR" sz="1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704754" y="1384112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/>
              <a:t>REFERÊNCIAS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278310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275856" y="2251216"/>
            <a:ext cx="5328592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200"/>
              </a:lnSpc>
              <a:spcAft>
                <a:spcPts val="1200"/>
              </a:spcAft>
            </a:pPr>
            <a:r>
              <a:rPr lang="pt-BR" sz="2600" b="1" dirty="0" smtClean="0"/>
              <a:t>	</a:t>
            </a:r>
            <a:r>
              <a:rPr lang="pt-BR" sz="2600" b="1" dirty="0" smtClean="0"/>
              <a:t>O </a:t>
            </a:r>
            <a:r>
              <a:rPr lang="pt-BR" sz="2600" b="1" dirty="0" err="1" smtClean="0"/>
              <a:t>EaD</a:t>
            </a:r>
            <a:r>
              <a:rPr lang="pt-BR" sz="2600" b="1" dirty="0" smtClean="0"/>
              <a:t> decorre </a:t>
            </a:r>
            <a:r>
              <a:rPr lang="pt-BR" sz="2600" b="1" dirty="0"/>
              <a:t>da necessidade do estudo de </a:t>
            </a:r>
            <a:r>
              <a:rPr lang="pt-BR" sz="2600" b="1" dirty="0">
                <a:solidFill>
                  <a:srgbClr val="0033CC"/>
                </a:solidFill>
              </a:rPr>
              <a:t>novas propostas </a:t>
            </a:r>
            <a:r>
              <a:rPr lang="pt-BR" sz="2600" b="1" dirty="0"/>
              <a:t>para o aluno que não tem uma delimitação geográfica e nem uma sala de aula presencial para qualificar-se. </a:t>
            </a:r>
            <a:endParaRPr lang="pt-BR" sz="2600" b="1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652110" y="1481775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/>
              <a:t>INTRODUÇÃO</a:t>
            </a:r>
            <a:endParaRPr lang="pt-BR" sz="4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23823" y="4509120"/>
            <a:ext cx="8096354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200"/>
              </a:lnSpc>
              <a:spcAft>
                <a:spcPts val="1200"/>
              </a:spcAft>
            </a:pPr>
            <a:r>
              <a:rPr lang="pt-BR" sz="2600" b="1" dirty="0"/>
              <a:t>	</a:t>
            </a:r>
            <a:r>
              <a:rPr lang="pt-BR" sz="2600" b="1" dirty="0" smtClean="0"/>
              <a:t>Observa-se que a </a:t>
            </a:r>
            <a:r>
              <a:rPr lang="pt-BR" sz="2600" b="1" dirty="0">
                <a:solidFill>
                  <a:srgbClr val="0033CC"/>
                </a:solidFill>
              </a:rPr>
              <a:t>reorganização</a:t>
            </a:r>
            <a:r>
              <a:rPr lang="pt-BR" sz="2600" b="1" dirty="0"/>
              <a:t> ou </a:t>
            </a:r>
            <a:r>
              <a:rPr lang="pt-BR" sz="2600" b="1" dirty="0">
                <a:solidFill>
                  <a:srgbClr val="0033CC"/>
                </a:solidFill>
              </a:rPr>
              <a:t>inovação das práticas</a:t>
            </a:r>
            <a:r>
              <a:rPr lang="pt-BR" sz="2600" b="1" dirty="0"/>
              <a:t> de ensino-aprendizagem devem ser pensadas e introduzidas de </a:t>
            </a:r>
            <a:r>
              <a:rPr lang="pt-BR" sz="2600" b="1" dirty="0">
                <a:solidFill>
                  <a:srgbClr val="0033CC"/>
                </a:solidFill>
              </a:rPr>
              <a:t>maneira criteriosa</a:t>
            </a:r>
            <a:r>
              <a:rPr lang="pt-BR" sz="2600" b="1" dirty="0"/>
              <a:t>, buscando benefícios e resultados positivos para o aumento do conhecimento dos estudantes.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179512" y="2246583"/>
            <a:ext cx="3016716" cy="2262537"/>
            <a:chOff x="179512" y="2246583"/>
            <a:chExt cx="3016716" cy="2262537"/>
          </a:xfrm>
        </p:grpSpPr>
        <p:pic>
          <p:nvPicPr>
            <p:cNvPr id="1026" name="Picture 2" descr="http://2.bp.blogspot.com/-FWTvAhkizmc/T-37XH69tNI/AAAAAAAAAL4/dpOrw5CCF30/s1600/41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246583"/>
              <a:ext cx="3016716" cy="2262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aixaDeTexto 2"/>
            <p:cNvSpPr txBox="1"/>
            <p:nvPr/>
          </p:nvSpPr>
          <p:spPr>
            <a:xfrm>
              <a:off x="323528" y="4153138"/>
              <a:ext cx="14734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/>
                <a:t>profvanessaadm.blogspot.com</a:t>
              </a:r>
              <a:endParaRPr lang="pt-BR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7448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67544" y="2386972"/>
            <a:ext cx="4860540" cy="3652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pt-BR" sz="2400" b="1" dirty="0" smtClean="0"/>
              <a:t>	Segundo </a:t>
            </a:r>
            <a:r>
              <a:rPr lang="pt-BR" sz="2400" b="1" dirty="0" err="1"/>
              <a:t>Pavezi</a:t>
            </a:r>
            <a:r>
              <a:rPr lang="pt-BR" sz="2400" b="1" dirty="0"/>
              <a:t> et </a:t>
            </a:r>
            <a:r>
              <a:rPr lang="pt-BR" sz="2400" b="1" dirty="0" err="1"/>
              <a:t>all</a:t>
            </a:r>
            <a:r>
              <a:rPr lang="pt-BR" sz="2400" b="1" dirty="0"/>
              <a:t>. (2011) “</a:t>
            </a:r>
            <a:r>
              <a:rPr lang="pt-BR" sz="2400" b="1" i="1" dirty="0"/>
              <a:t>a educação a distância (EAD) é uma modalidade de ensino em que os envolvidos no processo de ensino aprendizagem estão separados, mas interagem entre si, através das diversas tecnologias de comunicação e informação</a:t>
            </a:r>
            <a:r>
              <a:rPr lang="pt-BR" sz="2400" b="1" dirty="0"/>
              <a:t>”.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55576" y="1483583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/>
              <a:t>INTRODUÇÃO</a:t>
            </a:r>
            <a:endParaRPr lang="pt-BR" sz="4400" b="1" dirty="0"/>
          </a:p>
        </p:txBody>
      </p:sp>
      <p:grpSp>
        <p:nvGrpSpPr>
          <p:cNvPr id="6" name="Grupo 5"/>
          <p:cNvGrpSpPr/>
          <p:nvPr/>
        </p:nvGrpSpPr>
        <p:grpSpPr>
          <a:xfrm>
            <a:off x="5580112" y="2708920"/>
            <a:ext cx="3303029" cy="3132058"/>
            <a:chOff x="5580112" y="2708920"/>
            <a:chExt cx="3303029" cy="3132058"/>
          </a:xfrm>
        </p:grpSpPr>
        <p:pic>
          <p:nvPicPr>
            <p:cNvPr id="2050" name="Picture 2" descr="http://4.bp.blogspot.com/_1hxMpbkaLt4/TH5IZkgFJ_I/AAAAAAAAAAk/YIsxVe_hW_M/s1600/Tecnologia-na-educacao_0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2708920"/>
              <a:ext cx="3303029" cy="3024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aixaDeTexto 2"/>
            <p:cNvSpPr txBox="1"/>
            <p:nvPr/>
          </p:nvSpPr>
          <p:spPr>
            <a:xfrm>
              <a:off x="5940152" y="5625534"/>
              <a:ext cx="145584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/>
                <a:t>midiasedinfantil.blogspot.com</a:t>
              </a:r>
              <a:endParaRPr lang="pt-BR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5115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11560" y="2636912"/>
            <a:ext cx="7920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800" b="1" dirty="0" smtClean="0"/>
              <a:t>	Nos </a:t>
            </a:r>
            <a:r>
              <a:rPr lang="pt-BR" sz="2800" b="1" dirty="0"/>
              <a:t>cursos de modalidade de ensino à distância oferecidos </a:t>
            </a:r>
            <a:r>
              <a:rPr lang="pt-BR" sz="2800" b="1" dirty="0" smtClean="0"/>
              <a:t>pelo NEAD da UNITAU tem </a:t>
            </a:r>
            <a:r>
              <a:rPr lang="pt-BR" sz="2800" b="1" dirty="0"/>
              <a:t>sido empregada a </a:t>
            </a:r>
            <a:r>
              <a:rPr lang="pt-BR" sz="2800" b="1" dirty="0">
                <a:solidFill>
                  <a:srgbClr val="0033CC"/>
                </a:solidFill>
              </a:rPr>
              <a:t>plataforma </a:t>
            </a:r>
            <a:r>
              <a:rPr lang="pt-BR" sz="2800" b="1" dirty="0" err="1" smtClean="0">
                <a:solidFill>
                  <a:srgbClr val="0033CC"/>
                </a:solidFill>
              </a:rPr>
              <a:t>Moodle</a:t>
            </a:r>
            <a:r>
              <a:rPr lang="pt-BR" sz="2800" b="1" dirty="0" smtClean="0"/>
              <a:t>, </a:t>
            </a:r>
            <a:r>
              <a:rPr lang="pt-BR" sz="2800" b="1" dirty="0" smtClean="0"/>
              <a:t>utilizada </a:t>
            </a:r>
            <a:r>
              <a:rPr lang="pt-BR" sz="2800" b="1" dirty="0"/>
              <a:t>para a construção dos Ambientes Virtuais de Aprendizagem (AVA</a:t>
            </a:r>
            <a:r>
              <a:rPr lang="pt-BR" sz="2800" b="1" dirty="0" smtClean="0"/>
              <a:t>).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55576" y="1867471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/>
              <a:t>INTRODUÇÃO</a:t>
            </a:r>
            <a:endParaRPr lang="pt-BR" sz="4400" b="1" dirty="0"/>
          </a:p>
        </p:txBody>
      </p:sp>
      <p:pic>
        <p:nvPicPr>
          <p:cNvPr id="3074" name="Picture 2" descr="http://fotos.sapo.pt/lccnogueira/pic/0000abpe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37112"/>
            <a:ext cx="2736304" cy="202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2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39552" y="2060848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/>
              <a:t>OBJETIVO</a:t>
            </a:r>
            <a:endParaRPr lang="pt-BR" sz="4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755576" y="2924944"/>
            <a:ext cx="75608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b="1" dirty="0" smtClean="0"/>
              <a:t>	Relatar </a:t>
            </a:r>
            <a:r>
              <a:rPr lang="pt-BR" sz="3000" b="1" dirty="0"/>
              <a:t>a experiência do uso da plataforma </a:t>
            </a:r>
            <a:r>
              <a:rPr lang="pt-BR" sz="3000" b="1" dirty="0" err="1"/>
              <a:t>Moodle</a:t>
            </a:r>
            <a:r>
              <a:rPr lang="pt-BR" sz="3000" b="1" dirty="0"/>
              <a:t> no gerenciamento das atividades complementares para os cursos de licenciatura e tecnologia oferecidos na modalidade à distância pela </a:t>
            </a:r>
            <a:r>
              <a:rPr lang="pt-BR" sz="3000" b="1" dirty="0" smtClean="0"/>
              <a:t>UNITAU</a:t>
            </a:r>
            <a:r>
              <a:rPr lang="pt-BR" sz="3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67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33085" y="1602434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/>
              <a:t>ATIVIDADES COMPLEMENTARES</a:t>
            </a:r>
            <a:endParaRPr lang="pt-BR" sz="44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589069" y="2371875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/>
              <a:t>	Segundo </a:t>
            </a:r>
            <a:r>
              <a:rPr lang="pt-BR" sz="2800" b="1" dirty="0"/>
              <a:t>o Ministério da Educação (2014): “</a:t>
            </a:r>
            <a:r>
              <a:rPr lang="pt-BR" sz="2800" b="1" i="1" dirty="0"/>
              <a:t>As atividades complementares têm a finalidade de enriquecer o processo de ensino-aprendizagem, privilegiando a complementação da formação social e profissional</a:t>
            </a:r>
            <a:r>
              <a:rPr lang="pt-BR" sz="2800" b="1" dirty="0"/>
              <a:t>”. 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4067944" y="4333658"/>
            <a:ext cx="4632449" cy="2133327"/>
            <a:chOff x="4067944" y="4333658"/>
            <a:chExt cx="4632449" cy="2133327"/>
          </a:xfrm>
        </p:grpSpPr>
        <p:pic>
          <p:nvPicPr>
            <p:cNvPr id="4098" name="Picture 2" descr="http://www.dc46.com.br/img/noticias/taubate-promove-encontro-cultura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4333658"/>
              <a:ext cx="4632449" cy="2108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7747888" y="6251541"/>
              <a:ext cx="95250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/>
                <a:t>www.dc46.com.br</a:t>
              </a:r>
              <a:endParaRPr lang="pt-BR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177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93069" y="1503239"/>
            <a:ext cx="828338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 smtClean="0"/>
              <a:t>ATIVIDADES COMPLEMENTARES NA UNITAU</a:t>
            </a:r>
            <a:endParaRPr lang="pt-BR" sz="35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393069" y="2285838"/>
            <a:ext cx="82833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600" b="1" dirty="0" smtClean="0"/>
              <a:t>- Cursos oferecidos a distância: 10 licenciaturas e 4 tecnologias</a:t>
            </a:r>
          </a:p>
          <a:p>
            <a:pPr algn="just">
              <a:spcAft>
                <a:spcPts val="1200"/>
              </a:spcAft>
            </a:pPr>
            <a:r>
              <a:rPr lang="pt-BR" sz="2600" b="1" dirty="0" smtClean="0"/>
              <a:t>- AACC - 200h (licenciaturas) e 160h (tecnologias): &lt; 20% carga horária total do curso (</a:t>
            </a:r>
            <a:r>
              <a:rPr lang="pt-BR" sz="2600" b="1" dirty="0"/>
              <a:t>Resolução CNE/CES </a:t>
            </a:r>
            <a:r>
              <a:rPr lang="pt-BR" sz="2600" b="1" dirty="0" smtClean="0"/>
              <a:t>nº2/2007 </a:t>
            </a:r>
            <a:r>
              <a:rPr lang="pt-BR" sz="2600" b="1" dirty="0"/>
              <a:t>do Ministério da Educação, 2014</a:t>
            </a:r>
            <a:r>
              <a:rPr lang="pt-BR" sz="2600" b="1" dirty="0" smtClean="0"/>
              <a:t>).</a:t>
            </a:r>
            <a:endParaRPr lang="pt-BR" sz="2600" b="1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477" y="4684264"/>
            <a:ext cx="5874977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2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08001" y="1659157"/>
            <a:ext cx="828338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 smtClean="0"/>
              <a:t>ATIVIDADES COMPLEMENTARES NA UNITAU</a:t>
            </a:r>
            <a:endParaRPr lang="pt-BR" sz="35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411128" y="2420888"/>
            <a:ext cx="810213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Tx/>
              <a:buChar char="-"/>
            </a:pPr>
            <a:r>
              <a:rPr lang="pt-BR" sz="2600" b="1" dirty="0" smtClean="0"/>
              <a:t>Único </a:t>
            </a:r>
            <a:r>
              <a:rPr lang="pt-BR" sz="2600" b="1" dirty="0" smtClean="0"/>
              <a:t>supervisor </a:t>
            </a:r>
            <a:endParaRPr lang="pt-BR" sz="2600" b="1" dirty="0" smtClean="0"/>
          </a:p>
          <a:p>
            <a:pPr marL="342900" indent="-342900" algn="just">
              <a:spcAft>
                <a:spcPts val="1200"/>
              </a:spcAft>
              <a:buFontTx/>
              <a:buChar char="-"/>
            </a:pPr>
            <a:r>
              <a:rPr lang="pt-BR" sz="2600" b="1" dirty="0"/>
              <a:t>R</a:t>
            </a:r>
            <a:r>
              <a:rPr lang="pt-BR" sz="2600" b="1" dirty="0" smtClean="0"/>
              <a:t>esponsável </a:t>
            </a:r>
            <a:r>
              <a:rPr lang="pt-BR" sz="2600" b="1" dirty="0" smtClean="0"/>
              <a:t>por </a:t>
            </a:r>
            <a:r>
              <a:rPr lang="pt-BR" sz="2600" b="1" dirty="0"/>
              <a:t>fornecer </a:t>
            </a:r>
            <a:r>
              <a:rPr lang="pt-BR" sz="2600" b="1" dirty="0" smtClean="0"/>
              <a:t>informações, promover </a:t>
            </a:r>
            <a:r>
              <a:rPr lang="pt-BR" sz="2600" b="1" dirty="0"/>
              <a:t>palestras, seminários, saídas de </a:t>
            </a:r>
            <a:r>
              <a:rPr lang="pt-BR" sz="2600" b="1" dirty="0" smtClean="0"/>
              <a:t>campo; </a:t>
            </a:r>
            <a:r>
              <a:rPr lang="pt-BR" sz="2600" b="1" dirty="0"/>
              <a:t>elaborar </a:t>
            </a:r>
            <a:r>
              <a:rPr lang="pt-BR" sz="2600" b="1" dirty="0" smtClean="0"/>
              <a:t>relatórios; </a:t>
            </a:r>
            <a:r>
              <a:rPr lang="pt-BR" sz="2600" b="1" dirty="0"/>
              <a:t>pesquisar atividades relacionadas </a:t>
            </a:r>
            <a:r>
              <a:rPr lang="pt-BR" sz="2600" b="1" dirty="0" smtClean="0"/>
              <a:t>aos </a:t>
            </a:r>
            <a:r>
              <a:rPr lang="pt-BR" sz="2600" b="1" dirty="0"/>
              <a:t>cursos que os alunos possam </a:t>
            </a:r>
            <a:r>
              <a:rPr lang="pt-BR" sz="2600" b="1" dirty="0" smtClean="0"/>
              <a:t>desenvolver; receber, avaliar e atribuir solicitações </a:t>
            </a:r>
            <a:r>
              <a:rPr lang="pt-BR" sz="2600" b="1" dirty="0"/>
              <a:t>de </a:t>
            </a:r>
            <a:r>
              <a:rPr lang="pt-BR" sz="2600" b="1" dirty="0" smtClean="0"/>
              <a:t>horas aos alunos; divulgar </a:t>
            </a:r>
            <a:r>
              <a:rPr lang="pt-BR" sz="2600" b="1" dirty="0"/>
              <a:t>atividades e </a:t>
            </a:r>
            <a:r>
              <a:rPr lang="pt-BR" sz="2600" b="1" dirty="0" smtClean="0"/>
              <a:t>auxiliar em </a:t>
            </a:r>
            <a:r>
              <a:rPr lang="pt-BR" sz="2600" b="1" dirty="0"/>
              <a:t>eventos </a:t>
            </a:r>
            <a:r>
              <a:rPr lang="pt-BR" sz="2600" b="1" dirty="0" smtClean="0"/>
              <a:t>institucionais.</a:t>
            </a:r>
          </a:p>
        </p:txBody>
      </p:sp>
    </p:spTree>
    <p:extLst>
      <p:ext uri="{BB962C8B-B14F-4D97-AF65-F5344CB8AC3E}">
        <p14:creationId xmlns:p14="http://schemas.microsoft.com/office/powerpoint/2010/main" val="126463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531</Words>
  <Application>Microsoft Office PowerPoint</Application>
  <PresentationFormat>Apresentação na tela (4:3)</PresentationFormat>
  <Paragraphs>60</Paragraphs>
  <Slides>20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3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Dragon</dc:creator>
  <cp:lastModifiedBy>Ana Cristina Gobbo César</cp:lastModifiedBy>
  <cp:revision>28</cp:revision>
  <dcterms:created xsi:type="dcterms:W3CDTF">2014-07-31T15:12:21Z</dcterms:created>
  <dcterms:modified xsi:type="dcterms:W3CDTF">2014-10-06T13:56:33Z</dcterms:modified>
</cp:coreProperties>
</file>