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1" r:id="rId6"/>
    <p:sldId id="263" r:id="rId7"/>
    <p:sldId id="260" r:id="rId8"/>
    <p:sldId id="262" r:id="rId9"/>
    <p:sldId id="265" r:id="rId10"/>
    <p:sldId id="266" r:id="rId11"/>
    <p:sldId id="269" r:id="rId12"/>
    <p:sldId id="264" r:id="rId13"/>
    <p:sldId id="267" r:id="rId14"/>
    <p:sldId id="271" r:id="rId15"/>
    <p:sldId id="272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1026" name="Picture 2" descr="C:\ALZINO 2014\abed - ciaed 2014 curitiba\data=U4aSnIyhBFNIJ3estado de goi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85" y="1556792"/>
            <a:ext cx="9144000" cy="439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700893" y="1556792"/>
            <a:ext cx="7742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INCLUSÃO DIGITAL NO ESTADO DE GOIÁS:</a:t>
            </a:r>
            <a:endParaRPr lang="pt-BR" sz="2800" dirty="0"/>
          </a:p>
          <a:p>
            <a:pPr algn="ctr"/>
            <a:r>
              <a:rPr lang="pt-BR" sz="2800" b="1" dirty="0"/>
              <a:t>QUE INCLUSÃO É ESTA?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675708" y="6022214"/>
            <a:ext cx="77422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err="1" smtClean="0"/>
              <a:t>Alzino</a:t>
            </a:r>
            <a:r>
              <a:rPr lang="pt-BR" sz="2400" b="1" dirty="0" smtClean="0"/>
              <a:t> Furtado de Mendonça</a:t>
            </a:r>
          </a:p>
          <a:p>
            <a:pPr algn="ctr"/>
            <a:r>
              <a:rPr lang="pt-BR" sz="2400" b="1" dirty="0" smtClean="0"/>
              <a:t>Faculdade Alves Faria  (ALFA)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635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662882" cy="486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04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4" y="1700808"/>
            <a:ext cx="8863972" cy="499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6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7" y="1556792"/>
            <a:ext cx="868282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65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712968" cy="455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08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43508" y="2276872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 smtClean="0"/>
              <a:t>50</a:t>
            </a:r>
            <a:r>
              <a:rPr lang="pt-BR" sz="2400" dirty="0"/>
              <a:t>% </a:t>
            </a:r>
            <a:r>
              <a:rPr lang="pt-BR" sz="2400" dirty="0" smtClean="0"/>
              <a:t>das ações de ID estão </a:t>
            </a:r>
            <a:r>
              <a:rPr lang="pt-BR" sz="2400" dirty="0"/>
              <a:t>direcionadas para atender à dimensão de acesso às </a:t>
            </a:r>
            <a:r>
              <a:rPr lang="pt-BR" sz="2400" dirty="0" err="1" smtClean="0"/>
              <a:t>TICs</a:t>
            </a:r>
            <a:r>
              <a:rPr lang="pt-BR" sz="2400" dirty="0" smtClean="0"/>
              <a:t>.</a:t>
            </a:r>
            <a:endParaRPr lang="pt-BR" sz="2400" dirty="0" smtClean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 smtClean="0"/>
              <a:t>50</a:t>
            </a:r>
            <a:r>
              <a:rPr lang="pt-BR" sz="2400" dirty="0"/>
              <a:t>% estão voltados para a dimensão de aquisição de </a:t>
            </a:r>
            <a:r>
              <a:rPr lang="pt-BR" sz="2400" dirty="0" smtClean="0"/>
              <a:t>conhecimento</a:t>
            </a:r>
            <a:endParaRPr lang="pt-BR" sz="24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2627784" y="1384112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AR BLANCA" panose="02000000000000000000" pitchFamily="2" charset="0"/>
              </a:rPr>
              <a:t>Finalizando...</a:t>
            </a:r>
            <a:endParaRPr lang="pt-BR" sz="4000" dirty="0">
              <a:latin typeface="AR BLANCA" panose="02000000000000000000" pitchFamily="2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3508" y="3621140"/>
            <a:ext cx="8748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Nenhum programa contempla a fase de </a:t>
            </a:r>
            <a:r>
              <a:rPr lang="pt-BR" sz="2400" i="1" dirty="0"/>
              <a:t>produção e uso de conteúdo</a:t>
            </a:r>
            <a:r>
              <a:rPr lang="pt-BR" sz="2400" dirty="0"/>
              <a:t>, fase mais elaborada e complexa da ID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3508" y="4725144"/>
            <a:ext cx="859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 maioria dos programas (84%) ainda estão preocupados em atender até a fase de treinamento, longe de atingir a capacitação do indivíduo, no uso da tecnologia, a fim de transformar </a:t>
            </a:r>
            <a:r>
              <a:rPr lang="pt-BR" sz="2400" i="1" dirty="0"/>
              <a:t>informação em conhecimento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8138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627784" y="1384112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AR BLANCA" panose="02000000000000000000" pitchFamily="2" charset="0"/>
              </a:rPr>
              <a:t>Finalizando...</a:t>
            </a:r>
            <a:endParaRPr lang="pt-BR" sz="4000" dirty="0">
              <a:latin typeface="AR BLANCA" panose="02000000000000000000" pitchFamily="2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752" y="2098511"/>
            <a:ext cx="9036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 smtClean="0"/>
              <a:t>Pode-se </a:t>
            </a:r>
            <a:r>
              <a:rPr lang="pt-BR" sz="2400" dirty="0"/>
              <a:t>afirmar que a sociedade brasileira e goiana, salvo algumas ilhas de excelência, está longe de alcançar o patamar da </a:t>
            </a:r>
            <a:r>
              <a:rPr lang="pt-BR" sz="2400" i="1" dirty="0"/>
              <a:t>sociedade em rede</a:t>
            </a:r>
            <a:r>
              <a:rPr lang="pt-BR" sz="2400" dirty="0"/>
              <a:t>, com a almejada difusão do conhecimento em larga escala, como propõe Guerreiro (2006). </a:t>
            </a:r>
            <a:endParaRPr lang="pt-BR" sz="2400" dirty="0" smtClean="0"/>
          </a:p>
          <a:p>
            <a:pPr>
              <a:buClr>
                <a:srgbClr val="FF0000"/>
              </a:buClr>
            </a:pPr>
            <a:endParaRPr lang="pt-BR" sz="2400" dirty="0" smtClean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 smtClean="0"/>
              <a:t>Observa-se </a:t>
            </a:r>
            <a:r>
              <a:rPr lang="pt-BR" sz="2400" dirty="0"/>
              <a:t>que sequer foram atingidos os objetivos da terceira fase (</a:t>
            </a:r>
            <a:r>
              <a:rPr lang="pt-BR" sz="2400" i="1" dirty="0"/>
              <a:t>sociedade </a:t>
            </a:r>
            <a:r>
              <a:rPr lang="pt-BR" sz="2400" i="1" dirty="0" smtClean="0"/>
              <a:t>digital).</a:t>
            </a:r>
            <a:endParaRPr lang="pt-B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6923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627784" y="1384112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AR BLANCA" panose="02000000000000000000" pitchFamily="2" charset="0"/>
              </a:rPr>
              <a:t>Finalizando...</a:t>
            </a:r>
            <a:endParaRPr lang="pt-BR" sz="4000" dirty="0">
              <a:latin typeface="AR BLANCA" panose="02000000000000000000" pitchFamily="2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2446" y="2636912"/>
            <a:ext cx="89284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Os gestores estaduais e municipais têm uma participação tímida no processo de inclusão digital e se comportam como se o problema fosse exclusivo do Governo Federal. </a:t>
            </a:r>
            <a:endParaRPr lang="pt-BR" sz="2400" dirty="0" smtClean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buClr>
                <a:srgbClr val="FF0000"/>
              </a:buClr>
            </a:pPr>
            <a:endParaRPr lang="pt-BR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 implantação de políticas de inclusão digital ocorre de forma centralizada, com pouca expressividade dos entes regionais em sua formulação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220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93879" y="2116013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pt-BR" sz="5400" dirty="0" smtClean="0">
                <a:latin typeface="AR BLANCA" panose="02000000000000000000" pitchFamily="2" charset="0"/>
              </a:rPr>
              <a:t>Que </a:t>
            </a:r>
            <a:r>
              <a:rPr lang="pt-BR" sz="5400" dirty="0">
                <a:latin typeface="AR BLANCA" panose="02000000000000000000" pitchFamily="2" charset="0"/>
              </a:rPr>
              <a:t>inclusão é esta</a:t>
            </a:r>
            <a:r>
              <a:rPr lang="pt-BR" sz="5400" dirty="0" smtClean="0">
                <a:latin typeface="AR BLANCA" panose="02000000000000000000" pitchFamily="2" charset="0"/>
              </a:rPr>
              <a:t>?</a:t>
            </a:r>
            <a:endParaRPr lang="pt-BR" sz="5400" dirty="0">
              <a:latin typeface="AR BLANCA" panose="02000000000000000000" pitchFamily="2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5" y="3861048"/>
            <a:ext cx="84393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pt-BR" sz="2800" dirty="0">
                <a:latin typeface="AR BLANCA" panose="02000000000000000000" pitchFamily="2" charset="0"/>
              </a:rPr>
              <a:t>Sem uma política pública mais efetiva corre-se o risco de haver um aumento nas taxas de desigualdade já existentes no Estado, bem como ocorrer um retardamento do desenvolvimento estadual no contexto do país.</a:t>
            </a:r>
            <a:endParaRPr lang="pt-BR" sz="28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15516" y="2708920"/>
            <a:ext cx="87129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pt-BR" sz="5400" dirty="0" smtClean="0">
                <a:latin typeface="AR BLANCA" panose="02000000000000000000" pitchFamily="2" charset="0"/>
              </a:rPr>
              <a:t>Obrigado!</a:t>
            </a:r>
            <a:endParaRPr lang="pt-BR" sz="5400" dirty="0">
              <a:latin typeface="AR BLANCA" panose="02000000000000000000" pitchFamily="2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346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39576" y="1835049"/>
            <a:ext cx="8117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 BLANCA" panose="02000000000000000000" pitchFamily="2" charset="0"/>
              </a:rPr>
              <a:t>Ações </a:t>
            </a:r>
            <a:r>
              <a:rPr lang="pt-BR" sz="2400" dirty="0">
                <a:latin typeface="AR BLANCA" panose="02000000000000000000" pitchFamily="2" charset="0"/>
              </a:rPr>
              <a:t>governamentais </a:t>
            </a:r>
            <a:r>
              <a:rPr lang="pt-BR" sz="2400" dirty="0" smtClean="0">
                <a:latin typeface="AR BLANCA" panose="02000000000000000000" pitchFamily="2" charset="0"/>
              </a:rPr>
              <a:t>desenvolvidas no </a:t>
            </a:r>
            <a:r>
              <a:rPr lang="pt-BR" sz="2400" dirty="0">
                <a:latin typeface="AR BLANCA" panose="02000000000000000000" pitchFamily="2" charset="0"/>
              </a:rPr>
              <a:t>Estado de Goiás relacionadas à </a:t>
            </a:r>
            <a:r>
              <a:rPr lang="pt-BR" sz="2400" dirty="0" smtClean="0">
                <a:latin typeface="AR BLANCA" panose="02000000000000000000" pitchFamily="2" charset="0"/>
              </a:rPr>
              <a:t>Inclusão Digital, no período de 1997 a 2011.</a:t>
            </a:r>
            <a:endParaRPr lang="pt-BR" sz="2400" dirty="0">
              <a:latin typeface="AR BLANCA" panose="02000000000000000000" pitchFamily="2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39578" y="5192325"/>
            <a:ext cx="79471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 BLANCA" panose="02000000000000000000" pitchFamily="2" charset="0"/>
              </a:rPr>
              <a:t>Referência utilizada: as classificações </a:t>
            </a:r>
            <a:r>
              <a:rPr lang="pt-BR" sz="2400" dirty="0">
                <a:latin typeface="AR BLANCA" panose="02000000000000000000" pitchFamily="2" charset="0"/>
              </a:rPr>
              <a:t>de Guerreiro (2006) </a:t>
            </a:r>
            <a:r>
              <a:rPr lang="pt-BR" sz="2400" dirty="0" smtClean="0">
                <a:latin typeface="AR BLANCA" panose="02000000000000000000" pitchFamily="2" charset="0"/>
              </a:rPr>
              <a:t>– sobre </a:t>
            </a:r>
            <a:r>
              <a:rPr lang="pt-BR" sz="2400" b="1" dirty="0" smtClean="0">
                <a:solidFill>
                  <a:srgbClr val="FF0000"/>
                </a:solidFill>
                <a:latin typeface="AR BLANCA" panose="02000000000000000000" pitchFamily="2" charset="0"/>
              </a:rPr>
              <a:t>“</a:t>
            </a:r>
            <a:r>
              <a:rPr lang="pt-BR" sz="2400" b="1" dirty="0" smtClean="0">
                <a:solidFill>
                  <a:srgbClr val="FF0000"/>
                </a:solidFill>
                <a:latin typeface="AR BLANCA" panose="02000000000000000000" pitchFamily="2" charset="0"/>
              </a:rPr>
              <a:t>sociedade </a:t>
            </a:r>
            <a:r>
              <a:rPr lang="pt-BR" sz="2400" b="1" dirty="0">
                <a:solidFill>
                  <a:srgbClr val="FF0000"/>
                </a:solidFill>
                <a:latin typeface="AR BLANCA" panose="02000000000000000000" pitchFamily="2" charset="0"/>
              </a:rPr>
              <a:t>da </a:t>
            </a:r>
            <a:r>
              <a:rPr lang="pt-BR" sz="2400" b="1" dirty="0" smtClean="0">
                <a:solidFill>
                  <a:srgbClr val="FF0000"/>
                </a:solidFill>
                <a:latin typeface="AR BLANCA" panose="02000000000000000000" pitchFamily="2" charset="0"/>
              </a:rPr>
              <a:t>informação” </a:t>
            </a:r>
            <a:r>
              <a:rPr lang="pt-BR" sz="2400" dirty="0" smtClean="0">
                <a:latin typeface="AR BLANCA" panose="02000000000000000000" pitchFamily="2" charset="0"/>
              </a:rPr>
              <a:t>e de </a:t>
            </a:r>
            <a:r>
              <a:rPr lang="pt-BR" sz="2400" dirty="0" err="1" smtClean="0">
                <a:latin typeface="AR BLANCA" panose="02000000000000000000" pitchFamily="2" charset="0"/>
              </a:rPr>
              <a:t>Sorj</a:t>
            </a:r>
            <a:r>
              <a:rPr lang="pt-BR" sz="2400" dirty="0" smtClean="0">
                <a:latin typeface="AR BLANCA" panose="02000000000000000000" pitchFamily="2" charset="0"/>
              </a:rPr>
              <a:t> </a:t>
            </a:r>
            <a:r>
              <a:rPr lang="pt-BR" sz="2400" dirty="0">
                <a:latin typeface="AR BLANCA" panose="02000000000000000000" pitchFamily="2" charset="0"/>
              </a:rPr>
              <a:t>(</a:t>
            </a:r>
            <a:r>
              <a:rPr lang="pt-BR" sz="2400" dirty="0" smtClean="0">
                <a:latin typeface="AR BLANCA" panose="02000000000000000000" pitchFamily="2" charset="0"/>
              </a:rPr>
              <a:t>2003) </a:t>
            </a:r>
            <a:r>
              <a:rPr lang="pt-BR" sz="2400" dirty="0" smtClean="0">
                <a:latin typeface="AR BLANCA" panose="02000000000000000000" pitchFamily="2" charset="0"/>
              </a:rPr>
              <a:t>sobre </a:t>
            </a:r>
            <a:r>
              <a:rPr lang="pt-BR" sz="2400" b="1" dirty="0" smtClean="0">
                <a:solidFill>
                  <a:srgbClr val="FF0000"/>
                </a:solidFill>
                <a:latin typeface="AR BLANCA" panose="02000000000000000000" pitchFamily="2" charset="0"/>
              </a:rPr>
              <a:t>“inclusão digital”.</a:t>
            </a:r>
            <a:endParaRPr lang="pt-BR" sz="2400" b="1" dirty="0">
              <a:solidFill>
                <a:srgbClr val="FF0000"/>
              </a:solidFill>
              <a:latin typeface="AR BLANCA" panose="02000000000000000000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9466" y="3501008"/>
            <a:ext cx="7947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 BLANCA" panose="02000000000000000000" pitchFamily="2" charset="0"/>
              </a:rPr>
              <a:t>Período </a:t>
            </a:r>
            <a:r>
              <a:rPr lang="pt-BR" sz="2400" dirty="0">
                <a:latin typeface="AR BLANCA" panose="02000000000000000000" pitchFamily="2" charset="0"/>
              </a:rPr>
              <a:t>em que os principais programas governamentais de inclusão digital foram criados e implementados. </a:t>
            </a:r>
          </a:p>
        </p:txBody>
      </p:sp>
    </p:spTree>
    <p:extLst>
      <p:ext uri="{BB962C8B-B14F-4D97-AF65-F5344CB8AC3E}">
        <p14:creationId xmlns:p14="http://schemas.microsoft.com/office/powerpoint/2010/main" val="166383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368143"/>
            <a:ext cx="2101291" cy="152025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97077" y="1403724"/>
            <a:ext cx="8604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AR BLANCA" panose="02000000000000000000" pitchFamily="2" charset="0"/>
              </a:rPr>
              <a:t>O TEMPO PRESENTE</a:t>
            </a:r>
            <a:r>
              <a:rPr lang="pt-BR" sz="4000" dirty="0" smtClean="0">
                <a:latin typeface="AR BLANCA" panose="02000000000000000000" pitchFamily="2" charset="0"/>
              </a:rPr>
              <a:t>...</a:t>
            </a:r>
          </a:p>
          <a:p>
            <a:r>
              <a:rPr lang="pt-BR" sz="4000" dirty="0">
                <a:latin typeface="AR BLANCA" panose="02000000000000000000" pitchFamily="2" charset="0"/>
              </a:rPr>
              <a:t> </a:t>
            </a:r>
            <a:r>
              <a:rPr lang="pt-BR" sz="4000" dirty="0" smtClean="0">
                <a:latin typeface="AR BLANCA" panose="02000000000000000000" pitchFamily="2" charset="0"/>
              </a:rPr>
              <a:t>        </a:t>
            </a:r>
            <a:r>
              <a:rPr lang="pt-BR" sz="3200" dirty="0" smtClean="0">
                <a:latin typeface="AR BLANCA" panose="02000000000000000000" pitchFamily="2" charset="0"/>
              </a:rPr>
              <a:t>RIQUEZA - INCLUSÃO...</a:t>
            </a:r>
            <a:endParaRPr lang="pt-BR" sz="3200" dirty="0" smtClean="0">
              <a:latin typeface="AR BLANCA" panose="02000000000000000000" pitchFamily="2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93995" y="2780928"/>
            <a:ext cx="8604448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 BLANCA" panose="02000000000000000000" pitchFamily="2" charset="0"/>
              </a:rPr>
              <a:t>... vivemos </a:t>
            </a:r>
            <a:r>
              <a:rPr lang="pt-BR" sz="2400" dirty="0">
                <a:latin typeface="AR BLANCA" panose="02000000000000000000" pitchFamily="2" charset="0"/>
              </a:rPr>
              <a:t>um tempo em que a possibilidade de representar qualquer conteúdo informacional sob a forma digital, processar, armazenar e transmitir informações modificou sensivelmente a sociedade humana</a:t>
            </a:r>
            <a:r>
              <a:rPr lang="pt-BR" sz="2400" dirty="0" smtClean="0">
                <a:latin typeface="AR BLANCA" panose="02000000000000000000" pitchFamily="2" charset="0"/>
              </a:rPr>
              <a:t>...</a:t>
            </a:r>
          </a:p>
          <a:p>
            <a:pPr algn="ctr"/>
            <a:r>
              <a:rPr lang="pt-BR" dirty="0" smtClean="0">
                <a:latin typeface="AR BLANCA" panose="02000000000000000000" pitchFamily="2" charset="0"/>
              </a:rPr>
              <a:t>(</a:t>
            </a:r>
            <a:r>
              <a:rPr lang="pt-BR" dirty="0" err="1" smtClean="0">
                <a:latin typeface="AR BLANCA" panose="02000000000000000000" pitchFamily="2" charset="0"/>
              </a:rPr>
              <a:t>Toffler</a:t>
            </a:r>
            <a:r>
              <a:rPr lang="pt-BR" dirty="0" smtClean="0">
                <a:latin typeface="AR BLANCA" panose="02000000000000000000" pitchFamily="2" charset="0"/>
              </a:rPr>
              <a:t> (1980)</a:t>
            </a:r>
            <a:r>
              <a:rPr lang="pt-BR" dirty="0" smtClean="0">
                <a:latin typeface="AR BLANCA" panose="02000000000000000000" pitchFamily="2" charset="0"/>
              </a:rPr>
              <a:t> </a:t>
            </a:r>
            <a:endParaRPr lang="pt-BR" dirty="0">
              <a:latin typeface="AR BLANCA" panose="02000000000000000000" pitchFamily="2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47864" y="5764010"/>
            <a:ext cx="4158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4000" dirty="0" smtClean="0">
                <a:latin typeface="AR BLANCA" panose="02000000000000000000" pitchFamily="2" charset="0"/>
              </a:rPr>
              <a:t>O QUE MUDOU?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2" y="4356259"/>
            <a:ext cx="2340635" cy="2340635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954177" y="4420927"/>
            <a:ext cx="5794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latin typeface="AR BLANCA" panose="02000000000000000000" pitchFamily="2" charset="0"/>
              </a:rPr>
              <a:t>O TEMPO PRESENTE...</a:t>
            </a:r>
          </a:p>
          <a:p>
            <a:pPr algn="ctr"/>
            <a:r>
              <a:rPr lang="pt-BR" sz="3200" dirty="0" smtClean="0">
                <a:latin typeface="AR BLANCA" panose="02000000000000000000" pitchFamily="2" charset="0"/>
              </a:rPr>
              <a:t>POBREZA </a:t>
            </a:r>
            <a:r>
              <a:rPr lang="pt-BR" sz="3200" dirty="0" smtClean="0">
                <a:latin typeface="AR BLANCA" panose="02000000000000000000" pitchFamily="2" charset="0"/>
              </a:rPr>
              <a:t>– EXCLUSÃO...</a:t>
            </a:r>
            <a:endParaRPr lang="pt-BR" sz="3200" dirty="0" smtClean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6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80345" y="1412729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latin typeface="AR BLANCA" panose="02000000000000000000" pitchFamily="2" charset="0"/>
              </a:rPr>
              <a:t>É</a:t>
            </a:r>
            <a:r>
              <a:rPr lang="pt-BR" sz="4000" dirty="0" smtClean="0">
                <a:latin typeface="AR BLANCA" panose="02000000000000000000" pitchFamily="2" charset="0"/>
              </a:rPr>
              <a:t> </a:t>
            </a:r>
            <a:r>
              <a:rPr lang="pt-BR" sz="4000" dirty="0">
                <a:latin typeface="AR BLANCA" panose="02000000000000000000" pitchFamily="2" charset="0"/>
              </a:rPr>
              <a:t>papel do Estado criar condições de incorporação das tecnologias, como condição para o pleno exercício da cidadania.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099" y="3908849"/>
            <a:ext cx="3528392" cy="291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84068" y="4221088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 BLANCA" panose="02000000000000000000" pitchFamily="2" charset="0"/>
              </a:rPr>
              <a:t>As </a:t>
            </a:r>
            <a:r>
              <a:rPr lang="pt-BR" sz="2400" dirty="0">
                <a:latin typeface="AR BLANCA" panose="02000000000000000000" pitchFamily="2" charset="0"/>
              </a:rPr>
              <a:t>propostas de inclusão digital têm sido suficientemente abrangentes, eficientes e eficazes no sentido de fazer do uso das tecnologias de informação e comunicação (</a:t>
            </a:r>
            <a:r>
              <a:rPr lang="pt-BR" sz="2400" dirty="0" err="1">
                <a:latin typeface="AR BLANCA" panose="02000000000000000000" pitchFamily="2" charset="0"/>
              </a:rPr>
              <a:t>TICs</a:t>
            </a:r>
            <a:r>
              <a:rPr lang="pt-BR" sz="2400" dirty="0">
                <a:latin typeface="AR BLANCA" panose="02000000000000000000" pitchFamily="2" charset="0"/>
              </a:rPr>
              <a:t>) um elemento-chave para </a:t>
            </a:r>
            <a:r>
              <a:rPr lang="pt-BR" sz="2400" dirty="0" smtClean="0">
                <a:latin typeface="AR BLANCA" panose="02000000000000000000" pitchFamily="2" charset="0"/>
              </a:rPr>
              <a:t>se promover a cidadania?</a:t>
            </a:r>
            <a:endParaRPr lang="pt-BR" sz="2400" dirty="0">
              <a:latin typeface="AR BLANCA" panose="02000000000000000000" pitchFamily="2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84068" y="2708920"/>
            <a:ext cx="8117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 BLANCA" panose="02000000000000000000" pitchFamily="2" charset="0"/>
              </a:rPr>
              <a:t>O </a:t>
            </a:r>
            <a:r>
              <a:rPr lang="pt-BR" sz="2400" dirty="0">
                <a:latin typeface="AR BLANCA" panose="02000000000000000000" pitchFamily="2" charset="0"/>
              </a:rPr>
              <a:t>que tem sido feito, efetivamente, para reverter a situação dos excluídos digitais?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07704" y="1700808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R BLANCA" panose="02000000000000000000" pitchFamily="2" charset="0"/>
              </a:rPr>
              <a:t>Questões norteadoras...</a:t>
            </a:r>
            <a:endParaRPr lang="pt-BR" sz="32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58358" y="1772816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AR BLANCA" panose="02000000000000000000" pitchFamily="2" charset="0"/>
              </a:rPr>
              <a:t>Exclusão digital, </a:t>
            </a:r>
            <a:r>
              <a:rPr lang="pt-BR" sz="3200" dirty="0" err="1" smtClean="0">
                <a:solidFill>
                  <a:srgbClr val="FF0000"/>
                </a:solidFill>
                <a:latin typeface="AR BLANCA" panose="02000000000000000000" pitchFamily="2" charset="0"/>
              </a:rPr>
              <a:t>infoexclusão</a:t>
            </a:r>
            <a:r>
              <a:rPr lang="pt-BR" sz="3200" dirty="0">
                <a:solidFill>
                  <a:srgbClr val="FF0000"/>
                </a:solidFill>
                <a:latin typeface="AR BLANCA" panose="02000000000000000000" pitchFamily="2" charset="0"/>
              </a:rPr>
              <a:t>, divisão digital, brecha </a:t>
            </a:r>
            <a:r>
              <a:rPr lang="pt-BR" sz="3200" dirty="0" smtClean="0">
                <a:solidFill>
                  <a:srgbClr val="FF0000"/>
                </a:solidFill>
                <a:latin typeface="AR BLANCA" panose="02000000000000000000" pitchFamily="2" charset="0"/>
              </a:rPr>
              <a:t>digital...</a:t>
            </a:r>
          </a:p>
          <a:p>
            <a:endParaRPr lang="pt-BR" sz="3200" dirty="0">
              <a:solidFill>
                <a:srgbClr val="FF0000"/>
              </a:solidFill>
              <a:latin typeface="AR BLANCA" panose="02000000000000000000" pitchFamily="2" charset="0"/>
            </a:endParaRPr>
          </a:p>
          <a:p>
            <a:r>
              <a:rPr lang="pt-BR" sz="3200" dirty="0">
                <a:solidFill>
                  <a:schemeClr val="accent1"/>
                </a:solidFill>
                <a:latin typeface="AR BLANCA" panose="02000000000000000000" pitchFamily="2" charset="0"/>
              </a:rPr>
              <a:t>I</a:t>
            </a:r>
            <a:r>
              <a:rPr lang="pt-BR" sz="3200" dirty="0" smtClean="0">
                <a:solidFill>
                  <a:schemeClr val="accent1"/>
                </a:solidFill>
                <a:latin typeface="AR BLANCA" panose="02000000000000000000" pitchFamily="2" charset="0"/>
              </a:rPr>
              <a:t>nclusão </a:t>
            </a:r>
            <a:r>
              <a:rPr lang="pt-BR" sz="3200" dirty="0">
                <a:solidFill>
                  <a:schemeClr val="accent1"/>
                </a:solidFill>
                <a:latin typeface="AR BLANCA" panose="02000000000000000000" pitchFamily="2" charset="0"/>
              </a:rPr>
              <a:t>digital, </a:t>
            </a:r>
            <a:r>
              <a:rPr lang="pt-BR" sz="3200" dirty="0" err="1" smtClean="0">
                <a:solidFill>
                  <a:schemeClr val="accent1"/>
                </a:solidFill>
                <a:latin typeface="AR BLANCA" panose="02000000000000000000" pitchFamily="2" charset="0"/>
              </a:rPr>
              <a:t>infoinclusão</a:t>
            </a:r>
            <a:r>
              <a:rPr lang="pt-BR" sz="3200" dirty="0" smtClean="0">
                <a:solidFill>
                  <a:schemeClr val="accent1"/>
                </a:solidFill>
                <a:latin typeface="AR BLANCA" panose="02000000000000000000" pitchFamily="2" charset="0"/>
              </a:rPr>
              <a:t>, oportunidade digital</a:t>
            </a:r>
            <a:r>
              <a:rPr lang="pt-BR" sz="3200" dirty="0" smtClean="0">
                <a:solidFill>
                  <a:schemeClr val="accent1"/>
                </a:solidFill>
                <a:latin typeface="AR BLANCA" panose="02000000000000000000" pitchFamily="2" charset="0"/>
              </a:rPr>
              <a:t>...</a:t>
            </a:r>
            <a:endParaRPr lang="pt-BR" sz="3200" dirty="0" smtClean="0">
              <a:solidFill>
                <a:schemeClr val="accent1"/>
              </a:solidFill>
              <a:latin typeface="AR BLANCA" panose="02000000000000000000" pitchFamily="2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77247" y="5157192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AR BLANCA" panose="02000000000000000000" pitchFamily="2" charset="0"/>
              </a:rPr>
              <a:t>Nem todos os indivíduos participam da sociedade da informação. </a:t>
            </a:r>
            <a:endParaRPr lang="pt-BR" sz="32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5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64136"/>
              </p:ext>
            </p:extLst>
          </p:nvPr>
        </p:nvGraphicFramePr>
        <p:xfrm>
          <a:off x="467544" y="1531462"/>
          <a:ext cx="8568951" cy="4822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3168352"/>
                <a:gridCol w="4176463"/>
              </a:tblGrid>
              <a:tr h="313362"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EVOLUÇÃO DA SOCIEDADE (GUERREIRO, 2006)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246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FASE</a:t>
                      </a:r>
                      <a:endParaRPr lang="pt-BR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ETAPA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DESCRIÇÃO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</a:rPr>
                        <a:t>1ª</a:t>
                      </a:r>
                      <a:endParaRPr lang="pt-BR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Sociedade da Informação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Infraestrutura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2ª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Sociedade Informatizada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Aplicação das tecnologias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</a:tr>
              <a:tr h="79869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</a:rPr>
                        <a:t>3ª</a:t>
                      </a:r>
                      <a:endParaRPr lang="pt-BR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Sociedade Digital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Transformação da Informação em Conhecimento – Agenda de ID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4ª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Sociedade do Conhecimento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Busca pessoal – Apropriação ativa</a:t>
                      </a:r>
                      <a:endParaRPr lang="pt-BR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</a:tr>
              <a:tr h="133116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</a:rPr>
                        <a:t>5ª</a:t>
                      </a:r>
                      <a:endParaRPr lang="pt-BR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Sociedade em Rede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Produção – Difusão – Consumo</a:t>
                      </a:r>
                    </a:p>
                    <a:p>
                      <a:pPr indent="4502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(em qualquer lugar, a qualquer tempo e com diferentes mídias)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58" marR="665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9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7992888" cy="514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4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pic>
        <p:nvPicPr>
          <p:cNvPr id="3" name="Imagem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0928"/>
            <a:ext cx="8928991" cy="360129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251520" y="1822165"/>
            <a:ext cx="86409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Interdependência dos níveis de inclusão </a:t>
            </a:r>
            <a:r>
              <a:rPr lang="pt-BR" sz="2400" dirty="0" smtClean="0"/>
              <a:t>digital, </a:t>
            </a:r>
            <a:r>
              <a:rPr lang="pt-BR" sz="2400" dirty="0"/>
              <a:t>de acordo com </a:t>
            </a:r>
            <a:r>
              <a:rPr lang="pt-BR" sz="2400" dirty="0" err="1"/>
              <a:t>Sorj</a:t>
            </a:r>
            <a:r>
              <a:rPr lang="pt-BR" sz="2400" dirty="0"/>
              <a:t> (2003), elaborado por </a:t>
            </a:r>
            <a:r>
              <a:rPr lang="pt-BR" sz="2400" dirty="0" err="1"/>
              <a:t>Winkler</a:t>
            </a:r>
            <a:r>
              <a:rPr lang="pt-BR" sz="2400" dirty="0"/>
              <a:t> (2005).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6248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567</Words>
  <Application>Microsoft Office PowerPoint</Application>
  <PresentationFormat>Apresentação na tela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Alzino</cp:lastModifiedBy>
  <cp:revision>23</cp:revision>
  <dcterms:created xsi:type="dcterms:W3CDTF">2014-07-31T15:12:21Z</dcterms:created>
  <dcterms:modified xsi:type="dcterms:W3CDTF">2014-10-07T01:43:54Z</dcterms:modified>
</cp:coreProperties>
</file>