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876" r:id="rId17"/>
    <p:sldMasterId id="2147484135" r:id="rId18"/>
    <p:sldMasterId id="2147484147" r:id="rId19"/>
    <p:sldMasterId id="2147484159" r:id="rId20"/>
  </p:sldMasterIdLst>
  <p:sldIdLst>
    <p:sldId id="256" r:id="rId21"/>
    <p:sldId id="380" r:id="rId22"/>
    <p:sldId id="363" r:id="rId23"/>
    <p:sldId id="397" r:id="rId24"/>
    <p:sldId id="396" r:id="rId25"/>
    <p:sldId id="382" r:id="rId26"/>
    <p:sldId id="394" r:id="rId27"/>
    <p:sldId id="395" r:id="rId28"/>
    <p:sldId id="398" r:id="rId29"/>
    <p:sldId id="399" r:id="rId30"/>
    <p:sldId id="401" r:id="rId31"/>
    <p:sldId id="424" r:id="rId32"/>
    <p:sldId id="420" r:id="rId33"/>
    <p:sldId id="418" r:id="rId34"/>
    <p:sldId id="421" r:id="rId35"/>
    <p:sldId id="402" r:id="rId36"/>
    <p:sldId id="403" r:id="rId37"/>
    <p:sldId id="406" r:id="rId38"/>
    <p:sldId id="408" r:id="rId39"/>
    <p:sldId id="404" r:id="rId40"/>
    <p:sldId id="410" r:id="rId41"/>
    <p:sldId id="422" r:id="rId42"/>
    <p:sldId id="412" r:id="rId43"/>
    <p:sldId id="414" r:id="rId44"/>
    <p:sldId id="365" r:id="rId45"/>
    <p:sldId id="385" r:id="rId46"/>
    <p:sldId id="386" r:id="rId47"/>
    <p:sldId id="425" r:id="rId48"/>
    <p:sldId id="426" r:id="rId49"/>
    <p:sldId id="427" r:id="rId50"/>
    <p:sldId id="366" r:id="rId51"/>
    <p:sldId id="428" r:id="rId52"/>
    <p:sldId id="387" r:id="rId53"/>
    <p:sldId id="388" r:id="rId54"/>
    <p:sldId id="429" r:id="rId55"/>
    <p:sldId id="430" r:id="rId56"/>
    <p:sldId id="367" r:id="rId57"/>
    <p:sldId id="389" r:id="rId58"/>
    <p:sldId id="390" r:id="rId59"/>
    <p:sldId id="433" r:id="rId60"/>
    <p:sldId id="391" r:id="rId61"/>
    <p:sldId id="431" r:id="rId62"/>
    <p:sldId id="432" r:id="rId63"/>
    <p:sldId id="368" r:id="rId64"/>
    <p:sldId id="392" r:id="rId65"/>
    <p:sldId id="369" r:id="rId66"/>
    <p:sldId id="381" r:id="rId67"/>
    <p:sldId id="359" r:id="rId68"/>
    <p:sldId id="360" r:id="rId69"/>
    <p:sldId id="361" r:id="rId7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6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6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6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6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6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6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6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6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6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85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6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69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75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553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0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751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718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836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22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182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975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13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973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025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142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115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717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8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468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545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752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723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98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5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9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001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88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2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23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71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563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701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723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989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59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001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88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37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99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071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563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701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97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556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58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84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77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818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485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118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208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73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593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11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56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668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977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7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72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46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44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4921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007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248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185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171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698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456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9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947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02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232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37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96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9283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29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5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041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691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72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32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912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330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065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766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911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077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7806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09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204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4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39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015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937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16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490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514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9434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3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287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3036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30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68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49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20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42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059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41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427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860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763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3202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792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638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488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4177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6782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6564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8581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2817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2532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9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857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10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36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7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9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92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2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2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59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21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33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32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59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19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68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7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45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23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5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33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34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4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50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1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7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5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06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0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15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76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6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4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5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72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2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062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06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15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76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46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17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32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96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7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28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90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0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2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5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11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5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815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96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37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21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42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2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391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12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84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5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26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00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68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837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70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71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496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12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57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5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ags" Target="../tags/tag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6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6DC2E9-5D2A-4A9F-B45D-75C0C138B2DA}" type="datetimeFigureOut">
              <a:rPr lang="pt-BR" smtClean="0"/>
              <a:t>09/10/2014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7E340E-A044-4624-B7A3-0D0E72FE7F0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90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15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210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210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19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97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48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51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747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D94E1-10EB-4C0B-AA3F-0F6B524B2ACA}" type="datetimeFigureOut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09/10/2014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7AADE6-07F6-4737-9C5E-27982BC87C6B}" type="slidenum">
              <a:rPr lang="pt-BR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‹nº›</a:t>
            </a:fld>
            <a:endParaRPr lang="pt-BR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0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69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251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251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12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82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F44FAB-4A54-45ED-A91E-0358D6445871}" type="datetimeFigureOut">
              <a:rPr lang="pt-BR" smtClean="0">
                <a:solidFill>
                  <a:srgbClr val="FFFFFF"/>
                </a:solidFill>
              </a:rPr>
              <a:pPr/>
              <a:t>09/10/2014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DBA9F-6982-4AE6-85C5-4E2598BFAA05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90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9795.htm" TargetMode="External"/><Relationship Id="rId2" Type="http://schemas.openxmlformats.org/officeDocument/2006/relationships/hyperlink" Target="http://www.aedb.br/seget/artigos10/349_ARTIGO%20SEGET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mzylb/antonio-novoa-novo-livro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48oJe_nApQ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445170"/>
            <a:ext cx="8496944" cy="2199854"/>
          </a:xfrm>
        </p:spPr>
        <p:txBody>
          <a:bodyPr>
            <a:normAutofit fontScale="90000"/>
          </a:bodyPr>
          <a:lstStyle/>
          <a:p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>          </a:t>
            </a:r>
            <a:br>
              <a:rPr lang="pt-BR" sz="2700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180432" cy="4514056"/>
          </a:xfrm>
        </p:spPr>
        <p:txBody>
          <a:bodyPr>
            <a:normAutofit fontScale="62500" lnSpcReduction="20000"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20º CIAED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Congresso Internacional ABED de Educação à Distância</a:t>
            </a:r>
          </a:p>
          <a:p>
            <a:r>
              <a:rPr lang="pt-BR" sz="3600" b="1" dirty="0" smtClean="0">
                <a:solidFill>
                  <a:schemeClr val="tx1"/>
                </a:solidFill>
              </a:rPr>
              <a:t>Curitiba-PR</a:t>
            </a:r>
          </a:p>
          <a:p>
            <a:endParaRPr lang="pt-BR" sz="3600" b="1" dirty="0">
              <a:solidFill>
                <a:schemeClr val="tx1"/>
              </a:solidFill>
            </a:endParaRPr>
          </a:p>
          <a:p>
            <a:endParaRPr lang="pt-BR" sz="3600" b="1" dirty="0" smtClean="0">
              <a:solidFill>
                <a:schemeClr val="tx1"/>
              </a:solidFill>
            </a:endParaRPr>
          </a:p>
          <a:p>
            <a:r>
              <a:rPr lang="pt-BR" sz="3600" b="1" dirty="0" smtClean="0">
                <a:solidFill>
                  <a:schemeClr val="tx1"/>
                </a:solidFill>
              </a:rPr>
              <a:t>AGENDA </a:t>
            </a:r>
            <a:r>
              <a:rPr lang="pt-BR" sz="3600" b="1" dirty="0">
                <a:solidFill>
                  <a:schemeClr val="tx1"/>
                </a:solidFill>
              </a:rPr>
              <a:t>21 LOCAL: </a:t>
            </a:r>
            <a:endParaRPr lang="pt-BR" sz="3600" b="1" dirty="0" smtClean="0">
              <a:solidFill>
                <a:schemeClr val="tx1"/>
              </a:solidFill>
            </a:endParaRPr>
          </a:p>
          <a:p>
            <a:r>
              <a:rPr lang="pt-BR" sz="3600" b="1" dirty="0" smtClean="0">
                <a:solidFill>
                  <a:schemeClr val="tx1"/>
                </a:solidFill>
              </a:rPr>
              <a:t>RELATO </a:t>
            </a:r>
            <a:r>
              <a:rPr lang="pt-BR" sz="3600" b="1" dirty="0">
                <a:solidFill>
                  <a:schemeClr val="tx1"/>
                </a:solidFill>
              </a:rPr>
              <a:t>DE UMA EXPERIÊNCIA </a:t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>INOVADORA EM EAD</a:t>
            </a:r>
            <a:endParaRPr lang="pt-BR" sz="3600" b="1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sz="23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3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sz="23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Me. Rosângela Abreu do Prado Wolf</a:t>
            </a:r>
          </a:p>
          <a:p>
            <a:r>
              <a:rPr lang="pt-BR" dirty="0">
                <a:solidFill>
                  <a:schemeClr val="tx1"/>
                </a:solidFill>
              </a:rPr>
              <a:t>UNICENTRO-Universidade Estadual do Centro-Oeste- </a:t>
            </a:r>
          </a:p>
          <a:p>
            <a:r>
              <a:rPr lang="pt-BR" dirty="0">
                <a:solidFill>
                  <a:schemeClr val="tx1"/>
                </a:solidFill>
              </a:rPr>
              <a:t>UAB-Universidade Aberta do Brasil</a:t>
            </a:r>
          </a:p>
          <a:p>
            <a:r>
              <a:rPr lang="pt-BR" dirty="0">
                <a:solidFill>
                  <a:schemeClr val="tx1"/>
                </a:solidFill>
              </a:rPr>
              <a:t>-Guarapuava/PARANÁ-</a:t>
            </a:r>
          </a:p>
          <a:p>
            <a:r>
              <a:rPr lang="pt-BR" dirty="0">
                <a:solidFill>
                  <a:schemeClr val="tx1"/>
                </a:solidFill>
              </a:rPr>
              <a:t>2014</a:t>
            </a:r>
          </a:p>
          <a:p>
            <a:pPr algn="r"/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MOMENTOS PROFISSIONAIS\Unicentr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00306"/>
            <a:ext cx="934643" cy="111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32" y="4775437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r>
              <a:rPr lang="pt-BR" sz="3200" dirty="0"/>
              <a:t>Está na 6ª edição, sendo que três foram presenciais. </a:t>
            </a:r>
            <a:endParaRPr lang="pt-BR" sz="3200" dirty="0" smtClean="0"/>
          </a:p>
          <a:p>
            <a:r>
              <a:rPr lang="pt-BR" sz="3200" dirty="0" smtClean="0"/>
              <a:t>Em </a:t>
            </a:r>
            <a:r>
              <a:rPr lang="pt-BR" sz="3200" dirty="0"/>
              <a:t>2009 ocorreu a 1ª turma a distância que atendeu 730 alunos.</a:t>
            </a:r>
          </a:p>
          <a:p>
            <a:r>
              <a:rPr lang="pt-BR" sz="3200" dirty="0" smtClean="0"/>
              <a:t>2ª Edição em 2010;</a:t>
            </a:r>
          </a:p>
          <a:p>
            <a:r>
              <a:rPr lang="pt-BR" sz="3200" b="1" dirty="0" smtClean="0">
                <a:solidFill>
                  <a:srgbClr val="FF0000"/>
                </a:solidFill>
              </a:rPr>
              <a:t>3ª Edição em 2013;</a:t>
            </a:r>
          </a:p>
          <a:p>
            <a:r>
              <a:rPr lang="pt-BR" sz="3200" dirty="0" smtClean="0"/>
              <a:t>4ª Edição em 2014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DISCIPLINAS DO CURSO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262071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Tecnologias da Informação e Comunicação;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Educação Ambiental e Responsabilidade </a:t>
            </a:r>
            <a:r>
              <a:rPr lang="pt-BR" b="1" dirty="0">
                <a:solidFill>
                  <a:srgbClr val="FF0000"/>
                </a:solidFill>
              </a:rPr>
              <a:t>S</a:t>
            </a:r>
            <a:r>
              <a:rPr lang="pt-BR" b="1" dirty="0" smtClean="0">
                <a:solidFill>
                  <a:srgbClr val="FF0000"/>
                </a:solidFill>
              </a:rPr>
              <a:t>ocial;</a:t>
            </a:r>
          </a:p>
          <a:p>
            <a:r>
              <a:rPr lang="pt-BR" dirty="0" smtClean="0"/>
              <a:t>Função Social da Escola;</a:t>
            </a:r>
          </a:p>
          <a:p>
            <a:r>
              <a:rPr lang="pt-BR" dirty="0" smtClean="0"/>
              <a:t>Educação, Ética e Princípios </a:t>
            </a:r>
            <a:r>
              <a:rPr lang="pt-BR" dirty="0"/>
              <a:t>D</a:t>
            </a:r>
            <a:r>
              <a:rPr lang="pt-BR" dirty="0" smtClean="0"/>
              <a:t>emocráticos;</a:t>
            </a:r>
          </a:p>
          <a:p>
            <a:r>
              <a:rPr lang="pt-BR" dirty="0" smtClean="0"/>
              <a:t>Tópicos Avançados de Gestão Educacional;</a:t>
            </a:r>
          </a:p>
          <a:p>
            <a:r>
              <a:rPr lang="pt-BR" dirty="0" smtClean="0"/>
              <a:t>Gestão do Projeto Pedagógico;</a:t>
            </a:r>
          </a:p>
          <a:p>
            <a:r>
              <a:rPr lang="pt-BR" dirty="0" smtClean="0"/>
              <a:t>Pesquisa em Educação;</a:t>
            </a:r>
          </a:p>
          <a:p>
            <a:r>
              <a:rPr lang="pt-BR" dirty="0" smtClean="0"/>
              <a:t>Gestão Financeira, Física e </a:t>
            </a:r>
            <a:r>
              <a:rPr lang="pt-BR" dirty="0" smtClean="0"/>
              <a:t>Patrimonial</a:t>
            </a:r>
            <a:r>
              <a:rPr lang="pt-BR" dirty="0" smtClean="0"/>
              <a:t>;</a:t>
            </a:r>
          </a:p>
          <a:p>
            <a:r>
              <a:rPr lang="pt-BR" dirty="0" smtClean="0"/>
              <a:t>Avaliação Institucional;</a:t>
            </a:r>
          </a:p>
          <a:p>
            <a:r>
              <a:rPr lang="pt-BR" dirty="0" smtClean="0"/>
              <a:t>Planejamento Estratégico;</a:t>
            </a:r>
          </a:p>
          <a:p>
            <a:r>
              <a:rPr lang="pt-BR" dirty="0" smtClean="0"/>
              <a:t>Relações Interpessoais e Liderança;</a:t>
            </a:r>
          </a:p>
          <a:p>
            <a:r>
              <a:rPr lang="pt-BR" dirty="0" smtClean="0"/>
              <a:t>Criatividade no Ambiente Escolar;</a:t>
            </a:r>
          </a:p>
          <a:p>
            <a:r>
              <a:rPr lang="pt-BR" dirty="0" smtClean="0"/>
              <a:t>Seminários de Pesquisa;</a:t>
            </a:r>
          </a:p>
          <a:p>
            <a:r>
              <a:rPr lang="pt-BR" dirty="0" smtClean="0"/>
              <a:t>TCC.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OBJETIVOS</a:t>
            </a:r>
            <a:br>
              <a:rPr lang="pt-BR" dirty="0" smtClean="0"/>
            </a:br>
            <a:r>
              <a:rPr lang="pt-BR" dirty="0" smtClean="0"/>
              <a:t>DA DISCIPLINA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119257"/>
            <a:ext cx="7128792" cy="36038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Apresentar </a:t>
            </a:r>
            <a:r>
              <a:rPr lang="pt-BR" dirty="0" smtClean="0"/>
              <a:t>a Educação Ambiental e seus objetivos na atualidade, enquanto prática capaz de disseminar conhecimentos </a:t>
            </a:r>
            <a:r>
              <a:rPr lang="pt-BR" dirty="0"/>
              <a:t>sobre o meio </a:t>
            </a:r>
            <a:r>
              <a:rPr lang="pt-BR" dirty="0" smtClean="0"/>
              <a:t>ambiente, conscientizando assim sobre a </a:t>
            </a:r>
            <a:r>
              <a:rPr lang="pt-BR" dirty="0" smtClean="0"/>
              <a:t>necessidade da </a:t>
            </a:r>
            <a:r>
              <a:rPr lang="pt-BR" dirty="0" smtClean="0"/>
              <a:t>preservação deste e da sua </a:t>
            </a:r>
            <a:r>
              <a:rPr lang="pt-BR" dirty="0"/>
              <a:t>utilização </a:t>
            </a:r>
            <a:r>
              <a:rPr lang="pt-BR" dirty="0" smtClean="0"/>
              <a:t>de forma sustentável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A </a:t>
            </a:r>
            <a:r>
              <a:rPr lang="pt-BR" dirty="0" smtClean="0"/>
              <a:t>EA</a:t>
            </a:r>
            <a:r>
              <a:rPr lang="pt-BR" dirty="0" smtClean="0"/>
              <a:t> </a:t>
            </a:r>
            <a:r>
              <a:rPr lang="pt-BR" dirty="0" smtClean="0"/>
              <a:t>visa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smtClean="0"/>
              <a:t>formação de valores e de uma ética ambiental nas pessoas, que se expresse em atitudes na relação </a:t>
            </a:r>
            <a:r>
              <a:rPr lang="pt-BR" dirty="0" smtClean="0"/>
              <a:t>entre</a:t>
            </a:r>
          </a:p>
          <a:p>
            <a:pPr algn="just"/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</a:t>
            </a:r>
            <a:r>
              <a:rPr lang="pt-BR" b="1" dirty="0" smtClean="0"/>
              <a:t>Seres </a:t>
            </a:r>
            <a:r>
              <a:rPr lang="pt-BR" b="1" dirty="0"/>
              <a:t>H</a:t>
            </a:r>
            <a:r>
              <a:rPr lang="pt-BR" b="1" dirty="0" smtClean="0"/>
              <a:t>umanos  X Meio Ambiente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2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</p:spPr>
        <p:txBody>
          <a:bodyPr>
            <a:normAutofit/>
          </a:bodyPr>
          <a:lstStyle/>
          <a:p>
            <a:r>
              <a:rPr lang="pt-BR" dirty="0" smtClean="0"/>
              <a:t>EDUCAÇÃO AMBIENTAL</a:t>
            </a:r>
            <a:br>
              <a:rPr lang="pt-BR" dirty="0" smtClean="0"/>
            </a:br>
            <a:r>
              <a:rPr lang="pt-BR" dirty="0" smtClean="0"/>
              <a:t>NO AMBITO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492895"/>
            <a:ext cx="6624736" cy="3230173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Os Parâmetros Curriculares </a:t>
            </a:r>
            <a:r>
              <a:rPr lang="pt-BR" sz="3200" dirty="0" smtClean="0"/>
              <a:t>Nacionais (</a:t>
            </a:r>
            <a:r>
              <a:rPr lang="pt-BR" sz="3200" dirty="0" err="1" smtClean="0"/>
              <a:t>PCNs</a:t>
            </a:r>
            <a:r>
              <a:rPr lang="pt-BR" sz="3200" dirty="0" smtClean="0"/>
              <a:t>) surgiram em 1997 com a proposta do </a:t>
            </a:r>
            <a:r>
              <a:rPr lang="pt-BR" sz="3200" dirty="0"/>
              <a:t>tema meio ambiente </a:t>
            </a:r>
            <a:r>
              <a:rPr lang="pt-BR" sz="3200" dirty="0" smtClean="0"/>
              <a:t>a ser articulado de forma </a:t>
            </a:r>
            <a:r>
              <a:rPr lang="pt-BR" sz="3200" dirty="0" smtClean="0"/>
              <a:t>transversal.</a:t>
            </a:r>
            <a:endParaRPr lang="pt-BR" sz="3200" dirty="0" smtClean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rmAutofit fontScale="90000"/>
          </a:bodyPr>
          <a:lstStyle/>
          <a:p>
            <a:r>
              <a:rPr lang="pt-BR" dirty="0"/>
              <a:t>POLÍTICAS PÚBLICAS DE AMPARO </a:t>
            </a:r>
            <a:r>
              <a:rPr lang="pt-BR" dirty="0" smtClean="0"/>
              <a:t>À </a:t>
            </a:r>
            <a:r>
              <a:rPr lang="pt-BR" dirty="0"/>
              <a:t>EDUCAÇÃO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636913"/>
            <a:ext cx="6196405" cy="308615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EA tornou-se lei em 27 de Abril de 1999. A Lei N° 9.795 – Lei da Educação Ambiental, em seu Art. 2° afirma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 </a:t>
            </a:r>
            <a:r>
              <a:rPr lang="pt-BR" b="1" dirty="0"/>
              <a:t>"A educação ambiental é um componente essencial e permanente da educação nacional, devendo estar presente, de forma articulada, em todos os níveis e modalidades do processo educativo, em caráter formal e </a:t>
            </a:r>
            <a:r>
              <a:rPr lang="pt-BR" b="1" dirty="0" smtClean="0"/>
              <a:t>não-formal”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61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692696"/>
            <a:ext cx="7416824" cy="5544616"/>
          </a:xfrm>
        </p:spPr>
        <p:txBody>
          <a:bodyPr>
            <a:normAutofit fontScale="70000" lnSpcReduction="20000"/>
          </a:bodyPr>
          <a:lstStyle/>
          <a:p>
            <a:pPr lvl="0" algn="just">
              <a:buClr>
                <a:srgbClr val="AA2B1E"/>
              </a:buClr>
            </a:pPr>
            <a:r>
              <a:rPr lang="pt-BR" sz="3600" dirty="0">
                <a:solidFill>
                  <a:prstClr val="black"/>
                </a:solidFill>
              </a:rPr>
              <a:t>Porém a partir de 1999, com a lei nº 9.795, é obrigatório no Ensino Superior a inserção do tema meio ambiente nos cursos de licenciatura, para que assim haja a capacitação de profissionais com conhecimentos em todas as áreas para abordar as questões </a:t>
            </a:r>
            <a:r>
              <a:rPr lang="pt-BR" sz="3600" dirty="0" smtClean="0">
                <a:solidFill>
                  <a:prstClr val="black"/>
                </a:solidFill>
              </a:rPr>
              <a:t>ambientais;</a:t>
            </a:r>
            <a:endParaRPr lang="pt-BR" sz="3600" dirty="0">
              <a:solidFill>
                <a:prstClr val="black"/>
              </a:solidFill>
            </a:endParaRPr>
          </a:p>
          <a:p>
            <a:pPr lvl="0" algn="just">
              <a:buClr>
                <a:srgbClr val="AA2B1E"/>
              </a:buClr>
            </a:pPr>
            <a:endParaRPr lang="pt-BR" sz="3600" dirty="0">
              <a:solidFill>
                <a:prstClr val="black"/>
              </a:solidFill>
            </a:endParaRPr>
          </a:p>
          <a:p>
            <a:pPr lvl="0" algn="just">
              <a:buClr>
                <a:srgbClr val="AA2B1E"/>
              </a:buClr>
            </a:pPr>
            <a:r>
              <a:rPr lang="pt-BR" sz="3600" dirty="0">
                <a:solidFill>
                  <a:prstClr val="black"/>
                </a:solidFill>
              </a:rPr>
              <a:t> Com o Plano Nacional de Educação (2011- 2020) essa exigência começa a ser </a:t>
            </a:r>
            <a:r>
              <a:rPr lang="pt-BR" sz="3600" dirty="0" smtClean="0">
                <a:solidFill>
                  <a:prstClr val="black"/>
                </a:solidFill>
              </a:rPr>
              <a:t>agilizada;</a:t>
            </a:r>
          </a:p>
          <a:p>
            <a:pPr lvl="0" algn="just">
              <a:buClr>
                <a:srgbClr val="AA2B1E"/>
              </a:buClr>
            </a:pPr>
            <a:endParaRPr lang="pt-BR" sz="3600" dirty="0">
              <a:solidFill>
                <a:prstClr val="black"/>
              </a:solidFill>
            </a:endParaRPr>
          </a:p>
          <a:p>
            <a:pPr lvl="0" algn="just">
              <a:buClr>
                <a:srgbClr val="AA2B1E"/>
              </a:buClr>
            </a:pPr>
            <a:r>
              <a:rPr lang="pt-BR" sz="3600" dirty="0">
                <a:solidFill>
                  <a:prstClr val="black"/>
                </a:solidFill>
              </a:rPr>
              <a:t>Educação Ambiental no ensino </a:t>
            </a:r>
            <a:r>
              <a:rPr lang="pt-BR" sz="3600" dirty="0" smtClean="0">
                <a:solidFill>
                  <a:prstClr val="black"/>
                </a:solidFill>
              </a:rPr>
              <a:t>superior: </a:t>
            </a:r>
          </a:p>
          <a:p>
            <a:pPr lvl="0" algn="just">
              <a:buClr>
                <a:srgbClr val="AA2B1E"/>
              </a:buClr>
            </a:pPr>
            <a:endParaRPr lang="pt-BR" sz="3600" dirty="0" smtClean="0">
              <a:solidFill>
                <a:prstClr val="black"/>
              </a:solidFill>
            </a:endParaRPr>
          </a:p>
          <a:p>
            <a:pPr marL="0" lvl="0" indent="0" algn="just">
              <a:buClr>
                <a:srgbClr val="AA2B1E"/>
              </a:buClr>
              <a:buNone/>
            </a:pPr>
            <a:r>
              <a:rPr lang="pt-BR" sz="36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pt-BR" sz="3600" dirty="0" smtClean="0">
                <a:solidFill>
                  <a:prstClr val="black"/>
                </a:solidFill>
              </a:rPr>
              <a:t>Ex. da   readequação em 2014 nas ementas de disciplinas da grade curricular no curso de Pedagogia da UNCENTRO </a:t>
            </a:r>
            <a:r>
              <a:rPr lang="pt-BR" sz="3600" dirty="0">
                <a:solidFill>
                  <a:prstClr val="black"/>
                </a:solidFill>
              </a:rPr>
              <a:t>no tocante </a:t>
            </a:r>
            <a:r>
              <a:rPr lang="pt-BR" sz="3600" dirty="0" smtClean="0">
                <a:solidFill>
                  <a:prstClr val="black"/>
                </a:solidFill>
              </a:rPr>
              <a:t>aos temas Direitos  </a:t>
            </a:r>
            <a:r>
              <a:rPr lang="pt-BR" sz="3600" dirty="0">
                <a:solidFill>
                  <a:prstClr val="black"/>
                </a:solidFill>
              </a:rPr>
              <a:t>Humanos e Educação </a:t>
            </a:r>
            <a:r>
              <a:rPr lang="pt-BR" sz="3600" dirty="0" smtClean="0">
                <a:solidFill>
                  <a:prstClr val="black"/>
                </a:solidFill>
              </a:rPr>
              <a:t>Ambiental</a:t>
            </a:r>
            <a:r>
              <a:rPr lang="pt-BR" dirty="0" smtClean="0">
                <a:solidFill>
                  <a:prstClr val="black"/>
                </a:solidFill>
              </a:rPr>
              <a:t>. </a:t>
            </a:r>
            <a:endParaRPr lang="pt-BR" dirty="0">
              <a:solidFill>
                <a:prstClr val="black"/>
              </a:solidFill>
            </a:endParaRPr>
          </a:p>
          <a:p>
            <a:pPr lvl="0" algn="just">
              <a:buClr>
                <a:srgbClr val="AA2B1E"/>
              </a:buClr>
            </a:pPr>
            <a:endParaRPr lang="pt-BR" sz="2200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8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LINHAS DE PESQUISA DOS</a:t>
            </a:r>
            <a:br>
              <a:rPr lang="pt-BR" dirty="0" smtClean="0"/>
            </a:br>
            <a:r>
              <a:rPr lang="pt-BR" dirty="0" err="1" smtClean="0"/>
              <a:t>TCCs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420887"/>
            <a:ext cx="6687845" cy="3960441"/>
          </a:xfrm>
        </p:spPr>
        <p:txBody>
          <a:bodyPr/>
          <a:lstStyle/>
          <a:p>
            <a:r>
              <a:rPr lang="pt-BR" dirty="0" smtClean="0"/>
              <a:t>Gestão Escolar;</a:t>
            </a:r>
          </a:p>
          <a:p>
            <a:r>
              <a:rPr lang="pt-BR" dirty="0" smtClean="0"/>
              <a:t>Ética, Educação e Cidadania;</a:t>
            </a:r>
          </a:p>
          <a:p>
            <a:r>
              <a:rPr lang="pt-BR" dirty="0" smtClean="0"/>
              <a:t>Avaliação Institucional;</a:t>
            </a:r>
          </a:p>
          <a:p>
            <a:r>
              <a:rPr lang="pt-BR" dirty="0" smtClean="0"/>
              <a:t>Planejamento Estratégico e financeiro;</a:t>
            </a:r>
          </a:p>
          <a:p>
            <a:r>
              <a:rPr lang="pt-BR" dirty="0" smtClean="0"/>
              <a:t>Gestão Ambiental;</a:t>
            </a:r>
          </a:p>
          <a:p>
            <a:r>
              <a:rPr lang="pt-BR" dirty="0" smtClean="0"/>
              <a:t>Tecnologias na Educação.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0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548681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EXPERIÊNCIA INOVADORA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8245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R</a:t>
            </a:r>
            <a:r>
              <a:rPr lang="pt-BR" dirty="0" smtClean="0"/>
              <a:t>ealizada </a:t>
            </a:r>
            <a:r>
              <a:rPr lang="pt-BR" dirty="0"/>
              <a:t>em 2013, na </a:t>
            </a:r>
            <a:r>
              <a:rPr lang="pt-BR" b="1" dirty="0" smtClean="0"/>
              <a:t>3ª edição </a:t>
            </a:r>
            <a:r>
              <a:rPr lang="pt-BR" dirty="0" smtClean="0"/>
              <a:t>do </a:t>
            </a:r>
            <a:r>
              <a:rPr lang="pt-BR" dirty="0"/>
              <a:t>curso de </a:t>
            </a:r>
            <a:r>
              <a:rPr lang="pt-BR" dirty="0" smtClean="0"/>
              <a:t>especialização em Gestão Escolar à distância, especificamente na disciplina de </a:t>
            </a:r>
            <a:r>
              <a:rPr lang="pt-BR" b="1" dirty="0" smtClean="0"/>
              <a:t>Educação Ambiental e Responsabilidade Social;</a:t>
            </a:r>
          </a:p>
          <a:p>
            <a:pPr algn="just"/>
            <a:r>
              <a:rPr lang="pt-BR" dirty="0" smtClean="0"/>
              <a:t>Total de vagas: 380 participantes</a:t>
            </a:r>
          </a:p>
          <a:p>
            <a:pPr algn="just"/>
            <a:r>
              <a:rPr lang="pt-BR" dirty="0"/>
              <a:t> O </a:t>
            </a:r>
            <a:r>
              <a:rPr lang="pt-BR" dirty="0" smtClean="0"/>
              <a:t>público-alvo:</a:t>
            </a:r>
          </a:p>
          <a:p>
            <a:pPr marL="0" indent="0" algn="just">
              <a:buNone/>
            </a:pP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20</a:t>
            </a:r>
            <a:r>
              <a:rPr lang="pt-BR" dirty="0"/>
              <a:t>% das vagas para professores da </a:t>
            </a:r>
            <a:r>
              <a:rPr lang="pt-BR" dirty="0" smtClean="0"/>
              <a:t>rede;</a:t>
            </a:r>
          </a:p>
          <a:p>
            <a:pPr marL="0" indent="0" algn="just">
              <a:buNone/>
            </a:pP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80</a:t>
            </a:r>
            <a:r>
              <a:rPr lang="pt-BR" dirty="0"/>
              <a:t>% das vagas de demanda </a:t>
            </a:r>
            <a:r>
              <a:rPr lang="pt-BR" dirty="0" smtClean="0"/>
              <a:t>social;</a:t>
            </a:r>
          </a:p>
          <a:p>
            <a:pPr marL="0" indent="0" algn="just">
              <a:buNone/>
            </a:pP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Vagas  </a:t>
            </a:r>
            <a:r>
              <a:rPr lang="pt-BR" dirty="0"/>
              <a:t>distribuídas entre polos, nos seguintes municípios do Estado do Paraná: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80 </a:t>
            </a:r>
            <a:r>
              <a:rPr lang="pt-BR" dirty="0"/>
              <a:t>vagas em Apucarana-</a:t>
            </a:r>
            <a:r>
              <a:rPr lang="pt-BR" dirty="0" err="1"/>
              <a:t>Pr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dirty="0" smtClean="0"/>
              <a:t>80 </a:t>
            </a:r>
            <a:r>
              <a:rPr lang="pt-BR" dirty="0"/>
              <a:t>em Astorga-</a:t>
            </a:r>
            <a:r>
              <a:rPr lang="pt-BR" dirty="0" err="1"/>
              <a:t>Pr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dirty="0" smtClean="0"/>
              <a:t>80 </a:t>
            </a:r>
            <a:r>
              <a:rPr lang="pt-BR" dirty="0"/>
              <a:t>vagas em Engenheiro Beltrão-</a:t>
            </a:r>
            <a:r>
              <a:rPr lang="pt-BR" dirty="0" err="1"/>
              <a:t>Pr</a:t>
            </a:r>
            <a:r>
              <a:rPr lang="pt-BR" dirty="0"/>
              <a:t>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50 </a:t>
            </a:r>
            <a:r>
              <a:rPr lang="pt-BR" dirty="0"/>
              <a:t>em Foz do Iguaçu-</a:t>
            </a:r>
            <a:r>
              <a:rPr lang="pt-BR" dirty="0" err="1"/>
              <a:t>Pr</a:t>
            </a:r>
            <a:r>
              <a:rPr lang="pt-BR" dirty="0"/>
              <a:t>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80 </a:t>
            </a:r>
            <a:r>
              <a:rPr lang="pt-BR" dirty="0"/>
              <a:t>em </a:t>
            </a:r>
            <a:r>
              <a:rPr lang="pt-BR" dirty="0" smtClean="0"/>
              <a:t>Ivaiporã-</a:t>
            </a:r>
            <a:r>
              <a:rPr lang="pt-BR" dirty="0" err="1" smtClean="0"/>
              <a:t>Prr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dirty="0" smtClean="0"/>
              <a:t>50 </a:t>
            </a:r>
            <a:r>
              <a:rPr lang="pt-BR" dirty="0"/>
              <a:t>vagas em São João da Boa Vista-Pr. </a:t>
            </a:r>
          </a:p>
        </p:txBody>
      </p:sp>
    </p:spTree>
    <p:extLst>
      <p:ext uri="{BB962C8B-B14F-4D97-AF65-F5344CB8AC3E}">
        <p14:creationId xmlns:p14="http://schemas.microsoft.com/office/powerpoint/2010/main" val="22423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EXPERIÊNCIA </a:t>
            </a:r>
            <a:r>
              <a:rPr lang="pt-BR" dirty="0"/>
              <a:t>INOVADORA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204864"/>
            <a:ext cx="6687845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>
                <a:latin typeface="Arial"/>
                <a:ea typeface="Times New Roman"/>
              </a:rPr>
              <a:t>Foram </a:t>
            </a:r>
            <a:r>
              <a:rPr lang="pt-BR" dirty="0">
                <a:latin typeface="Arial"/>
                <a:ea typeface="Times New Roman"/>
              </a:rPr>
              <a:t>propostas atividades, que ocorreram ao logo da disciplina, com base no programa e nos conteúdos trabalhados, dentre eles a relação entre a gestão escolar e a educação ambiental, e a Agenda 21 escolar.</a:t>
            </a:r>
            <a:endParaRPr lang="pt-BR" dirty="0" smtClean="0">
              <a:latin typeface="Arial"/>
              <a:ea typeface="Times New Roman"/>
            </a:endParaRPr>
          </a:p>
          <a:p>
            <a:pPr algn="just"/>
            <a:endParaRPr lang="pt-BR" dirty="0">
              <a:latin typeface="Arial"/>
              <a:ea typeface="Times New Roman"/>
            </a:endParaRPr>
          </a:p>
          <a:p>
            <a:pPr algn="just"/>
            <a:r>
              <a:rPr lang="pt-BR" dirty="0" smtClean="0">
                <a:latin typeface="Arial"/>
                <a:ea typeface="Times New Roman"/>
              </a:rPr>
              <a:t>A </a:t>
            </a:r>
            <a:r>
              <a:rPr lang="pt-BR" dirty="0" smtClean="0">
                <a:latin typeface="Arial"/>
                <a:ea typeface="Times New Roman"/>
              </a:rPr>
              <a:t>experiência ocorreu </a:t>
            </a:r>
            <a:r>
              <a:rPr lang="pt-BR" dirty="0">
                <a:latin typeface="Arial"/>
                <a:ea typeface="Times New Roman"/>
              </a:rPr>
              <a:t>no período de 22 de abril a 13 de maio de 2013</a:t>
            </a:r>
            <a:r>
              <a:rPr lang="pt-BR" dirty="0" smtClean="0">
                <a:latin typeface="Arial"/>
                <a:ea typeface="Times New Roman"/>
              </a:rPr>
              <a:t>, na 3ª unidade, e relacionou os </a:t>
            </a:r>
            <a:r>
              <a:rPr lang="pt-BR" dirty="0">
                <a:latin typeface="Arial"/>
                <a:ea typeface="Times New Roman"/>
              </a:rPr>
              <a:t>objetivos </a:t>
            </a:r>
            <a:r>
              <a:rPr lang="pt-BR" dirty="0" smtClean="0">
                <a:latin typeface="Arial"/>
                <a:ea typeface="Times New Roman"/>
              </a:rPr>
              <a:t>e conteúdos da disciplina</a:t>
            </a:r>
            <a:r>
              <a:rPr lang="pt-BR" dirty="0">
                <a:latin typeface="Arial"/>
                <a:ea typeface="Times New Roman"/>
              </a:rPr>
              <a:t>, especificamente </a:t>
            </a:r>
            <a:r>
              <a:rPr lang="pt-BR" dirty="0" smtClean="0">
                <a:latin typeface="Arial"/>
                <a:ea typeface="Times New Roman"/>
              </a:rPr>
              <a:t>inovando na </a:t>
            </a:r>
            <a:r>
              <a:rPr lang="pt-BR" dirty="0">
                <a:latin typeface="Arial"/>
                <a:ea typeface="Times New Roman"/>
              </a:rPr>
              <a:t>etapa </a:t>
            </a:r>
            <a:r>
              <a:rPr lang="pt-BR" dirty="0" smtClean="0">
                <a:latin typeface="Arial"/>
                <a:ea typeface="Times New Roman"/>
              </a:rPr>
              <a:t>avaliativa.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4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EXPERIÊNCIA INOVADORA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propósito não era apenas de inovar na etapa da avaliação, mas também de propiciar um ambiente de </a:t>
            </a:r>
            <a:r>
              <a:rPr lang="pt-BR" dirty="0" err="1"/>
              <a:t>co-aprendizagem</a:t>
            </a:r>
            <a:r>
              <a:rPr lang="pt-BR" dirty="0"/>
              <a:t> através dos fóruns de discussão, onde os integrantes do curso mutuamente </a:t>
            </a:r>
            <a:r>
              <a:rPr lang="pt-BR" dirty="0" smtClean="0"/>
              <a:t>aprendessem;</a:t>
            </a:r>
          </a:p>
          <a:p>
            <a:pPr algn="just"/>
            <a:r>
              <a:rPr lang="pt-BR" dirty="0" smtClean="0"/>
              <a:t>1ª Etapa:  apresentação e estudo da </a:t>
            </a:r>
            <a:r>
              <a:rPr lang="pt-BR" dirty="0"/>
              <a:t>Agenda 21 e sua </a:t>
            </a:r>
            <a:r>
              <a:rPr lang="pt-BR" dirty="0" smtClean="0"/>
              <a:t>importância </a:t>
            </a:r>
            <a:r>
              <a:rPr lang="pt-BR" dirty="0" smtClean="0"/>
              <a:t>em contexto escolar;</a:t>
            </a:r>
            <a:endParaRPr lang="pt-BR" dirty="0" smtClean="0"/>
          </a:p>
          <a:p>
            <a:pPr algn="just"/>
            <a:r>
              <a:rPr lang="pt-BR" dirty="0" smtClean="0"/>
              <a:t>2ª Etapa: foi </a:t>
            </a:r>
            <a:r>
              <a:rPr lang="pt-BR" dirty="0"/>
              <a:t>proposta uma </a:t>
            </a:r>
            <a:r>
              <a:rPr lang="pt-BR" dirty="0" smtClean="0"/>
              <a:t>atividade avaliativa </a:t>
            </a:r>
            <a:r>
              <a:rPr lang="pt-BR" dirty="0"/>
              <a:t>com o objetivo de desafiá-los a elaborarem suas próprias Agendas 21 locais. </a:t>
            </a:r>
          </a:p>
        </p:txBody>
      </p:sp>
    </p:spTree>
    <p:extLst>
      <p:ext uri="{BB962C8B-B14F-4D97-AF65-F5344CB8AC3E}">
        <p14:creationId xmlns:p14="http://schemas.microsoft.com/office/powerpoint/2010/main" val="9754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836712"/>
            <a:ext cx="7128792" cy="5112568"/>
          </a:xfrm>
        </p:spPr>
        <p:txBody>
          <a:bodyPr>
            <a:normAutofit/>
          </a:bodyPr>
          <a:lstStyle/>
          <a:p>
            <a:r>
              <a:rPr lang="pt-BR" sz="2800" b="1" dirty="0"/>
              <a:t>Classe 2- </a:t>
            </a:r>
            <a:r>
              <a:rPr lang="pt-BR" sz="2800" dirty="0"/>
              <a:t>Experiência Inovadora</a:t>
            </a:r>
          </a:p>
          <a:p>
            <a:endParaRPr lang="pt-BR" sz="2800" dirty="0"/>
          </a:p>
          <a:p>
            <a:r>
              <a:rPr lang="pt-BR" sz="2800" b="1" dirty="0"/>
              <a:t>Setor Educacional 5- </a:t>
            </a:r>
            <a:r>
              <a:rPr lang="pt-BR" sz="2800" dirty="0"/>
              <a:t>Educação Continuada em Geral</a:t>
            </a:r>
          </a:p>
          <a:p>
            <a:endParaRPr lang="pt-BR" sz="2800" dirty="0"/>
          </a:p>
          <a:p>
            <a:r>
              <a:rPr lang="pt-BR" sz="2800" b="1" dirty="0"/>
              <a:t>Classificação da Área de Pesquisa em EAD- </a:t>
            </a:r>
            <a:r>
              <a:rPr lang="pt-BR" sz="2800" dirty="0"/>
              <a:t>Nível Micro- Ensino e Aprendizagem em EAD</a:t>
            </a:r>
          </a:p>
          <a:p>
            <a:endParaRPr lang="pt-BR" sz="2800" dirty="0"/>
          </a:p>
          <a:p>
            <a:r>
              <a:rPr lang="pt-BR" sz="2800" b="1" dirty="0"/>
              <a:t>Natureza A- </a:t>
            </a:r>
            <a:r>
              <a:rPr lang="pt-BR" sz="2800" dirty="0"/>
              <a:t>Relatório de Estudo Concluído</a:t>
            </a:r>
          </a:p>
          <a:p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5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OBJETIVO GERAL DA EXPERIÊNCIA INOVADORA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 V</a:t>
            </a:r>
            <a:r>
              <a:rPr lang="pt-BR" dirty="0" smtClean="0"/>
              <a:t>iabilizar </a:t>
            </a:r>
            <a:r>
              <a:rPr lang="pt-BR" dirty="0"/>
              <a:t>práticas em prol do desenvolvimento de uma política de sustentabilidade no espaço </a:t>
            </a:r>
            <a:r>
              <a:rPr lang="pt-BR" dirty="0" smtClean="0"/>
              <a:t>escolar dos cursistas ou em escola da sua comunidade, com a </a:t>
            </a:r>
            <a:r>
              <a:rPr lang="pt-BR" dirty="0"/>
              <a:t>implementação de sistemas e programas de gestão ambiental institucional, como a Agenda 21 escolar. </a:t>
            </a:r>
          </a:p>
        </p:txBody>
      </p:sp>
    </p:spTree>
    <p:extLst>
      <p:ext uri="{BB962C8B-B14F-4D97-AF65-F5344CB8AC3E}">
        <p14:creationId xmlns:p14="http://schemas.microsoft.com/office/powerpoint/2010/main" val="4251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543395"/>
          </a:xfrm>
        </p:spPr>
        <p:txBody>
          <a:bodyPr>
            <a:normAutofit/>
          </a:bodyPr>
          <a:lstStyle/>
          <a:p>
            <a:r>
              <a:rPr lang="pt-BR" dirty="0" smtClean="0"/>
              <a:t>AGENDA 21 ESCOLAR E SUSTENTABILIDADE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49" y="1772816"/>
            <a:ext cx="66247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3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21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42484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>
                <a:solidFill>
                  <a:srgbClr val="313232"/>
                </a:solidFill>
                <a:latin typeface="verdana"/>
              </a:rPr>
              <a:t>Instrumento </a:t>
            </a:r>
            <a:r>
              <a:rPr lang="pt-BR" dirty="0">
                <a:solidFill>
                  <a:srgbClr val="313232"/>
                </a:solidFill>
                <a:latin typeface="verdana"/>
              </a:rPr>
              <a:t>de planejamento para a construção de sociedades sustentáveis, em diferentes bases geográficas, que concilia métodos de proteção ambiental, justiça social e eficiência </a:t>
            </a:r>
            <a:r>
              <a:rPr lang="pt-BR" dirty="0" smtClean="0">
                <a:solidFill>
                  <a:srgbClr val="313232"/>
                </a:solidFill>
                <a:latin typeface="verdana"/>
              </a:rPr>
              <a:t>econômica</a:t>
            </a:r>
            <a:r>
              <a:rPr lang="pt-BR" dirty="0">
                <a:solidFill>
                  <a:srgbClr val="313232"/>
                </a:solidFill>
                <a:latin typeface="verdana"/>
              </a:rPr>
              <a:t>.</a:t>
            </a:r>
            <a:endParaRPr lang="pt-BR" dirty="0" smtClean="0">
              <a:solidFill>
                <a:srgbClr val="313232"/>
              </a:solidFill>
              <a:latin typeface="verdana"/>
            </a:endParaRPr>
          </a:p>
          <a:p>
            <a:pPr algn="just"/>
            <a:endParaRPr lang="pt-BR" dirty="0">
              <a:solidFill>
                <a:srgbClr val="313232"/>
              </a:solidFill>
              <a:latin typeface="verdana"/>
            </a:endParaRPr>
          </a:p>
          <a:p>
            <a:pPr algn="just"/>
            <a:r>
              <a:rPr lang="pt-BR" dirty="0" smtClean="0">
                <a:solidFill>
                  <a:srgbClr val="313232"/>
                </a:solidFill>
                <a:latin typeface="verdana"/>
              </a:rPr>
              <a:t>Propõem o planejamento </a:t>
            </a:r>
            <a:r>
              <a:rPr lang="pt-BR" dirty="0">
                <a:solidFill>
                  <a:srgbClr val="313232"/>
                </a:solidFill>
                <a:latin typeface="verdana"/>
              </a:rPr>
              <a:t>de políticas públicas que </a:t>
            </a:r>
            <a:r>
              <a:rPr lang="pt-BR" dirty="0" smtClean="0">
                <a:solidFill>
                  <a:srgbClr val="313232"/>
                </a:solidFill>
                <a:latin typeface="verdana"/>
              </a:rPr>
              <a:t>envolvam </a:t>
            </a:r>
            <a:r>
              <a:rPr lang="pt-BR" dirty="0">
                <a:solidFill>
                  <a:srgbClr val="313232"/>
                </a:solidFill>
                <a:latin typeface="verdana"/>
              </a:rPr>
              <a:t>tanto a sociedade civil e o governo em um processo amplo e participativo de consulta sobre os problemas ambientais, sociais e econômicos locais e o debate sobre soluções para esses problemas através da identificação e implementação de ações concretas que visem o desenvolvimento sustentável local.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9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SUSTENTABILIDADE É...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S</a:t>
            </a:r>
            <a:r>
              <a:rPr lang="pt-BR" dirty="0" smtClean="0"/>
              <a:t>ustentabilidade </a:t>
            </a:r>
            <a:r>
              <a:rPr lang="pt-BR" dirty="0"/>
              <a:t>é um conceito sistêmico; relacionado com a continuidade dos aspectos econômicos, sociais, culturais e ambientais da sociedade </a:t>
            </a:r>
            <a:r>
              <a:rPr lang="pt-BR" dirty="0" smtClean="0"/>
              <a:t>humana;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Representa </a:t>
            </a:r>
            <a:r>
              <a:rPr lang="pt-BR" dirty="0"/>
              <a:t>promover a exploração de áreas ou o uso de recursos planetários (naturais ou não) de forma a prejudicar o menos possível o equilíbrio entre o meio ambiente e as comunidades humanas e toda a biosfera que dele dependem para </a:t>
            </a:r>
            <a:r>
              <a:rPr lang="pt-BR" dirty="0" smtClean="0"/>
              <a:t>existir.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9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75314"/>
          </a:xfrm>
        </p:spPr>
        <p:txBody>
          <a:bodyPr>
            <a:noAutofit/>
          </a:bodyPr>
          <a:lstStyle/>
          <a:p>
            <a:r>
              <a:rPr lang="pt-BR" sz="3600" dirty="0" smtClean="0"/>
              <a:t>Falar de Meio Ambiente, Sustentabilidade e de Educação Ambiental é envolver questões e aspectos</a:t>
            </a:r>
            <a:endParaRPr lang="pt-BR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128792" cy="340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3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REFERENCIAL TEÓRICO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40460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/>
              <a:t>Barros e Vilas Boas (2010), </a:t>
            </a:r>
            <a:r>
              <a:rPr lang="pt-BR" dirty="0" smtClean="0"/>
              <a:t>O </a:t>
            </a:r>
            <a:r>
              <a:rPr lang="pt-BR" dirty="0"/>
              <a:t>impacto das tecnologias da informação e comunicação na educação através das ferramentas Web 2.0. </a:t>
            </a:r>
          </a:p>
          <a:p>
            <a:pPr algn="just"/>
            <a:r>
              <a:rPr lang="pt-BR" b="1" dirty="0" smtClean="0"/>
              <a:t>MUGNOL (2009) </a:t>
            </a:r>
            <a:r>
              <a:rPr lang="pt-BR" dirty="0"/>
              <a:t>A Educação a Distância no Brasil: conceitos e fundamentos</a:t>
            </a:r>
            <a:r>
              <a:rPr lang="pt-BR" dirty="0" smtClean="0"/>
              <a:t>.</a:t>
            </a:r>
          </a:p>
          <a:p>
            <a:pPr algn="just"/>
            <a:r>
              <a:rPr lang="pt-BR" b="1" dirty="0" smtClean="0"/>
              <a:t>SANTINELLO</a:t>
            </a:r>
            <a:r>
              <a:rPr lang="pt-BR" b="1" dirty="0"/>
              <a:t> </a:t>
            </a:r>
            <a:r>
              <a:rPr lang="pt-BR" b="1" dirty="0" smtClean="0"/>
              <a:t>(2010). </a:t>
            </a:r>
            <a:r>
              <a:rPr lang="pt-BR" dirty="0"/>
              <a:t>A formação do gestor e a escola do século XXI: uma nova visão educacional</a:t>
            </a:r>
            <a:endParaRPr lang="pt-BR" dirty="0" smtClean="0"/>
          </a:p>
          <a:p>
            <a:pPr algn="just"/>
            <a:r>
              <a:rPr lang="pt-BR" b="1" dirty="0" smtClean="0"/>
              <a:t>VOIGT (2011). </a:t>
            </a:r>
            <a:r>
              <a:rPr lang="pt-BR" dirty="0"/>
              <a:t>Web 2.0, e-</a:t>
            </a:r>
            <a:r>
              <a:rPr lang="pt-BR" dirty="0" err="1"/>
              <a:t>learning</a:t>
            </a:r>
            <a:r>
              <a:rPr lang="pt-BR" dirty="0"/>
              <a:t> 2.0, </a:t>
            </a:r>
            <a:r>
              <a:rPr lang="pt-BR" dirty="0" err="1"/>
              <a:t>ead</a:t>
            </a:r>
            <a:r>
              <a:rPr lang="pt-BR" dirty="0"/>
              <a:t> 2.0: para onde caminha a educação à distância? </a:t>
            </a:r>
            <a:endParaRPr lang="pt-BR" dirty="0" smtClean="0"/>
          </a:p>
          <a:p>
            <a:pPr algn="just"/>
            <a:r>
              <a:rPr lang="pt-BR" b="1" dirty="0"/>
              <a:t> </a:t>
            </a:r>
            <a:r>
              <a:rPr lang="pt-BR" b="1" dirty="0" smtClean="0"/>
              <a:t>WOLF (2010). </a:t>
            </a:r>
            <a:r>
              <a:rPr lang="pt-BR" dirty="0"/>
              <a:t>Aplicação tecnológica e ambiental em gestão.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5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Mugnol</a:t>
            </a:r>
            <a:r>
              <a:rPr lang="pt-BR" dirty="0"/>
              <a:t> (2009, p. 342</a:t>
            </a:r>
            <a:r>
              <a:rPr lang="pt-BR" dirty="0" smtClean="0"/>
              <a:t>):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119256"/>
            <a:ext cx="6543829" cy="397403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Há que se considerarem as diferenças sociais e culturais dos estudantes, uma vez que a educação a distância, com a utilização de meios de comunicação de massa, atinge público de regiões diferentes dentro de um mesmo país ou até mesmo países diferentes. Assim, torna-se importante definir de forma clara os objetivos do curso de EAD, tendo sempre a intenção de realizar uma atividade capaz de interferir positivamente na sociedade.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/>
              <a:t>Voigt</a:t>
            </a:r>
            <a:r>
              <a:rPr lang="pt-BR" dirty="0"/>
              <a:t> (2007, p. 04) a EAD via internet ocorre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[...] </a:t>
            </a:r>
            <a:r>
              <a:rPr lang="pt-BR" dirty="0"/>
              <a:t>normalmente através de ambientes virtuais de aprendizagem, também designados de LMS (</a:t>
            </a:r>
            <a:r>
              <a:rPr lang="pt-BR" dirty="0" smtClean="0"/>
              <a:t>Learning Management </a:t>
            </a:r>
            <a:r>
              <a:rPr lang="pt-BR" dirty="0"/>
              <a:t>System) ou Plataforma de Aprendizagem. Um Ambiente Virtual de Aprendizagem agrega diferentes ferramentas e funcionalidades que permitem acesso a conteúdos, comunicação, trabalho colaborativo, administração e monitoramento.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4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Barros e Vilas Boas (</a:t>
            </a:r>
            <a:r>
              <a:rPr lang="pt-BR" dirty="0" smtClean="0"/>
              <a:t>2010)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abordam </a:t>
            </a:r>
            <a:r>
              <a:rPr lang="pt-BR" dirty="0"/>
              <a:t>sobre a web 2.0 e sua relação com a educação, a partir do posicionamento favorável tanto de alunos quanto de tutores sobre a utilização de tais ferramentas no processo de ensino e na aprendizagem. </a:t>
            </a:r>
          </a:p>
        </p:txBody>
      </p:sp>
    </p:spTree>
    <p:extLst>
      <p:ext uri="{BB962C8B-B14F-4D97-AF65-F5344CB8AC3E}">
        <p14:creationId xmlns:p14="http://schemas.microsoft.com/office/powerpoint/2010/main" val="42599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Santinello</a:t>
            </a:r>
            <a:r>
              <a:rPr lang="pt-BR" dirty="0"/>
              <a:t> (2010, p. 23),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gestor escolar é, sem dúvida alguma, o gerenciador do processo e, sendo assim, o conhecimento sobre as Tecnologias da Informação e Comunicação aplicadas à Educação lhe são imprescindíveis, pois a Escola não pode estar alienada ou até mesmo alheia a todas as transformações ocorridas na Sociedade do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33382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9208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8245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A história mostra que o momento de crise ambiental que vivemos é resultado do tipo de relação do homem com o meio ambiente. O homem</a:t>
            </a:r>
            <a:r>
              <a:rPr lang="pt-BR" dirty="0"/>
              <a:t>, apesar de ter surgido há pouco mais de um milhão de anos e de ter povoado a Terra em ritmo muito lento, o fez através de uma luta muito intensa com a natureza, em prol da sua sobrevivência, causando por outro lado impactos muitas vezes negativos e que hoje resultam em desastres ambientais e em mudanças climáticas.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  <a:r>
              <a:rPr lang="pt-BR" dirty="0" smtClean="0"/>
              <a:t>Diante </a:t>
            </a:r>
            <a:r>
              <a:rPr lang="pt-BR" dirty="0"/>
              <a:t>desta realidade de conflitos entre ambos é que </a:t>
            </a:r>
            <a:r>
              <a:rPr lang="pt-BR" dirty="0" smtClean="0"/>
              <a:t>apresentaremos nossa experiência inovadora em EAD, destacando </a:t>
            </a:r>
            <a:r>
              <a:rPr lang="pt-BR" dirty="0"/>
              <a:t>a importância da </a:t>
            </a:r>
            <a:r>
              <a:rPr lang="pt-BR" dirty="0" smtClean="0"/>
              <a:t>Educação Ambiental em curso de Pós-graduação, para formação de gestores escolares com conhecimentos sobre o </a:t>
            </a:r>
            <a:r>
              <a:rPr lang="pt-BR" dirty="0"/>
              <a:t>meio ambiente </a:t>
            </a:r>
            <a:r>
              <a:rPr lang="pt-BR" dirty="0" smtClean="0"/>
              <a:t>e capazes de elaborar propostas de EA de maneira sustentável.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1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Wolf (2010, p. 113):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320479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 algn="just"/>
            <a:r>
              <a:rPr lang="pt-BR" dirty="0"/>
              <a:t>As mudanças globais refletem e exigem mudanças na organização do sistema educacional, o que significa dizer que mudanças também se fazem necessárias na gestão de uma escola. Isso significa que há necessidade de um questionamento sobre o tipo de gestão que se manifesta nas organizações escolares nesse momento, especificamente falando de um momento de crise ambiental. Um olhar crítico e reflexivo se faz urgente sobre a validade, coerência e viabilidade de projetos de educação ambiental formal que são promovidos nas escolas pelas gestões vigentes.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90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METODOLÓGICOS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Primeiramente abordar questões importante durante as unidade da disciplina;</a:t>
            </a:r>
          </a:p>
          <a:p>
            <a:pPr algn="just"/>
            <a:r>
              <a:rPr lang="pt-BR" dirty="0" smtClean="0"/>
              <a:t>Segundo, propiciando momentos de compartilhar ideias e troca de experiências nos fóruns de discussão;</a:t>
            </a:r>
          </a:p>
          <a:p>
            <a:pPr algn="just"/>
            <a:r>
              <a:rPr lang="pt-BR" dirty="0" smtClean="0"/>
              <a:t>Terceiro, após </a:t>
            </a:r>
            <a:r>
              <a:rPr lang="pt-BR" dirty="0"/>
              <a:t>o término das unidades 1, 2 e 3, </a:t>
            </a:r>
            <a:r>
              <a:rPr lang="pt-BR" dirty="0" smtClean="0"/>
              <a:t>foi apresentada a proposta </a:t>
            </a:r>
            <a:r>
              <a:rPr lang="pt-BR" dirty="0" smtClean="0"/>
              <a:t>inovadora na disciplina na etapa avaliativa;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2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1008112"/>
          </a:xfrm>
        </p:spPr>
        <p:txBody>
          <a:bodyPr/>
          <a:lstStyle/>
          <a:p>
            <a:r>
              <a:rPr lang="pt-BR" dirty="0" smtClean="0"/>
              <a:t>FÓRUNS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268760"/>
            <a:ext cx="7776864" cy="504056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Fórum 1:  </a:t>
            </a:r>
            <a:r>
              <a:rPr lang="pt-BR" dirty="0"/>
              <a:t>opinião </a:t>
            </a:r>
            <a:r>
              <a:rPr lang="pt-BR" dirty="0" smtClean="0"/>
              <a:t>do cursista sobre </a:t>
            </a:r>
            <a:r>
              <a:rPr lang="pt-BR" dirty="0"/>
              <a:t>o papel da educação em relação à questão ambiental no atual contexto mundial. </a:t>
            </a:r>
            <a:endParaRPr lang="pt-BR" dirty="0" smtClean="0"/>
          </a:p>
          <a:p>
            <a:pPr algn="just"/>
            <a:r>
              <a:rPr lang="pt-BR" b="1" dirty="0"/>
              <a:t>Fórum 2</a:t>
            </a:r>
            <a:r>
              <a:rPr lang="pt-BR" b="1" dirty="0" smtClean="0"/>
              <a:t>: </a:t>
            </a:r>
            <a:r>
              <a:rPr lang="pt-BR" dirty="0" smtClean="0"/>
              <a:t>cada cursista deveria se posicionar </a:t>
            </a:r>
            <a:r>
              <a:rPr lang="pt-BR" dirty="0"/>
              <a:t>defendendo a prática de Educação Ambiental na escola enquanto uma disciplina na grade curricular ou como uma prática transversal entre as áreas (disciplinas) de conhecimento, bem como, justificando sua posição. </a:t>
            </a:r>
            <a:endParaRPr lang="pt-BR" dirty="0" smtClean="0"/>
          </a:p>
          <a:p>
            <a:pPr algn="just"/>
            <a:r>
              <a:rPr lang="pt-BR" b="1" dirty="0" smtClean="0"/>
              <a:t>Fórum 3</a:t>
            </a:r>
            <a:r>
              <a:rPr lang="pt-BR" b="1" dirty="0"/>
              <a:t>: </a:t>
            </a:r>
            <a:r>
              <a:rPr lang="pt-BR" dirty="0"/>
              <a:t>solicitado ao cursista seu relato sobre já haver desenvolvido, participado ou conhecido em seu local de trabalho, em sua comunidade algum projeto de Educação Ambiental e sua experiência na elaboração da Agenda 21 </a:t>
            </a:r>
            <a:r>
              <a:rPr lang="pt-BR" dirty="0" smtClean="0"/>
              <a:t>local.</a:t>
            </a:r>
          </a:p>
          <a:p>
            <a:pPr algn="just"/>
            <a:r>
              <a:rPr lang="pt-BR" b="1" dirty="0"/>
              <a:t>Fórum 4: </a:t>
            </a:r>
            <a:r>
              <a:rPr lang="pt-BR" dirty="0"/>
              <a:t>solicitou que o participante estabelecesse a relação entre a Gestão Escolar com a Educação </a:t>
            </a:r>
            <a:r>
              <a:rPr lang="pt-BR" dirty="0" smtClean="0"/>
              <a:t>Ambiental.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747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Agenda 21 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31029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A elaboração ocorreu </a:t>
            </a:r>
            <a:r>
              <a:rPr lang="pt-BR" dirty="0"/>
              <a:t>na etapa avaliativa, quando cada participante, após levantamento junto a sua comunidade local ou escolar, diagnosticou a situação do meio ambiente local, e de posse desses dados elaborou sua agenda 21 local, com vistas a suprir as necessidades e a diminuir os efeitos negativos sobre aquele meio. </a:t>
            </a:r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tempo proposto aos cursistas para elaboração da sua agenda 21 foi o de 15 dias após o término da última unidade do curso.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2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PLATAFORMA MOODLE </a:t>
            </a:r>
            <a:br>
              <a:rPr lang="pt-BR" dirty="0" smtClean="0"/>
            </a:br>
            <a:r>
              <a:rPr lang="pt-BR" dirty="0" smtClean="0"/>
              <a:t>E TUTORES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7"/>
            <a:ext cx="6903869" cy="3603812"/>
          </a:xfrm>
        </p:spPr>
        <p:txBody>
          <a:bodyPr/>
          <a:lstStyle/>
          <a:p>
            <a:pPr algn="just"/>
            <a:r>
              <a:rPr lang="pt-BR" dirty="0"/>
              <a:t>A Agenda 21 de cada cursista deveria neste prazo ser postada na plataforma </a:t>
            </a:r>
            <a:r>
              <a:rPr lang="pt-BR" dirty="0" err="1"/>
              <a:t>moodle</a:t>
            </a:r>
            <a:r>
              <a:rPr lang="pt-BR" dirty="0"/>
              <a:t> do ambiente virtual do curso, e contou com tutores para auxiliar durante todo o </a:t>
            </a:r>
            <a:r>
              <a:rPr lang="pt-BR" dirty="0" smtClean="0"/>
              <a:t>prazo;</a:t>
            </a:r>
          </a:p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professora contou com  tutores presenciais e  tutores à distância que assessoraram cada turma de cada polo do </a:t>
            </a:r>
            <a:r>
              <a:rPr lang="pt-BR" dirty="0" smtClean="0"/>
              <a:t>curso;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8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864097"/>
          </a:xfrm>
        </p:spPr>
        <p:txBody>
          <a:bodyPr>
            <a:normAutofit/>
          </a:bodyPr>
          <a:lstStyle/>
          <a:p>
            <a:r>
              <a:rPr lang="pt-BR" dirty="0" smtClean="0"/>
              <a:t>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82453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 EAD possibilitou não só realizar a inovação na disciplina, como também o compartilhar das produções que buscaram atender as realidades e necessidades das localidades de origem de cada cursista.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Propiciou </a:t>
            </a:r>
            <a:r>
              <a:rPr lang="pt-BR" dirty="0"/>
              <a:t>a cada um dos 380 participantes serem criadores de uma proposta baseada nas precariedades levantadas, compartilharem  essa criação e conhecerem nos fóruns de discussão as diversas realidades dos seis municípios onde foram inseridos os polos do curso. </a:t>
            </a:r>
          </a:p>
        </p:txBody>
      </p:sp>
    </p:spTree>
    <p:extLst>
      <p:ext uri="{BB962C8B-B14F-4D97-AF65-F5344CB8AC3E}">
        <p14:creationId xmlns:p14="http://schemas.microsoft.com/office/powerpoint/2010/main" val="3311252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SOCIAL DA 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5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Muitos </a:t>
            </a:r>
            <a:r>
              <a:rPr lang="pt-BR" sz="2800" dirty="0"/>
              <a:t>dos cursista eram oriundos de municípios vizinhos ao polo que pertenciam, o que significa que foram mais de seis municípios atendidos, e isso representa o poder de abrangência do curso em atender as diferentes realidades socioculturais e ambientais dos </a:t>
            </a:r>
            <a:r>
              <a:rPr lang="pt-BR" sz="2800" dirty="0" smtClean="0"/>
              <a:t> cursistas.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205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APRESENTAÇÃO E DISCUSSÃO DOS RESULTADOS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Consideramos que foram atingidos os objetivos propostos pela experiência inovadora na disciplina, os quais são perceptíveis nos relatos dos cursistas  através dos fóruns de discussão, que serão apresentados a seguir, bem como, a proposição de uma das Agendas 21 elaborada por um dos cursistas.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9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1340768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pt-BR" sz="2700" dirty="0" smtClean="0"/>
              <a:t>Cursista </a:t>
            </a:r>
            <a:r>
              <a:rPr lang="pt-BR" sz="2700" dirty="0"/>
              <a:t>“A”, da turma um do polo de Apucarana-</a:t>
            </a:r>
            <a:r>
              <a:rPr lang="pt-BR" sz="2700" dirty="0" err="1"/>
              <a:t>Pr</a:t>
            </a:r>
            <a:r>
              <a:rPr lang="pt-BR" sz="2700" dirty="0"/>
              <a:t>, no fórum de discussão da unidade 1, no domingo do dia 12 maio 2013, as 09h 13m: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464495"/>
          </a:xfrm>
        </p:spPr>
        <p:txBody>
          <a:bodyPr/>
          <a:lstStyle/>
          <a:p>
            <a:endParaRPr lang="pt-BR" i="1" dirty="0" smtClean="0">
              <a:latin typeface="+mj-lt"/>
            </a:endParaRPr>
          </a:p>
          <a:p>
            <a:r>
              <a:rPr lang="pt-BR" i="1" dirty="0" smtClean="0">
                <a:latin typeface="+mj-lt"/>
              </a:rPr>
              <a:t>“A </a:t>
            </a:r>
            <a:r>
              <a:rPr lang="pt-BR" i="1" dirty="0">
                <a:latin typeface="+mj-lt"/>
              </a:rPr>
              <a:t>Gestão Escolar deve estar em parceria no que diz respeito à Educação Ambiental. Sendo este um tema abrangente, de suma importância e precisa ser pensado e desenvolvido de forma coletiva, uma vez que vivemos em comunidade. Diante desse fato, o gestor escolar necessita estar interagido com seu grupo de trabalho, ser o idealizador, facilitador e intermediário, servindo como ponte entre alunos/escola/comunidade, pois fazemos todos parte do meio ambiente e a iniciativa deve partir das próprias instituições educacionais</a:t>
            </a:r>
            <a:r>
              <a:rPr lang="pt-BR" i="1" dirty="0" smtClean="0">
                <a:latin typeface="+mj-lt"/>
              </a:rPr>
              <a:t>.” </a:t>
            </a:r>
            <a:endParaRPr lang="pt-BR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Fórum </a:t>
            </a:r>
            <a:r>
              <a:rPr lang="pt-BR" sz="2400" dirty="0"/>
              <a:t>da Unidade 2, uma cursista “B”, do polo de Engenheiro Beltrão- PR, turma dois, relata na terça-feira do dia 7 de maio de 2013, às 22h 28 m o seguinte: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19256"/>
            <a:ext cx="7848872" cy="4622112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>
                <a:latin typeface="+mj-lt"/>
              </a:rPr>
              <a:t>Nos anos de 2006, 2007, 2008 e 2009, trabalhei como voluntária no projeto Amigos da Escola, em parceria com a Rede Globo de televisão. Juntamente com as crianças pertencentes a primeiro, segunda, terceira e quarta séries do ensino fundamental, desenvolvemos uma horta comunitária. Foi um projeto interdisciplinar, conde, com os professores de matemática, calculamos as áreas dos canteiros, a distância entre eles, o número de pés plantados por área; em ciências, trabalhamos reciclagem, ecossistemas, meio ambiente, aproveitamento de recursos naturais, como água das chuvas, produção de adubo orgânico, ciclo da água, desenvolvimento das plantas, características nutricionais dos vegetais, pirâmide alimentar; em geografia trabalhamos as modificações que o homem vem fazendo no meio ambiente, ao longo da história, solos, relevo, climas, astronomia, sustentabilidade, entre outros temas, em história foi trabalhados as tentativas feita pelo homem desde a idade antiga pela busca de aproveitamento dos recursos </a:t>
            </a:r>
            <a:r>
              <a:rPr lang="pt-BR" i="1" dirty="0" smtClean="0">
                <a:latin typeface="+mj-lt"/>
              </a:rPr>
              <a:t>naturais</a:t>
            </a:r>
            <a:endParaRPr lang="pt-BR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57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CONTEXTUALIZAÇÃO DA EXPERIÊNCIA </a:t>
            </a:r>
            <a:r>
              <a:rPr lang="pt-BR" dirty="0"/>
              <a:t>I</a:t>
            </a:r>
            <a:r>
              <a:rPr lang="pt-BR" dirty="0" smtClean="0"/>
              <a:t>NOVADORA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UNICENTRO;</a:t>
            </a:r>
          </a:p>
          <a:p>
            <a:endParaRPr lang="pt-BR" dirty="0"/>
          </a:p>
          <a:p>
            <a:r>
              <a:rPr lang="pt-BR" dirty="0" smtClean="0"/>
              <a:t>UAB;</a:t>
            </a:r>
          </a:p>
          <a:p>
            <a:endParaRPr lang="pt-BR" dirty="0"/>
          </a:p>
          <a:p>
            <a:r>
              <a:rPr lang="pt-BR" dirty="0" smtClean="0"/>
              <a:t>UAB/UNICENTRO;</a:t>
            </a:r>
          </a:p>
          <a:p>
            <a:endParaRPr lang="pt-BR" dirty="0"/>
          </a:p>
          <a:p>
            <a:r>
              <a:rPr lang="pt-BR" dirty="0" smtClean="0"/>
              <a:t>NEAD;</a:t>
            </a:r>
          </a:p>
          <a:p>
            <a:endParaRPr lang="pt-BR" dirty="0"/>
          </a:p>
          <a:p>
            <a:r>
              <a:rPr lang="pt-BR" dirty="0" smtClean="0"/>
              <a:t>Pós-Graduação em Gestão Escolar.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8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481434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A2B1E"/>
              </a:buClr>
            </a:pPr>
            <a:r>
              <a:rPr lang="pt-BR" i="1" dirty="0">
                <a:solidFill>
                  <a:prstClr val="black"/>
                </a:solidFill>
                <a:latin typeface="Constantia"/>
              </a:rPr>
              <a:t>, as ações positivas e negativas do homem em relação ao meio ambiente; em português, através da utilização de gêneros textuais, trabalhamos notícias, receitas, textos literários sobre o meio ambiente, sempre procurando desenvolver no aluno o senso de responsabilidade sobre a vida no planeta; em artes trabalhamos as cores representantes dos recicláveis, os símbolos e fizemos cartazes alertando a comunidade escolar sobre os riscos que o planeta estaria correndo, fizemos uma oficina de brinquedos feitos com recicláveis; em religião trabalhamos a importância do amor e respeito ao próximo, seja ele animal, vegeta, ou mineral e trabalhamos a importância de cuidarmos das obras do criador;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6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No fórum um da Unidade 3, o cursista “C”, do polo de Engenheiro Beltrão- </a:t>
            </a:r>
            <a:r>
              <a:rPr lang="pt-BR" sz="2400" dirty="0" err="1"/>
              <a:t>Pr</a:t>
            </a:r>
            <a:r>
              <a:rPr lang="pt-BR" sz="2400" dirty="0"/>
              <a:t>, da turma dois, defende aos 00h 52 m da quinta-feira do dia 9  de maio de 2013 que 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3974040"/>
          </a:xfrm>
        </p:spPr>
        <p:txBody>
          <a:bodyPr>
            <a:normAutofit fontScale="92500" lnSpcReduction="10000"/>
          </a:bodyPr>
          <a:lstStyle/>
          <a:p>
            <a:r>
              <a:rPr lang="pt-BR" i="1" dirty="0"/>
              <a:t>A gestão escolar tem uma relação intrínseca com a educação ambiental. Porque na instituição escolar não só o professor é educador, mas sim, toda a comunidade escolar. Isto é: o gestor, o pedagogo, o professor, o bibliotecário, o merendeiro, o inspetor, o servente, o aluno, os pais, os vizinhos, enfim, todas as pessoas que participam daquela comunidade escolar. E toda educação deve ser voltada para o meio ambiente, no qual as pessoas estão integradas. Para tanto, a gestão escolar deve ser voltada para que a educação de conta de suprir todas as necessidades que nós precisamos saber para utilizarmos e reutilizarmos, dos recursos da natureza, sem degrada-la.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5421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21 de um cursista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cursista “D”, que elaborou Agenda 21local para a Escola Municipal Vereador José Ramos de Oliveira em </a:t>
            </a:r>
            <a:r>
              <a:rPr lang="pt-BR" dirty="0" err="1"/>
              <a:t>Pirapó</a:t>
            </a:r>
            <a:r>
              <a:rPr lang="pt-BR" dirty="0"/>
              <a:t> - Apucarana/Paraná, com título “Valores Adotados, Ambiente Transformado!” Segundo relato d a cursista “D”, em maio de 2013 ao apresentar à justificativa, metas e estratégias de ação de sua agenda, esta argumentou que sua agenda visava:</a:t>
            </a:r>
          </a:p>
        </p:txBody>
      </p:sp>
    </p:spTree>
    <p:extLst>
      <p:ext uri="{BB962C8B-B14F-4D97-AF65-F5344CB8AC3E}">
        <p14:creationId xmlns:p14="http://schemas.microsoft.com/office/powerpoint/2010/main" val="32286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544616"/>
          </a:xfrm>
        </p:spPr>
        <p:txBody>
          <a:bodyPr>
            <a:normAutofit fontScale="70000" lnSpcReduction="20000"/>
          </a:bodyPr>
          <a:lstStyle/>
          <a:p>
            <a:r>
              <a:rPr lang="pt-BR" i="1" dirty="0">
                <a:latin typeface="+mj-lt"/>
              </a:rPr>
              <a:t>[...] oferecer oportunidades para que os alunos entrem em contato com algumas questões acerca do meio ambiente presente em seu cotidiano ou em seu entorno, sensibilizando-os. Também pretende instigá-los, sempre de maneira otimista, valorizando ao máximo a importância da atuação de cada um perante problemas que são de todos, pois acreditamos que a educação ambiental é tarefa coletiva! Incentivando-os a refletir, mudar e melhorar suas atitudes no meio ambiente, percebendo-se como sujeitos integrantes, dependentes, agentes transformadores e responsáveis pela transformação da cidadania à qual tanto lutamos.</a:t>
            </a:r>
          </a:p>
          <a:p>
            <a:endParaRPr lang="pt-BR" dirty="0"/>
          </a:p>
          <a:p>
            <a:r>
              <a:rPr lang="pt-BR" dirty="0"/>
              <a:t>De acordo com a mesma cursista, este tipo de prática representa:</a:t>
            </a:r>
          </a:p>
          <a:p>
            <a:endParaRPr lang="pt-BR" dirty="0"/>
          </a:p>
          <a:p>
            <a:r>
              <a:rPr lang="pt-BR" i="1" dirty="0">
                <a:latin typeface="+mj-lt"/>
              </a:rPr>
              <a:t>A capacidade de propiciar a construção do conhecimento, sem dúvida, é uma das maiores contribuições do professor no processo de aprendizagem. As atividades foram apresentadas de forma a fornecer subsídios e resgatar o ato de pensar, refletir e questionar para uma educação ambiental rumo à construção da cidadania, na qual a ação-interação e a troca são uma constante. Como educadoras, precisamos e devemos oferecer rotas, porém, jamais tomar o leme. Cada experiência deve ser vivida em sua singularidade, sentida em sua essência, transformada em atitude.(AGENDA 21- Pirão/Apucarana-</a:t>
            </a:r>
            <a:r>
              <a:rPr lang="pt-BR" i="1" dirty="0" err="1">
                <a:latin typeface="+mj-lt"/>
              </a:rPr>
              <a:t>Pr</a:t>
            </a:r>
            <a:r>
              <a:rPr lang="pt-BR" i="1" dirty="0">
                <a:latin typeface="+mj-lt"/>
              </a:rPr>
              <a:t>, 2013).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900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Consideramos que o propósito foi alcançado nesta terceira oferta da disciplina de Educação Ambiental e Responsabilidade Social, pois a experiência inovadora consistia em ultrapassar a mera proposição avaliativa de responder questionários postados no </a:t>
            </a:r>
            <a:r>
              <a:rPr lang="pt-BR" dirty="0" err="1"/>
              <a:t>moodle</a:t>
            </a:r>
            <a:r>
              <a:rPr lang="pt-BR" dirty="0"/>
              <a:t>. Isso foi possível a partir do momento que lançamos o desafio a esse futuro gestor escolar, para que através da investigação na realidade em que estava inserido, encontrasse pistas para o planejamento de metas e estratégias de ação que fizessem a diferença no meio ambiente da comunidade escolar local.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3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Segundo </a:t>
            </a:r>
            <a:r>
              <a:rPr lang="pt-BR" dirty="0" err="1" smtClean="0"/>
              <a:t>Nóvoa</a:t>
            </a:r>
            <a:r>
              <a:rPr lang="pt-BR" dirty="0" smtClean="0"/>
              <a:t> </a:t>
            </a:r>
            <a:r>
              <a:rPr lang="pt-BR" dirty="0"/>
              <a:t>(1999)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Toda </a:t>
            </a:r>
            <a:r>
              <a:rPr lang="pt-BR" dirty="0"/>
              <a:t>a formação deve encerrar em um projeto de ação, de transformação e de opções, por aqueles que valorizam, lutam e enfrentam o confronto em prol da inovação no interior das escolas e do sistema educativo.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1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504056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BARROS, Isabel Hortência </a:t>
            </a:r>
            <a:r>
              <a:rPr lang="pt-BR" dirty="0" err="1"/>
              <a:t>Garnica</a:t>
            </a:r>
            <a:r>
              <a:rPr lang="pt-BR" dirty="0"/>
              <a:t> Perez de; BOAS, José Aurélio Vilas. </a:t>
            </a:r>
            <a:r>
              <a:rPr lang="pt-BR" b="1" dirty="0"/>
              <a:t> O impacto das tecnologias da informação e comunicação na educação através das ferramentas Web 2.0.</a:t>
            </a:r>
            <a:r>
              <a:rPr lang="pt-BR" dirty="0"/>
              <a:t> Associação Educacional Dom Bosco. Disponível em: </a:t>
            </a:r>
            <a:r>
              <a:rPr lang="pt-BR" u="sng" dirty="0">
                <a:hlinkClick r:id="rId2"/>
              </a:rPr>
              <a:t>http://www.aedb.br/seget/artigos10/349_ARTIGO%20SEGET2.pdf</a:t>
            </a:r>
            <a:r>
              <a:rPr lang="pt-BR" dirty="0"/>
              <a:t>. Acesso em: 01 de abr. 2014.</a:t>
            </a:r>
          </a:p>
          <a:p>
            <a:r>
              <a:rPr lang="pt-BR" dirty="0"/>
              <a:t>BRASIL. </a:t>
            </a:r>
            <a:r>
              <a:rPr lang="pt-BR" b="1" dirty="0"/>
              <a:t>Política Nacional de Educação Ambiental</a:t>
            </a:r>
            <a:r>
              <a:rPr lang="pt-BR" dirty="0"/>
              <a:t>. Lei nº 9.795, de 27 de abril de 1999. Disponível em: </a:t>
            </a:r>
            <a:r>
              <a:rPr lang="pt-BR" u="sng" dirty="0">
                <a:hlinkClick r:id="rId3"/>
              </a:rPr>
              <a:t>http://www.planalto.gov.br/ccivil_03/leis/l9795.htm</a:t>
            </a:r>
            <a:r>
              <a:rPr lang="pt-BR" dirty="0"/>
              <a:t>. Acesso em: 01 de mar. 2014. </a:t>
            </a:r>
          </a:p>
          <a:p>
            <a:r>
              <a:rPr lang="pt-BR" dirty="0"/>
              <a:t>DAY, </a:t>
            </a:r>
            <a:r>
              <a:rPr lang="pt-BR" dirty="0" err="1"/>
              <a:t>Chistopher</a:t>
            </a:r>
            <a:r>
              <a:rPr lang="pt-BR" dirty="0"/>
              <a:t>. </a:t>
            </a:r>
            <a:r>
              <a:rPr lang="pt-BR" b="1" dirty="0"/>
              <a:t>Desenvolvimento de professores.</a:t>
            </a:r>
            <a:r>
              <a:rPr lang="pt-BR" dirty="0"/>
              <a:t> Os desafios da aprendizagem permanente. Lisboa: Porto Editora, 2001.</a:t>
            </a:r>
          </a:p>
          <a:p>
            <a:r>
              <a:rPr lang="pt-BR" dirty="0"/>
              <a:t>MUGNOL, Marcio.</a:t>
            </a:r>
            <a:r>
              <a:rPr lang="pt-BR" b="1" dirty="0"/>
              <a:t> A Educação a Distância no Brasil: </a:t>
            </a:r>
            <a:r>
              <a:rPr lang="pt-BR" dirty="0"/>
              <a:t>conceitos e fundamentos. Revista Diálogo Educacional. Curitiba, v. 9, n. 27, p. 335-349, Mai. 2009.</a:t>
            </a:r>
          </a:p>
          <a:p>
            <a:r>
              <a:rPr lang="pt-BR" dirty="0"/>
              <a:t>NÓVOA, </a:t>
            </a:r>
            <a:r>
              <a:rPr lang="pt-BR" dirty="0" err="1"/>
              <a:t>Antonio</a:t>
            </a:r>
            <a:r>
              <a:rPr lang="pt-BR" dirty="0"/>
              <a:t>. (org.). </a:t>
            </a:r>
            <a:r>
              <a:rPr lang="pt-BR" b="1" dirty="0"/>
              <a:t>Profissão professor</a:t>
            </a:r>
            <a:r>
              <a:rPr lang="pt-BR" dirty="0"/>
              <a:t>. Porto: Porto Editora, 1999.</a:t>
            </a:r>
          </a:p>
          <a:p>
            <a:r>
              <a:rPr lang="pt-BR" dirty="0"/>
              <a:t>__________. </a:t>
            </a:r>
            <a:r>
              <a:rPr lang="pt-BR" b="1" dirty="0"/>
              <a:t>Professores imagens do futuro presente. </a:t>
            </a:r>
            <a:r>
              <a:rPr lang="pt-BR" dirty="0"/>
              <a:t>Lisboa: Educa,  2009. Disponível</a:t>
            </a:r>
            <a:r>
              <a:rPr lang="pt-BR" b="1" dirty="0"/>
              <a:t>: </a:t>
            </a:r>
            <a:r>
              <a:rPr lang="pt-BR" dirty="0">
                <a:hlinkClick r:id="rId4"/>
              </a:rPr>
              <a:t>http://www.slideshare.net/mzylb/antonio-novoa-novo-livro</a:t>
            </a:r>
            <a:r>
              <a:rPr lang="pt-BR" dirty="0"/>
              <a:t>. Acesso em 01 de mar.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12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2119256"/>
            <a:ext cx="7128792" cy="3974039"/>
          </a:xfrm>
        </p:spPr>
        <p:txBody>
          <a:bodyPr>
            <a:normAutofit/>
          </a:bodyPr>
          <a:lstStyle/>
          <a:p>
            <a:r>
              <a:rPr lang="pt-BR" sz="1600" dirty="0"/>
              <a:t>VOIGT, Emilio. Web 2.0, e-</a:t>
            </a:r>
            <a:r>
              <a:rPr lang="pt-BR" sz="1600" dirty="0" err="1"/>
              <a:t>learning</a:t>
            </a:r>
            <a:r>
              <a:rPr lang="pt-BR" sz="1600" dirty="0"/>
              <a:t> 2.0, </a:t>
            </a:r>
            <a:r>
              <a:rPr lang="pt-BR" sz="1600" dirty="0" err="1"/>
              <a:t>ead</a:t>
            </a:r>
            <a:r>
              <a:rPr lang="pt-BR" sz="1600" dirty="0"/>
              <a:t> 2.0: para onde caminha a educação à distância? ABED-Associação Brasileira de Educação à Distância. Disponível em www.abed.org.br/congresso2007/</a:t>
            </a:r>
            <a:r>
              <a:rPr lang="pt-BR" sz="1600" dirty="0" err="1"/>
              <a:t>tc</a:t>
            </a:r>
            <a:r>
              <a:rPr lang="pt-BR" sz="1600" dirty="0"/>
              <a:t>/55200750254pm.pdf. Congresso Acesso em: 14 de nov. 2011.</a:t>
            </a:r>
          </a:p>
          <a:p>
            <a:r>
              <a:rPr lang="pt-BR" sz="1600" dirty="0"/>
              <a:t>SANTINELLO, Jamile. A formação do gestor e a escola do século XXI: uma nova visão educacional. In: SANTINELLO, Jamile; WOLF, Rosângela Abreu do Prado. Aplicação tecnológica e ambiental em gestão. Guarapuava: UNICENTRO, 2010</a:t>
            </a:r>
            <a:r>
              <a:rPr lang="pt-BR" sz="1600" dirty="0" smtClean="0"/>
              <a:t>.</a:t>
            </a:r>
          </a:p>
          <a:p>
            <a:pPr lvl="0" algn="just">
              <a:buClr>
                <a:srgbClr val="AA2B1E"/>
              </a:buClr>
            </a:pPr>
            <a:r>
              <a:rPr lang="pt-BR" sz="1600" dirty="0">
                <a:solidFill>
                  <a:prstClr val="black"/>
                </a:solidFill>
              </a:rPr>
              <a:t>Valores da nossa sociedade. De que lado você está?. Disponível em: </a:t>
            </a:r>
            <a:r>
              <a:rPr lang="pt-BR" sz="1600" dirty="0">
                <a:solidFill>
                  <a:prstClr val="black"/>
                </a:solidFill>
                <a:hlinkClick r:id="rId2"/>
              </a:rPr>
              <a:t>http://www.youtube.com/watch?v=X48oJe_nApQ</a:t>
            </a:r>
            <a:r>
              <a:rPr lang="pt-BR" sz="1600" dirty="0">
                <a:solidFill>
                  <a:prstClr val="black"/>
                </a:solidFill>
              </a:rPr>
              <a:t> </a:t>
            </a:r>
            <a:endParaRPr lang="pt-BR" sz="1600" dirty="0"/>
          </a:p>
          <a:p>
            <a:r>
              <a:rPr lang="pt-BR" sz="1600" dirty="0"/>
              <a:t>WOLF, Rosângela Abreu do Prado. O homem, sua evolução e o meio ambiente. In: SANTINELLO, Jamile; WOLF, Rosângela Abreu do Prado. Aplicação tecnológica e ambiental em gestão. Guarapuava: UNICENTRO,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60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ESTRELAS DO MAR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700808"/>
            <a:ext cx="7416824" cy="4032448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pt-BR" dirty="0" smtClean="0"/>
              <a:t>	</a:t>
            </a:r>
            <a:r>
              <a:rPr lang="pt-BR" sz="2600" dirty="0" smtClean="0"/>
              <a:t>Era </a:t>
            </a:r>
            <a:r>
              <a:rPr lang="pt-BR" sz="2600" dirty="0"/>
              <a:t>uma vez um escritor que morava em uma tranquila praia, junto de uma colônia de pescadores. Todas as manhãs ele caminhava à beira do mar para se inspirar, e à tarde ficava em casa escrevendo. </a:t>
            </a:r>
          </a:p>
          <a:p>
            <a:pPr indent="0" algn="just">
              <a:buNone/>
            </a:pPr>
            <a:r>
              <a:rPr lang="pt-BR" sz="2600" dirty="0" smtClean="0"/>
              <a:t>	Certo </a:t>
            </a:r>
            <a:r>
              <a:rPr lang="pt-BR" sz="2600" dirty="0"/>
              <a:t>dia, caminhando na praia, ele viu um vulto que parecia dançar. Ao chegar perto, ele reparou que se tratava de um jovem que recolhia estrelas-do-mar da areia para, uma por uma, jogá-las novamente de volta ao </a:t>
            </a:r>
            <a:r>
              <a:rPr lang="pt-BR" sz="2600" dirty="0" smtClean="0"/>
              <a:t>oceano.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2538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124744"/>
            <a:ext cx="7272808" cy="4608512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pt-BR" dirty="0" smtClean="0"/>
              <a:t>	</a:t>
            </a:r>
            <a:r>
              <a:rPr lang="pt-BR" sz="2200" dirty="0" smtClean="0"/>
              <a:t>_ </a:t>
            </a:r>
            <a:r>
              <a:rPr lang="pt-BR" sz="2200" dirty="0"/>
              <a:t>Por que está fazendo isso? – perguntou o escritor.</a:t>
            </a:r>
          </a:p>
          <a:p>
            <a:pPr indent="0" algn="just">
              <a:buNone/>
            </a:pPr>
            <a:r>
              <a:rPr lang="pt-BR" sz="2200" dirty="0"/>
              <a:t>	_ Você não vê! – explicou o jovem- A maré está baixa e o sol está brilhando. Elas irão secar e morrer se ficarem aqui na areia.</a:t>
            </a:r>
          </a:p>
          <a:p>
            <a:pPr indent="0" algn="just">
              <a:buNone/>
            </a:pPr>
            <a:r>
              <a:rPr lang="pt-BR" sz="2200" dirty="0" smtClean="0"/>
              <a:t>	_O </a:t>
            </a:r>
            <a:r>
              <a:rPr lang="pt-BR" sz="2200" dirty="0"/>
              <a:t>escritor espantou-se e falou:</a:t>
            </a:r>
          </a:p>
          <a:p>
            <a:pPr indent="0" algn="just">
              <a:buNone/>
            </a:pPr>
            <a:r>
              <a:rPr lang="pt-BR" sz="2200" dirty="0" smtClean="0"/>
              <a:t>	_ </a:t>
            </a:r>
            <a:r>
              <a:rPr lang="pt-BR" sz="2200" dirty="0"/>
              <a:t>Meu jovem, existem milhares de quilômetros de praias por este mundo afora, e centenas de milhares de estrelas-do-mar espalhadas pela praia. Que diferença faz? Você joga umas poucas de volta ao oceano. A maioria vai parecer de qualquer forma.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24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-UNICENTRO-</a:t>
            </a:r>
            <a:br>
              <a:rPr lang="pt-BR" dirty="0" smtClean="0"/>
            </a:br>
            <a:r>
              <a:rPr lang="pt-BR" sz="3100" dirty="0" smtClean="0"/>
              <a:t>Universidade Estadual do Centro-Oeste</a:t>
            </a: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7"/>
            <a:ext cx="7632848" cy="3603812"/>
          </a:xfrm>
        </p:spPr>
        <p:txBody>
          <a:bodyPr>
            <a:noAutofit/>
          </a:bodyPr>
          <a:lstStyle/>
          <a:p>
            <a:r>
              <a:rPr lang="pt-BR" sz="2800" dirty="0" smtClean="0"/>
              <a:t>Trajetória histórica:</a:t>
            </a:r>
          </a:p>
          <a:p>
            <a:pPr marL="0" indent="0">
              <a:buNone/>
            </a:pPr>
            <a:r>
              <a:rPr lang="pt-BR" sz="2800" dirty="0" smtClean="0"/>
              <a:t>-Início: 1970 –Fundação Faculdade Estadual de Filosofia , Ciências e Letras de Guarapuava-FAFIG e Fundação Faculdade Estadual de Educação, Ciências e Letras de Irati-FECLI de Irati. </a:t>
            </a:r>
          </a:p>
          <a:p>
            <a:pPr marL="0" indent="0">
              <a:buNone/>
            </a:pPr>
            <a:r>
              <a:rPr lang="pt-BR" sz="2800" dirty="0"/>
              <a:t>-</a:t>
            </a:r>
            <a:r>
              <a:rPr lang="pt-BR" sz="2800" dirty="0" smtClean="0"/>
              <a:t>A fusão deu origem a UNICENTRO, que foi reconhecida como universidade pelo Conselho Estadual de Educação em 1995.</a:t>
            </a:r>
          </a:p>
          <a:p>
            <a:pPr marL="0" indent="0">
              <a:buNone/>
            </a:pP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7751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052736"/>
            <a:ext cx="7344816" cy="4824536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pt-BR" dirty="0" smtClean="0"/>
              <a:t>	</a:t>
            </a:r>
            <a:r>
              <a:rPr lang="pt-BR" sz="2600" dirty="0" smtClean="0"/>
              <a:t>O </a:t>
            </a:r>
            <a:r>
              <a:rPr lang="pt-BR" sz="2600" dirty="0"/>
              <a:t>jovem pegou mais uma estrela na praia, jogou de volta ao oceano e olhou para o escritor: </a:t>
            </a:r>
          </a:p>
          <a:p>
            <a:pPr indent="0" algn="just">
              <a:buNone/>
            </a:pPr>
            <a:r>
              <a:rPr lang="pt-BR" sz="2600" dirty="0"/>
              <a:t>	_ Para essa aqui eu fiz a diferença!</a:t>
            </a:r>
          </a:p>
          <a:p>
            <a:pPr indent="0" algn="just">
              <a:buNone/>
            </a:pPr>
            <a:r>
              <a:rPr lang="pt-BR" sz="2600" dirty="0"/>
              <a:t>	Naquela noite o escritor não conseguiu escrever, sequer dormir. Pela manhã, voltou a praia, procurou o jovem, uniu-se a ele e, juntos, começaram a jogar </a:t>
            </a:r>
            <a:r>
              <a:rPr lang="pt-BR" sz="2600" dirty="0" smtClean="0"/>
              <a:t>estrelas-do-mar </a:t>
            </a:r>
            <a:r>
              <a:rPr lang="pt-BR" sz="2600" dirty="0"/>
              <a:t>de volta ao oceano.</a:t>
            </a:r>
          </a:p>
          <a:p>
            <a:pPr indent="0" algn="just">
              <a:buNone/>
            </a:pPr>
            <a:r>
              <a:rPr lang="pt-BR" sz="2600" dirty="0"/>
              <a:t>	Sejamos, portanto, mais um dos que querem fazer do mundo um lugar melhor. </a:t>
            </a:r>
          </a:p>
          <a:p>
            <a:pPr indent="0" algn="just">
              <a:buNone/>
            </a:pPr>
            <a:r>
              <a:rPr lang="pt-BR" sz="2600" dirty="0"/>
              <a:t>	Sejamos a diferença!</a:t>
            </a:r>
          </a:p>
          <a:p>
            <a:pPr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8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36711"/>
            <a:ext cx="6965245" cy="57606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-UAB- </a:t>
            </a:r>
            <a:br>
              <a:rPr lang="pt-BR" dirty="0" smtClean="0"/>
            </a:br>
            <a:r>
              <a:rPr lang="pt-BR" dirty="0" smtClean="0"/>
              <a:t>Universidade Aberta do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4644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600" dirty="0" smtClean="0"/>
              <a:t>O Sistema Universidade Aberta do Brasil foi criada pelo Ministério da Educação em 2005 no âmbito do Fórum das Estatais pela Educação com foco nas Políticas e a Gestão da Educação Superior;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Visa expandir e interiorizar a oferta de cursos e programa de educação superior;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Tem como base forte parcerias entre as esferas federais, estaduais e municipais do governo;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algn="just"/>
            <a:r>
              <a:rPr lang="pt-BR" sz="2600" dirty="0" smtClean="0"/>
              <a:t>Para saber mais http://uab.capes.gov.br</a:t>
            </a:r>
          </a:p>
        </p:txBody>
      </p:sp>
    </p:spTree>
    <p:extLst>
      <p:ext uri="{BB962C8B-B14F-4D97-AF65-F5344CB8AC3E}">
        <p14:creationId xmlns:p14="http://schemas.microsoft.com/office/powerpoint/2010/main" val="23315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-UAB-</a:t>
            </a:r>
            <a:br>
              <a:rPr lang="pt-BR" dirty="0" smtClean="0"/>
            </a:br>
            <a:r>
              <a:rPr lang="pt-BR" dirty="0" smtClean="0"/>
              <a:t> Universidade Aberta do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550103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Proposta do sistema é a articulação de instituições já existentes, através da metodologia da </a:t>
            </a:r>
            <a:r>
              <a:rPr lang="pt-BR" sz="2800" dirty="0" smtClean="0"/>
              <a:t>educação </a:t>
            </a:r>
            <a:r>
              <a:rPr lang="pt-BR" sz="2800" dirty="0"/>
              <a:t>a distância, para garantir a expansão do acesso ao ensino superior a cidadãos que vivem em municípios onde não existe esta modalidade de ensino</a:t>
            </a:r>
            <a:r>
              <a:rPr lang="pt-BR" sz="2800" dirty="0" smtClean="0"/>
              <a:t>.</a:t>
            </a:r>
            <a:endParaRPr lang="pt-BR" sz="2800" dirty="0"/>
          </a:p>
          <a:p>
            <a:pPr algn="just"/>
            <a:r>
              <a:rPr lang="pt-BR" sz="2800" dirty="0"/>
              <a:t>Prioridade a formação de professores para a Educação Básica.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253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864097"/>
          </a:xfrm>
        </p:spPr>
        <p:txBody>
          <a:bodyPr>
            <a:normAutofit/>
          </a:bodyPr>
          <a:lstStyle/>
          <a:p>
            <a:r>
              <a:rPr lang="pt-BR" dirty="0" smtClean="0"/>
              <a:t>UAB/UNICENTRO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2453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Em 2008 a UNCENTRO passou a integrar o Sistema Universidade Aberta do Brasil, UAB, do Governo Federal, e intensificou os seus empreendimentos em EAD com produção de material, formação docente para modalidade e ampliação das ofertas abrangendo novas Graduações, além de Pós-Graduação e Cursos de aperfeiçoamento, conforme demanda da comunidade e disponibilidade e interesse  dos </a:t>
            </a:r>
            <a:r>
              <a:rPr lang="pt-BR" dirty="0" smtClean="0"/>
              <a:t>Setores e </a:t>
            </a:r>
            <a:r>
              <a:rPr lang="pt-BR" dirty="0"/>
              <a:t>Departamentos Pedagógicos da </a:t>
            </a:r>
            <a:r>
              <a:rPr lang="pt-BR" dirty="0" smtClean="0"/>
              <a:t>Instituição;</a:t>
            </a:r>
          </a:p>
          <a:p>
            <a:pPr algn="just"/>
            <a:r>
              <a:rPr lang="pt-BR" dirty="0" smtClean="0"/>
              <a:t>UAB/UNICENTRO está vinculada ao </a:t>
            </a:r>
            <a:r>
              <a:rPr lang="pt-BR" b="1" dirty="0" smtClean="0">
                <a:solidFill>
                  <a:srgbClr val="FF0000"/>
                </a:solidFill>
              </a:rPr>
              <a:t>NEA</a:t>
            </a:r>
            <a:r>
              <a:rPr lang="pt-BR" dirty="0" smtClean="0"/>
              <a:t> </a:t>
            </a:r>
            <a:r>
              <a:rPr lang="pt-BR" u="sng" dirty="0" smtClean="0"/>
              <a:t>Núcleo de Educação a Distância</a:t>
            </a:r>
            <a:r>
              <a:rPr lang="pt-BR" dirty="0" smtClean="0"/>
              <a:t> da Universidade Estadual do Centro-Oeste, inaugurado em 2005.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CURSO DE ESPECIALIZAÇÃO EM GESTÃO ESCOLAR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19257"/>
            <a:ext cx="7560840" cy="360381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Vinculado a UAB;</a:t>
            </a:r>
          </a:p>
          <a:p>
            <a:pPr algn="just"/>
            <a:r>
              <a:rPr lang="pt-BR" b="1" dirty="0" smtClean="0"/>
              <a:t>Objetivos</a:t>
            </a:r>
            <a:r>
              <a:rPr lang="pt-BR" dirty="0" smtClean="0"/>
              <a:t>: </a:t>
            </a:r>
          </a:p>
          <a:p>
            <a:pPr marL="0" indent="0" algn="just">
              <a:buNone/>
            </a:pPr>
            <a:r>
              <a:rPr lang="pt-BR" dirty="0" smtClean="0"/>
              <a:t>   -Contribuir para reflexões críticas a respeito  do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dirty="0" smtClean="0"/>
              <a:t>trabalho no contexto escolar;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-Proporcionar a formação continuada aos alunos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recém graduados e àqueles que se encontram  </a:t>
            </a:r>
          </a:p>
          <a:p>
            <a:pPr marL="0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afastados da pós-graduação;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9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_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nd_0746_slide">
  <a:themeElements>
    <a:clrScheme name="Tema do Office 2">
      <a:dk1>
        <a:srgbClr val="333333"/>
      </a:dk1>
      <a:lt1>
        <a:srgbClr val="FFFFFF"/>
      </a:lt1>
      <a:dk2>
        <a:srgbClr val="0033FF"/>
      </a:dk2>
      <a:lt2>
        <a:srgbClr val="FFFFFF"/>
      </a:lt2>
      <a:accent1>
        <a:srgbClr val="A1B4FF"/>
      </a:accent1>
      <a:accent2>
        <a:srgbClr val="7ACEFF"/>
      </a:accent2>
      <a:accent3>
        <a:srgbClr val="AAADFF"/>
      </a:accent3>
      <a:accent4>
        <a:srgbClr val="DADADA"/>
      </a:accent4>
      <a:accent5>
        <a:srgbClr val="CDD6FF"/>
      </a:accent5>
      <a:accent6>
        <a:srgbClr val="6EBAE7"/>
      </a:accent6>
      <a:hlink>
        <a:srgbClr val="CAA1FF"/>
      </a:hlink>
      <a:folHlink>
        <a:srgbClr val="FDAEFF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5B7DFF"/>
        </a:accent1>
        <a:accent2>
          <a:srgbClr val="94A9FF"/>
        </a:accent2>
        <a:accent3>
          <a:srgbClr val="AAADFF"/>
        </a:accent3>
        <a:accent4>
          <a:srgbClr val="DADADA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1B4FF"/>
        </a:accent1>
        <a:accent2>
          <a:srgbClr val="7ACEFF"/>
        </a:accent2>
        <a:accent3>
          <a:srgbClr val="AAADFF"/>
        </a:accent3>
        <a:accent4>
          <a:srgbClr val="DADADA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FFB97B"/>
        </a:accent1>
        <a:accent2>
          <a:srgbClr val="AEBDFF"/>
        </a:accent2>
        <a:accent3>
          <a:srgbClr val="AAADFF"/>
        </a:accent3>
        <a:accent4>
          <a:srgbClr val="DADADA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333333"/>
        </a:dk1>
        <a:lt1>
          <a:srgbClr val="FFFFFF"/>
        </a:lt1>
        <a:dk2>
          <a:srgbClr val="0033FF"/>
        </a:dk2>
        <a:lt2>
          <a:srgbClr val="FFFFFF"/>
        </a:lt2>
        <a:accent1>
          <a:srgbClr val="AEBDFF"/>
        </a:accent1>
        <a:accent2>
          <a:srgbClr val="FFB3C8"/>
        </a:accent2>
        <a:accent3>
          <a:srgbClr val="AAADFF"/>
        </a:accent3>
        <a:accent4>
          <a:srgbClr val="DADADA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B7DFF"/>
        </a:accent1>
        <a:accent2>
          <a:srgbClr val="94A9FF"/>
        </a:accent2>
        <a:accent3>
          <a:srgbClr val="FFFFFF"/>
        </a:accent3>
        <a:accent4>
          <a:srgbClr val="000000"/>
        </a:accent4>
        <a:accent5>
          <a:srgbClr val="B5BFFF"/>
        </a:accent5>
        <a:accent6>
          <a:srgbClr val="8699E7"/>
        </a:accent6>
        <a:hlink>
          <a:srgbClr val="B7C6FF"/>
        </a:hlink>
        <a:folHlink>
          <a:srgbClr val="D6D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B4FF"/>
        </a:accent1>
        <a:accent2>
          <a:srgbClr val="7ACEFF"/>
        </a:accent2>
        <a:accent3>
          <a:srgbClr val="FFFFFF"/>
        </a:accent3>
        <a:accent4>
          <a:srgbClr val="000000"/>
        </a:accent4>
        <a:accent5>
          <a:srgbClr val="CDD6FF"/>
        </a:accent5>
        <a:accent6>
          <a:srgbClr val="6EBAE7"/>
        </a:accent6>
        <a:hlink>
          <a:srgbClr val="CAA1FF"/>
        </a:hlink>
        <a:folHlink>
          <a:srgbClr val="FDAE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97B"/>
        </a:accent1>
        <a:accent2>
          <a:srgbClr val="AEBDFF"/>
        </a:accent2>
        <a:accent3>
          <a:srgbClr val="FFFFFF"/>
        </a:accent3>
        <a:accent4>
          <a:srgbClr val="000000"/>
        </a:accent4>
        <a:accent5>
          <a:srgbClr val="FFD9BF"/>
        </a:accent5>
        <a:accent6>
          <a:srgbClr val="9DABE7"/>
        </a:accent6>
        <a:hlink>
          <a:srgbClr val="FFB8CC"/>
        </a:hlink>
        <a:folHlink>
          <a:srgbClr val="FFE1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EBDFF"/>
        </a:accent1>
        <a:accent2>
          <a:srgbClr val="FFB3C8"/>
        </a:accent2>
        <a:accent3>
          <a:srgbClr val="FFFFFF"/>
        </a:accent3>
        <a:accent4>
          <a:srgbClr val="000000"/>
        </a:accent4>
        <a:accent5>
          <a:srgbClr val="D3DBFF"/>
        </a:accent5>
        <a:accent6>
          <a:srgbClr val="E7A2B5"/>
        </a:accent6>
        <a:hlink>
          <a:srgbClr val="AEE87D"/>
        </a:hlink>
        <a:folHlink>
          <a:srgbClr val="FFC9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596</TotalTime>
  <Words>3727</Words>
  <Application>Microsoft Office PowerPoint</Application>
  <PresentationFormat>Apresentação na tela (4:3)</PresentationFormat>
  <Paragraphs>229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20</vt:i4>
      </vt:variant>
      <vt:variant>
        <vt:lpstr>Títulos de slides</vt:lpstr>
      </vt:variant>
      <vt:variant>
        <vt:i4>50</vt:i4>
      </vt:variant>
    </vt:vector>
  </HeadingPairs>
  <TitlesOfParts>
    <vt:vector size="70" baseType="lpstr">
      <vt:lpstr>Pino</vt:lpstr>
      <vt:lpstr>ind_0746_slide</vt:lpstr>
      <vt:lpstr>1_ind_0746_slide</vt:lpstr>
      <vt:lpstr>2_ind_0746_slide</vt:lpstr>
      <vt:lpstr>3_ind_0746_slide</vt:lpstr>
      <vt:lpstr>4_ind_0746_slide</vt:lpstr>
      <vt:lpstr>5_ind_0746_slide</vt:lpstr>
      <vt:lpstr>6_ind_0746_slide</vt:lpstr>
      <vt:lpstr>7_ind_0746_slide</vt:lpstr>
      <vt:lpstr>8_ind_0746_slide</vt:lpstr>
      <vt:lpstr>9_ind_0746_slide</vt:lpstr>
      <vt:lpstr>10_ind_0746_slide</vt:lpstr>
      <vt:lpstr>11_ind_0746_slide</vt:lpstr>
      <vt:lpstr>12_ind_0746_slide</vt:lpstr>
      <vt:lpstr>13_ind_0746_slide</vt:lpstr>
      <vt:lpstr>14_ind_0746_slide</vt:lpstr>
      <vt:lpstr>15_ind_0746_slide</vt:lpstr>
      <vt:lpstr>Costura</vt:lpstr>
      <vt:lpstr>1_Costura</vt:lpstr>
      <vt:lpstr>2_Costura</vt:lpstr>
      <vt:lpstr>              </vt:lpstr>
      <vt:lpstr>Apresentação do PowerPoint</vt:lpstr>
      <vt:lpstr>INTRODUÇÃO</vt:lpstr>
      <vt:lpstr>CONTEXTUALIZAÇÃO DA EXPERIÊNCIA INOVADORA</vt:lpstr>
      <vt:lpstr>-UNICENTRO- Universidade Estadual do Centro-Oeste</vt:lpstr>
      <vt:lpstr>-UAB-  Universidade Aberta do Brasil</vt:lpstr>
      <vt:lpstr>-UAB-  Universidade Aberta do Brasil</vt:lpstr>
      <vt:lpstr>UAB/UNICENTRO</vt:lpstr>
      <vt:lpstr>CURSO DE ESPECIALIZAÇÃO EM GESTÃO ESCOLAR</vt:lpstr>
      <vt:lpstr>Apresentação do PowerPoint</vt:lpstr>
      <vt:lpstr>DISCIPLINAS DO CURSO</vt:lpstr>
      <vt:lpstr>OBJETIVOS DA DISCIPLINA</vt:lpstr>
      <vt:lpstr>EDUCAÇÃO AMBIENTAL NO AMBITO ESCOLAR</vt:lpstr>
      <vt:lpstr>POLÍTICAS PÚBLICAS DE AMPARO À EDUCAÇÃO AMBIENTAL</vt:lpstr>
      <vt:lpstr>Apresentação do PowerPoint</vt:lpstr>
      <vt:lpstr>LINHAS DE PESQUISA DOS TCCs</vt:lpstr>
      <vt:lpstr>EXPERIÊNCIA INOVADORA</vt:lpstr>
      <vt:lpstr>EXPERIÊNCIA INOVADORA</vt:lpstr>
      <vt:lpstr>EXPERIÊNCIA INOVADORA</vt:lpstr>
      <vt:lpstr>OBJETIVO GERAL DA EXPERIÊNCIA INOVADORA</vt:lpstr>
      <vt:lpstr>AGENDA 21 ESCOLAR E SUSTENTABILIDADE</vt:lpstr>
      <vt:lpstr>AGENDA 21</vt:lpstr>
      <vt:lpstr>SUSTENTABILIDADE É...</vt:lpstr>
      <vt:lpstr>Falar de Meio Ambiente, Sustentabilidade e de Educação Ambiental é envolver questões e aspectos</vt:lpstr>
      <vt:lpstr>REFERENCIAL TEÓRICO</vt:lpstr>
      <vt:lpstr>Mugnol (2009, p. 342):</vt:lpstr>
      <vt:lpstr>Voigt (2007, p. 04) a EAD via internet ocorre</vt:lpstr>
      <vt:lpstr>Barros e Vilas Boas (2010)</vt:lpstr>
      <vt:lpstr>Santinello (2010, p. 23),</vt:lpstr>
      <vt:lpstr>Wolf (2010, p. 113):</vt:lpstr>
      <vt:lpstr>PROCEDIMENTOS METODOLÓGICOS</vt:lpstr>
      <vt:lpstr>FÓRUNS</vt:lpstr>
      <vt:lpstr>Agenda 21 local</vt:lpstr>
      <vt:lpstr>PLATAFORMA MOODLE  E TUTORES</vt:lpstr>
      <vt:lpstr>EAD</vt:lpstr>
      <vt:lpstr>FUNÇÃO SOCIAL DA EAD</vt:lpstr>
      <vt:lpstr>APRESENTAÇÃO E DISCUSSÃO DOS RESULTADOS</vt:lpstr>
      <vt:lpstr>Cursista “A”, da turma um do polo de Apucarana-Pr, no fórum de discussão da unidade 1, no domingo do dia 12 maio 2013, as 09h 13m:  </vt:lpstr>
      <vt:lpstr>Fórum da Unidade 2, uma cursista “B”, do polo de Engenheiro Beltrão- PR, turma dois, relata na terça-feira do dia 7 de maio de 2013, às 22h 28 m o seguinte:</vt:lpstr>
      <vt:lpstr>Apresentação do PowerPoint</vt:lpstr>
      <vt:lpstr>No fórum um da Unidade 3, o cursista “C”, do polo de Engenheiro Beltrão- Pr, da turma dois, defende aos 00h 52 m da quinta-feira do dia 9  de maio de 2013 que :</vt:lpstr>
      <vt:lpstr>Agenda 21 de um cursista</vt:lpstr>
      <vt:lpstr>Apresentação do PowerPoint</vt:lpstr>
      <vt:lpstr>CONCLUSÃO</vt:lpstr>
      <vt:lpstr>Segundo Nóvoa (1999) </vt:lpstr>
      <vt:lpstr>REFERÊNCIAS</vt:lpstr>
      <vt:lpstr>REFERÊNCIAS</vt:lpstr>
      <vt:lpstr>ESTRELAS DO MAR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ESTADUAL DO CENTRO-OESTE  UNlCENTRO Campus Universitário de Guarapuava</dc:title>
  <dc:creator>User</dc:creator>
  <cp:lastModifiedBy>User</cp:lastModifiedBy>
  <cp:revision>127</cp:revision>
  <dcterms:created xsi:type="dcterms:W3CDTF">2014-08-13T11:59:33Z</dcterms:created>
  <dcterms:modified xsi:type="dcterms:W3CDTF">2014-10-09T12:58:11Z</dcterms:modified>
</cp:coreProperties>
</file>