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72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3" r:id="rId19"/>
    <p:sldId id="271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81" d="100"/>
          <a:sy n="81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5F20F-C07A-4163-B654-237B9AA0F1B3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E6089-370C-4902-812A-D1D08C076E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54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E6089-370C-4902-812A-D1D08C076EA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94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AF93A1-05A8-4BEF-88AA-CEE20707F3A4}" type="datetimeFigureOut">
              <a:rPr lang="pt-BR" smtClean="0"/>
              <a:t>04/10/2014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A54978E-AB62-4038-BE9A-381C1311D67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t.slideshare.net/julhinhacamara/a-formao-dos-professores-no-sculo-xxi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16016" y="2204864"/>
            <a:ext cx="3313355" cy="2088232"/>
          </a:xfrm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  <a:t>A FORMAÇÃO DE PROFESSORES E A ATUAÇÃO EM CURSOS A DISTÂNCIA</a:t>
            </a:r>
            <a:br>
              <a:rPr lang="pt-BR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/>
              <a:t>Maria Lúcia Moreira Gomes</a:t>
            </a:r>
          </a:p>
          <a:p>
            <a:r>
              <a:rPr lang="pt-BR" b="1" dirty="0" err="1" smtClean="0"/>
              <a:t>Rosiane</a:t>
            </a:r>
            <a:r>
              <a:rPr lang="pt-BR" b="1" dirty="0" smtClean="0"/>
              <a:t> Lúcia Ribeiro</a:t>
            </a:r>
            <a:endParaRPr lang="pt-BR" b="1" dirty="0"/>
          </a:p>
        </p:txBody>
      </p:sp>
      <p:pic>
        <p:nvPicPr>
          <p:cNvPr id="2050" name="Picture 2" descr="C:\Users\EAD\Downloads\Marca IFF vertic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6" y="4465305"/>
            <a:ext cx="1691680" cy="235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abed.org.br/hotsite/20-ciaed/images/elementos-pag/logo-ab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757" y="937110"/>
            <a:ext cx="12192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0"/>
            <a:ext cx="2971261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6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90872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As </a:t>
            </a:r>
            <a:r>
              <a:rPr lang="pt-BR" dirty="0"/>
              <a:t>diferenças entre docência virtual e presencial concentram-se em dois blocos ou </a:t>
            </a:r>
            <a:r>
              <a:rPr lang="pt-BR" dirty="0" smtClean="0"/>
              <a:t>categorias ( MILL, 2012, p.67).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907704" y="1868924"/>
            <a:ext cx="4802495" cy="92333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/>
              <a:t>O que um docente faz na educação presencial é compartilhado com uma equipe </a:t>
            </a:r>
            <a:r>
              <a:rPr lang="pt-BR" b="1" dirty="0" err="1"/>
              <a:t>polidocente</a:t>
            </a:r>
            <a:r>
              <a:rPr lang="pt-BR" b="1" dirty="0"/>
              <a:t> na EAD</a:t>
            </a:r>
            <a:r>
              <a:rPr lang="pt-BR" dirty="0"/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07705" y="2985649"/>
            <a:ext cx="4802494" cy="175432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b="1" dirty="0"/>
              <a:t>No âmbito da EAD, antes do cadastramento dos alunos, uma disciplina precisa ser minuciosamente planejada para sua realização, sendo a docência permeada por uma espécie de pedagogia da previsão.</a:t>
            </a:r>
          </a:p>
        </p:txBody>
      </p:sp>
      <p:sp>
        <p:nvSpPr>
          <p:cNvPr id="8" name="Texto explicativo em seta para cima 7"/>
          <p:cNvSpPr/>
          <p:nvPr/>
        </p:nvSpPr>
        <p:spPr>
          <a:xfrm>
            <a:off x="2760779" y="4941168"/>
            <a:ext cx="3096344" cy="115212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Atraso no processo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51034" y="2040095"/>
            <a:ext cx="120097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Tempo</a:t>
            </a:r>
          </a:p>
          <a:p>
            <a:r>
              <a:rPr lang="pt-BR" sz="1400" b="1" dirty="0" smtClean="0">
                <a:solidFill>
                  <a:srgbClr val="FF0000"/>
                </a:solidFill>
              </a:rPr>
              <a:t>(6 MESES)</a:t>
            </a:r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02331" y="3458040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Compromisso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619316" y="5217098"/>
            <a:ext cx="1850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</a:rPr>
              <a:t>Qualidade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5" name="Seta para a esquerda e para a direita 4"/>
          <p:cNvSpPr/>
          <p:nvPr/>
        </p:nvSpPr>
        <p:spPr>
          <a:xfrm rot="5400000">
            <a:off x="1988963" y="2748309"/>
            <a:ext cx="761673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863" y="4149080"/>
            <a:ext cx="5238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932040" y="3103164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TRABALHO</a:t>
            </a:r>
            <a:r>
              <a:rPr lang="pt-BR" b="1" dirty="0" smtClean="0"/>
              <a:t> </a:t>
            </a:r>
            <a:r>
              <a:rPr lang="pt-BR" sz="2400" b="1" dirty="0" smtClean="0"/>
              <a:t>DOCENTE</a:t>
            </a:r>
            <a:r>
              <a:rPr lang="pt-BR" b="1" dirty="0" smtClean="0"/>
              <a:t> </a:t>
            </a:r>
            <a:endParaRPr lang="pt-BR" b="1" dirty="0"/>
          </a:p>
        </p:txBody>
      </p:sp>
      <p:sp>
        <p:nvSpPr>
          <p:cNvPr id="8" name="Seta em curva para a esquerda 7"/>
          <p:cNvSpPr/>
          <p:nvPr/>
        </p:nvSpPr>
        <p:spPr>
          <a:xfrm rot="17802335">
            <a:off x="3839356" y="912714"/>
            <a:ext cx="1508307" cy="231873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Seta em curva para cima 8"/>
          <p:cNvSpPr/>
          <p:nvPr/>
        </p:nvSpPr>
        <p:spPr>
          <a:xfrm rot="19142957">
            <a:off x="3367579" y="4210443"/>
            <a:ext cx="2455201" cy="137047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143939" y="1178723"/>
            <a:ext cx="2225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Designer instrucional</a:t>
            </a:r>
            <a:endParaRPr lang="pt-BR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811" y="627708"/>
            <a:ext cx="2729051" cy="1167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5436096" y="1010056"/>
            <a:ext cx="2204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Revisor pedagógico</a:t>
            </a:r>
            <a:endParaRPr lang="pt-BR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941" y="1973047"/>
            <a:ext cx="2401701" cy="102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6821771" y="2163232"/>
            <a:ext cx="134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Estagiários</a:t>
            </a:r>
          </a:p>
          <a:p>
            <a:r>
              <a:rPr lang="pt-BR" dirty="0" smtClean="0"/>
              <a:t> (</a:t>
            </a:r>
            <a:r>
              <a:rPr lang="pt-BR" dirty="0" err="1" smtClean="0"/>
              <a:t>Moodle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480" y="3892264"/>
            <a:ext cx="272573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ixaDeTexto 14"/>
          <p:cNvSpPr txBox="1"/>
          <p:nvPr/>
        </p:nvSpPr>
        <p:spPr>
          <a:xfrm>
            <a:off x="6218941" y="4257815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</a:t>
            </a:r>
            <a:r>
              <a:rPr lang="pt-BR" dirty="0" smtClean="0"/>
              <a:t>evisão</a:t>
            </a:r>
            <a:endParaRPr lang="pt-B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638" y="5447930"/>
            <a:ext cx="272573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16" y="765388"/>
            <a:ext cx="272573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5075811" y="5845876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0070C0"/>
                </a:solidFill>
              </a:rPr>
              <a:t>ALUNOS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27784" y="105273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EXEMPLOS</a:t>
            </a:r>
            <a:endParaRPr lang="pt-BR" sz="40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15616" y="2420888"/>
            <a:ext cx="7056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Após estudar os slides desta semana reflitam e discutam sobre as seguintes questões: </a:t>
            </a:r>
            <a:endParaRPr lang="pt-BR" dirty="0"/>
          </a:p>
          <a:p>
            <a:pPr lvl="0"/>
            <a:r>
              <a:rPr lang="pt-BR" i="1" dirty="0"/>
              <a:t>Qual o objetivo de se implantar a gestão de saúde e segurança do trabalho? </a:t>
            </a:r>
            <a:endParaRPr lang="pt-BR" dirty="0"/>
          </a:p>
          <a:p>
            <a:pPr lvl="0"/>
            <a:r>
              <a:rPr lang="pt-BR" i="1" dirty="0"/>
              <a:t>Como cada norma de gestão (ISO 9001, ISO 14001 e OSHAS 18001) </a:t>
            </a:r>
            <a:r>
              <a:rPr lang="pt-BR" i="1" dirty="0" smtClean="0"/>
              <a:t>podem (sic) </a:t>
            </a:r>
            <a:r>
              <a:rPr lang="pt-BR" i="1" dirty="0"/>
              <a:t>contribuir para a melhoria do desempenho da empresa?</a:t>
            </a:r>
            <a:endParaRPr lang="pt-BR" dirty="0"/>
          </a:p>
          <a:p>
            <a:r>
              <a:rPr lang="pt-BR" i="1" dirty="0"/>
              <a:t>Participe do fórum, escrevendo comentários, dúvidas, ideias, opiniões. Fique à vontade para interagir com o professor, o </a:t>
            </a:r>
            <a:r>
              <a:rPr lang="pt-BR" i="1" dirty="0" smtClean="0"/>
              <a:t>(sic)tutor e </a:t>
            </a:r>
            <a:r>
              <a:rPr lang="pt-BR" i="1" dirty="0"/>
              <a:t>com os colegas. Você também pode pesquisar na internet sobre o tema do debate</a:t>
            </a:r>
            <a:r>
              <a:rPr lang="pt-BR" i="1" dirty="0" smtClean="0"/>
              <a:t>.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52015" y="1988840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3"/>
                </a:solidFill>
              </a:rPr>
              <a:t>Fórum de discussão</a:t>
            </a:r>
            <a:endParaRPr lang="pt-BR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19872" y="1556792"/>
            <a:ext cx="239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3"/>
                </a:solidFill>
              </a:rPr>
              <a:t>ENVIO DE ARQUIVO</a:t>
            </a:r>
            <a:endParaRPr lang="pt-BR" b="1" dirty="0">
              <a:solidFill>
                <a:schemeClr val="accent3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27584" y="2492895"/>
            <a:ext cx="7128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/>
              <a:t>Na semana 2 existem 2 links para você acessar a Lei e o Decreto da Política Nacional de Resíduos Sólidos. Baseado neste material, verifique de quem é a responsabilidade pelos resíduos gerados na indústria e por seus produtos (exemplo embalagens e o próprio produto) e como funciona a logística reversa.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259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1582340"/>
            <a:ext cx="6840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accent3"/>
                </a:solidFill>
              </a:rPr>
              <a:t>Questionário</a:t>
            </a:r>
          </a:p>
          <a:p>
            <a:pPr algn="ctr"/>
            <a:endParaRPr lang="pt-BR" b="1" dirty="0">
              <a:solidFill>
                <a:schemeClr val="accent3"/>
              </a:solidFill>
            </a:endParaRPr>
          </a:p>
          <a:p>
            <a:r>
              <a:rPr lang="pt-BR" i="1" dirty="0"/>
              <a:t>O que é necessário para o entendimento da crise ambiental e como ela pode </a:t>
            </a:r>
            <a:r>
              <a:rPr lang="pt-BR" i="1" dirty="0" err="1"/>
              <a:t>influciar</a:t>
            </a:r>
            <a:r>
              <a:rPr lang="pt-BR" i="1" dirty="0"/>
              <a:t> (sic) na qualidade de vida no planeta? Para  o entendimento da crise ambiental é necessário ter compreensão sobre os  componentes mais relevantes de sua origem, que são: população, recursos naturais e poluição. E segundo Braga é do equilíbrio entre esses três elementos depende à qualidade de vida no planeta </a:t>
            </a:r>
            <a:r>
              <a:rPr lang="pt-BR" i="1" dirty="0" smtClean="0"/>
              <a:t>(sic).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99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88231" y="1282687"/>
            <a:ext cx="70926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As produções são vazias </a:t>
            </a:r>
            <a:r>
              <a:rPr lang="pt-BR" dirty="0"/>
              <a:t>de propostas que </a:t>
            </a:r>
            <a:r>
              <a:rPr lang="pt-BR" dirty="0" smtClean="0"/>
              <a:t>incentivem </a:t>
            </a:r>
            <a:r>
              <a:rPr lang="pt-BR" dirty="0"/>
              <a:t>a reflexão e </a:t>
            </a:r>
            <a:r>
              <a:rPr lang="pt-BR" dirty="0" smtClean="0"/>
              <a:t>a discussão </a:t>
            </a:r>
            <a:r>
              <a:rPr lang="pt-BR" dirty="0"/>
              <a:t>e que se </a:t>
            </a:r>
            <a:r>
              <a:rPr lang="pt-BR" dirty="0" smtClean="0"/>
              <a:t>afastem </a:t>
            </a:r>
            <a:r>
              <a:rPr lang="pt-BR" dirty="0"/>
              <a:t>do lugar-comum das perguntas e respostas objetivas que suscitam mera decoreba.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419872" y="737952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REFLEXÕES</a:t>
            </a:r>
            <a:endParaRPr lang="pt-BR" sz="2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33532" y="2508706"/>
            <a:ext cx="7164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</a:t>
            </a:r>
            <a:r>
              <a:rPr lang="pt-BR" dirty="0" smtClean="0"/>
              <a:t>s </a:t>
            </a:r>
            <a:r>
              <a:rPr lang="pt-BR" dirty="0"/>
              <a:t>mudanças trazidas pelas novas tecnologias da informação quanto à distribuição do conhecimento não tiveram impacto na organização pedagógica da instituição escolar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151856" y="3546279"/>
            <a:ext cx="6984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metodologia e o conteúdo da educação presencial ortodoxa e sem significado foi transferida para as ferramentas de cursos a distância </a:t>
            </a:r>
            <a:endParaRPr lang="pt-BR" dirty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88231" y="5457654"/>
            <a:ext cx="69778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 smtClean="0"/>
              <a:t>formação </a:t>
            </a:r>
            <a:r>
              <a:rPr lang="pt-BR" dirty="0"/>
              <a:t>que as universidades estão ofertando aos futuros </a:t>
            </a:r>
            <a:r>
              <a:rPr lang="pt-BR" dirty="0" smtClean="0"/>
              <a:t>professores é deficitária </a:t>
            </a:r>
            <a:r>
              <a:rPr lang="pt-BR" dirty="0" smtClean="0"/>
              <a:t>e sem aderência aos novos saberes.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177891" y="4590443"/>
            <a:ext cx="6969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 smtClean="0"/>
              <a:t>ausência </a:t>
            </a:r>
            <a:r>
              <a:rPr lang="pt-BR" dirty="0"/>
              <a:t>de valores profissionais e morais impostos pelo lamentável exercício da política </a:t>
            </a:r>
            <a:r>
              <a:rPr lang="pt-BR" dirty="0" smtClean="0"/>
              <a:t>brasileira.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576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71802" y="2664787"/>
            <a:ext cx="6768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 marL="285750" indent="-285750" algn="just">
              <a:buFontTx/>
              <a:buChar char="-"/>
            </a:pPr>
            <a:r>
              <a:rPr lang="pt-BR" sz="2000" b="1" dirty="0" smtClean="0"/>
              <a:t>a </a:t>
            </a:r>
            <a:r>
              <a:rPr lang="pt-BR" sz="2000" b="1" dirty="0"/>
              <a:t>formação teórica e prática dos </a:t>
            </a:r>
            <a:r>
              <a:rPr lang="pt-BR" sz="2000" b="1" dirty="0" smtClean="0"/>
              <a:t>professores</a:t>
            </a:r>
            <a:r>
              <a:rPr lang="pt-BR" sz="2000" b="1" dirty="0"/>
              <a:t>;</a:t>
            </a:r>
            <a:endParaRPr lang="pt-BR" sz="2000" b="1" dirty="0" smtClean="0"/>
          </a:p>
          <a:p>
            <a:pPr marL="285750" indent="-285750" algn="just">
              <a:buFontTx/>
              <a:buChar char="-"/>
            </a:pPr>
            <a:endParaRPr lang="pt-BR" b="1" dirty="0" smtClean="0"/>
          </a:p>
          <a:p>
            <a:pPr marL="342900" indent="-342900" algn="just">
              <a:buFontTx/>
              <a:buChar char="-"/>
            </a:pPr>
            <a:r>
              <a:rPr lang="pt-BR" sz="2000" b="1" dirty="0" smtClean="0"/>
              <a:t>a </a:t>
            </a:r>
            <a:r>
              <a:rPr lang="pt-BR" sz="2000" b="1" dirty="0"/>
              <a:t>ausência de compromisso e ética com a profissão de </a:t>
            </a:r>
            <a:r>
              <a:rPr lang="pt-BR" sz="2000" b="1" dirty="0" smtClean="0"/>
              <a:t>educadores</a:t>
            </a:r>
            <a:r>
              <a:rPr lang="pt-BR" sz="2000" b="1" dirty="0"/>
              <a:t>;</a:t>
            </a:r>
            <a:endParaRPr lang="pt-BR" sz="2000" b="1" dirty="0" smtClean="0"/>
          </a:p>
          <a:p>
            <a:pPr marL="342900" indent="-342900" algn="just">
              <a:buFontTx/>
              <a:buChar char="-"/>
            </a:pPr>
            <a:endParaRPr lang="pt-BR" sz="2000" b="1" dirty="0" smtClean="0"/>
          </a:p>
          <a:p>
            <a:pPr marL="342900" indent="-342900" algn="just">
              <a:buFontTx/>
              <a:buChar char="-"/>
            </a:pPr>
            <a:r>
              <a:rPr lang="pt-BR" sz="2000" b="1" dirty="0" smtClean="0"/>
              <a:t>o </a:t>
            </a:r>
            <a:r>
              <a:rPr lang="pt-BR" sz="2000" b="1" dirty="0"/>
              <a:t>preconceito existente quanto </a:t>
            </a:r>
            <a:r>
              <a:rPr lang="pt-BR" sz="2000" b="1" dirty="0" smtClean="0"/>
              <a:t>à metodologia a distância.</a:t>
            </a:r>
          </a:p>
          <a:p>
            <a:pPr marL="342900" indent="-342900" algn="just">
              <a:buFontTx/>
              <a:buChar char="-"/>
            </a:pPr>
            <a:endParaRPr lang="pt-BR" sz="2000" b="1" dirty="0"/>
          </a:p>
          <a:p>
            <a:pPr marL="342900" indent="-342900" algn="just">
              <a:buFontTx/>
              <a:buChar char="-"/>
            </a:pPr>
            <a:endParaRPr lang="pt-BR" sz="2000" b="1" dirty="0"/>
          </a:p>
        </p:txBody>
      </p:sp>
      <p:sp>
        <p:nvSpPr>
          <p:cNvPr id="4" name="Botão de ação: Ajuda 3">
            <a:hlinkClick r:id="" action="ppaction://noaction" highlightClick="1"/>
          </p:cNvPr>
          <p:cNvSpPr/>
          <p:nvPr/>
        </p:nvSpPr>
        <p:spPr>
          <a:xfrm>
            <a:off x="2699792" y="1128482"/>
            <a:ext cx="504056" cy="29732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Botão de ação: Ajuda 6">
            <a:hlinkClick r:id="" action="ppaction://noaction" highlightClick="1"/>
          </p:cNvPr>
          <p:cNvSpPr/>
          <p:nvPr/>
        </p:nvSpPr>
        <p:spPr>
          <a:xfrm>
            <a:off x="3547154" y="1273183"/>
            <a:ext cx="504056" cy="29732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Botão de ação: Ajuda 7">
            <a:hlinkClick r:id="" action="ppaction://noaction" highlightClick="1"/>
          </p:cNvPr>
          <p:cNvSpPr/>
          <p:nvPr/>
        </p:nvSpPr>
        <p:spPr>
          <a:xfrm>
            <a:off x="4252122" y="979820"/>
            <a:ext cx="504056" cy="29732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Nuvem 5"/>
          <p:cNvSpPr/>
          <p:nvPr/>
        </p:nvSpPr>
        <p:spPr>
          <a:xfrm>
            <a:off x="1619672" y="692695"/>
            <a:ext cx="5904656" cy="197209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59644"/>
            <a:ext cx="517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28" y="1988840"/>
            <a:ext cx="517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63" y="1862747"/>
            <a:ext cx="517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11397"/>
            <a:ext cx="517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827" y="1830090"/>
            <a:ext cx="517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653" y="1222715"/>
            <a:ext cx="517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1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15254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824318" y="1340768"/>
            <a:ext cx="761249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“Hoje não há razões para otimismo. Hoje só é possível ter esperança. Esperança é o oposto do otimismo. “Otimismo é quando, sendo primavera do lado de fora, nasce a primavera do lado de dentro. Esperança é quando, sendo seca absoluta do lado de fora, continuam as fontes a borbulhar dentro do coração.” Camus sabia o que era esperança. Suas palavras: “</a:t>
            </a:r>
            <a:r>
              <a:rPr lang="pt-BR" sz="2000" i="1" dirty="0"/>
              <a:t>E no meio do inverno eu descobri que dentro de mim havia um verão invencível...”</a:t>
            </a:r>
            <a:r>
              <a:rPr lang="pt-BR" sz="2000" dirty="0"/>
              <a:t>Otimismo é alegria “por causa de”: coisa humana, natural. Esperança é alegria “a despeito de”: coisa divina. O otimismo tem suas raízes no tempo. A esperança tem suas raízes na eternidade. O otimismo se alimenta de grandes coisas. Sem elas, ele morre. A esperança se alimenta de pequenas coisas. Nas pequenas coisas ela floresce...”</a:t>
            </a:r>
            <a:r>
              <a:rPr lang="pt-BR" dirty="0"/>
              <a:t>(Rubem Alves)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61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96861" y="620688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/>
              <a:t>BRASIL. Lei de Diretrizes e Bases da Educação Nacional – LDB Lei nº 9394/96.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BRASIL. Decreto 5622, de 19 de dezembro de 2005, Presidente da República. </a:t>
            </a:r>
          </a:p>
          <a:p>
            <a:r>
              <a:rPr lang="pt-BR" sz="1600" dirty="0"/>
              <a:t>Regulamenta o art. 80 da Lei n. 9.394, de 20 de dezembro de 1996, que estabelece as diretrizes e bases da educação nacional.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CAMARA, J. </a:t>
            </a:r>
            <a:r>
              <a:rPr lang="pt-BR" sz="1600" i="1" dirty="0"/>
              <a:t>A Formação dos Professores no Século XXI</a:t>
            </a:r>
            <a:r>
              <a:rPr lang="pt-BR" sz="1600" dirty="0"/>
              <a:t>. Capturado no site </a:t>
            </a:r>
            <a:r>
              <a:rPr lang="pt-BR" sz="1600" u="sng" dirty="0">
                <a:hlinkClick r:id="rId2"/>
              </a:rPr>
              <a:t>http://pt.slideshare.net/julhinhacamara/a-formao-dos-professores-no-sculo-xxi</a:t>
            </a:r>
            <a:r>
              <a:rPr lang="pt-BR" sz="1600" dirty="0"/>
              <a:t> em 18/05/2014.</a:t>
            </a:r>
          </a:p>
          <a:p>
            <a:r>
              <a:rPr lang="pt-BR" sz="1600" dirty="0"/>
              <a:t> </a:t>
            </a:r>
          </a:p>
          <a:p>
            <a:r>
              <a:rPr lang="pt-BR" sz="1600" dirty="0"/>
              <a:t>KENSKI, V. M. </a:t>
            </a:r>
            <a:r>
              <a:rPr lang="pt-BR" sz="1600" i="1" dirty="0"/>
              <a:t>Tecnologias e tempo docente</a:t>
            </a:r>
            <a:r>
              <a:rPr lang="pt-BR" sz="1600" dirty="0"/>
              <a:t>. Campinas, SP. Papirus, 2013.</a:t>
            </a:r>
          </a:p>
          <a:p>
            <a:r>
              <a:rPr lang="pt-BR" sz="1600" dirty="0"/>
              <a:t>MELLO, G.N. </a:t>
            </a:r>
            <a:r>
              <a:rPr lang="pt-BR" sz="1600" i="1" dirty="0"/>
              <a:t>Educação escolar brasileira: o quer trouxemos do sec. XX?</a:t>
            </a:r>
            <a:r>
              <a:rPr lang="pt-BR" sz="1600" dirty="0"/>
              <a:t> Porto Alegre: Artmed, 2004.</a:t>
            </a:r>
          </a:p>
          <a:p>
            <a:r>
              <a:rPr lang="pt-BR" sz="1600" dirty="0"/>
              <a:t>MILL, D. </a:t>
            </a:r>
            <a:r>
              <a:rPr lang="pt-BR" sz="1600" i="1" dirty="0"/>
              <a:t>Docência Virtual: uma visão crítica</a:t>
            </a:r>
            <a:r>
              <a:rPr lang="pt-BR" sz="1600" dirty="0"/>
              <a:t>. Campinas, SP: Papirus, 2012.</a:t>
            </a:r>
          </a:p>
          <a:p>
            <a:r>
              <a:rPr lang="pt-BR" sz="1600" dirty="0"/>
              <a:t>Perrenoud, </a:t>
            </a:r>
            <a:r>
              <a:rPr lang="pt-BR" sz="1600" dirty="0" err="1"/>
              <a:t>Ph</a:t>
            </a:r>
            <a:r>
              <a:rPr lang="pt-BR" sz="1600" dirty="0"/>
              <a:t>. (1999). </a:t>
            </a:r>
            <a:r>
              <a:rPr lang="pt-BR" sz="1600" i="1" dirty="0"/>
              <a:t>Construir as Competências desde a Escola</a:t>
            </a:r>
            <a:r>
              <a:rPr lang="pt-BR" sz="1600" dirty="0"/>
              <a:t>. Porto Alegre :Artmed Editora (trad. </a:t>
            </a:r>
            <a:r>
              <a:rPr lang="pt-BR" sz="1600" dirty="0" err="1"/>
              <a:t>en</a:t>
            </a:r>
            <a:r>
              <a:rPr lang="pt-BR" sz="1600" dirty="0"/>
              <a:t> </a:t>
            </a:r>
            <a:r>
              <a:rPr lang="pt-BR" sz="1600" dirty="0" err="1"/>
              <a:t>portugais</a:t>
            </a:r>
            <a:r>
              <a:rPr lang="pt-BR" sz="1600" dirty="0"/>
              <a:t> de </a:t>
            </a:r>
            <a:r>
              <a:rPr lang="pt-BR" sz="1600" dirty="0" err="1"/>
              <a:t>Construire</a:t>
            </a:r>
            <a:r>
              <a:rPr lang="pt-BR" sz="1600" dirty="0"/>
              <a:t> </a:t>
            </a:r>
            <a:r>
              <a:rPr lang="pt-BR" sz="1600" dirty="0" err="1"/>
              <a:t>des</a:t>
            </a:r>
            <a:r>
              <a:rPr lang="pt-BR" sz="1600" dirty="0"/>
              <a:t> </a:t>
            </a:r>
            <a:r>
              <a:rPr lang="pt-BR" sz="1600" dirty="0" err="1"/>
              <a:t>competences</a:t>
            </a:r>
            <a:r>
              <a:rPr lang="pt-BR" sz="1600" dirty="0"/>
              <a:t> </a:t>
            </a:r>
            <a:r>
              <a:rPr lang="pt-BR" sz="1600" dirty="0" err="1"/>
              <a:t>dès</a:t>
            </a:r>
            <a:r>
              <a:rPr lang="pt-BR" sz="1600" dirty="0"/>
              <a:t> </a:t>
            </a:r>
            <a:r>
              <a:rPr lang="pt-BR" sz="1600" dirty="0" err="1"/>
              <a:t>l’école</a:t>
            </a:r>
            <a:r>
              <a:rPr lang="pt-BR" sz="1600" dirty="0"/>
              <a:t>. Paris : ESF, 1997, 2eéd. 1998</a:t>
            </a:r>
          </a:p>
          <a:p>
            <a:r>
              <a:rPr lang="pt-BR" sz="1600" dirty="0"/>
              <a:t>___________  (2001). </a:t>
            </a:r>
            <a:r>
              <a:rPr lang="pt-BR" sz="1600" i="1" dirty="0"/>
              <a:t>Ensinar : Agir na urgência, decidir na incerteza. Saberes e </a:t>
            </a:r>
            <a:r>
              <a:rPr lang="pt-BR" sz="1600" i="1" dirty="0" err="1"/>
              <a:t>compêtencias</a:t>
            </a:r>
            <a:r>
              <a:rPr lang="pt-BR" sz="1600" i="1" dirty="0"/>
              <a:t> em uma profissão complexa</a:t>
            </a:r>
            <a:r>
              <a:rPr lang="pt-BR" sz="1600" dirty="0"/>
              <a:t>. Porto Alegre : Artmed Editora (trad. </a:t>
            </a:r>
            <a:r>
              <a:rPr lang="pt-BR" sz="1600" dirty="0" err="1"/>
              <a:t>en</a:t>
            </a:r>
            <a:r>
              <a:rPr lang="pt-BR" sz="1600" dirty="0"/>
              <a:t> </a:t>
            </a:r>
            <a:r>
              <a:rPr lang="pt-BR" sz="1600" dirty="0" err="1"/>
              <a:t>portugais</a:t>
            </a:r>
            <a:r>
              <a:rPr lang="pt-BR" sz="1600" dirty="0"/>
              <a:t> </a:t>
            </a:r>
            <a:r>
              <a:rPr lang="pt-BR" sz="1600" dirty="0" err="1"/>
              <a:t>deEnseigner</a:t>
            </a:r>
            <a:r>
              <a:rPr lang="pt-BR" sz="1600" dirty="0"/>
              <a:t> : agir </a:t>
            </a:r>
            <a:r>
              <a:rPr lang="pt-BR" sz="1600" dirty="0" err="1"/>
              <a:t>dans</a:t>
            </a:r>
            <a:r>
              <a:rPr lang="pt-BR" sz="1600" dirty="0"/>
              <a:t> </a:t>
            </a:r>
            <a:r>
              <a:rPr lang="pt-BR" sz="1600" dirty="0" err="1"/>
              <a:t>l'urgence</a:t>
            </a:r>
            <a:r>
              <a:rPr lang="pt-BR" sz="1600" dirty="0"/>
              <a:t>, </a:t>
            </a:r>
            <a:r>
              <a:rPr lang="pt-BR" sz="1600" dirty="0" err="1"/>
              <a:t>décider</a:t>
            </a:r>
            <a:r>
              <a:rPr lang="pt-BR" sz="1600" dirty="0"/>
              <a:t> </a:t>
            </a:r>
            <a:r>
              <a:rPr lang="pt-BR" sz="1600" dirty="0" err="1"/>
              <a:t>dans</a:t>
            </a:r>
            <a:r>
              <a:rPr lang="pt-BR" sz="1600" dirty="0"/>
              <a:t> </a:t>
            </a:r>
            <a:r>
              <a:rPr lang="pt-BR" sz="1600" dirty="0" err="1"/>
              <a:t>l'incertitude</a:t>
            </a:r>
            <a:r>
              <a:rPr lang="pt-BR" sz="1600" dirty="0"/>
              <a:t>. </a:t>
            </a:r>
            <a:r>
              <a:rPr lang="en-US" sz="1600" dirty="0" err="1"/>
              <a:t>Savoirs</a:t>
            </a:r>
            <a:r>
              <a:rPr lang="en-US" sz="1600" dirty="0"/>
              <a:t> et </a:t>
            </a:r>
            <a:r>
              <a:rPr lang="en-US" sz="1600" dirty="0" err="1"/>
              <a:t>compétences</a:t>
            </a:r>
            <a:r>
              <a:rPr lang="en-US" sz="1600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un métier </a:t>
            </a:r>
            <a:r>
              <a:rPr lang="en-US" sz="1600" dirty="0" err="1"/>
              <a:t>complexe</a:t>
            </a:r>
            <a:r>
              <a:rPr lang="en-US" sz="1600" dirty="0"/>
              <a:t>. Paris : ESF, 1999, 2e </a:t>
            </a:r>
            <a:r>
              <a:rPr lang="en-US" sz="1600" dirty="0" err="1"/>
              <a:t>éd</a:t>
            </a:r>
            <a:r>
              <a:rPr lang="en-US" sz="1600" dirty="0"/>
              <a:t>.).</a:t>
            </a:r>
            <a:endParaRPr lang="pt-BR" sz="1600" dirty="0"/>
          </a:p>
          <a:p>
            <a:r>
              <a:rPr lang="en-US" sz="1600" b="1" dirty="0"/>
              <a:t> 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3614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50005" y="4233282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Maria Lúcia Moreira Gomes</a:t>
            </a:r>
          </a:p>
          <a:p>
            <a:r>
              <a:rPr lang="pt-BR" sz="2000" dirty="0" smtClean="0"/>
              <a:t>mgomes@iff.edu.br</a:t>
            </a:r>
            <a:endParaRPr lang="pt-BR" sz="2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50005" y="494116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Rosiane</a:t>
            </a:r>
            <a:r>
              <a:rPr lang="pt-BR" sz="2000" dirty="0" smtClean="0"/>
              <a:t> Lúcia Ribeiro</a:t>
            </a:r>
          </a:p>
          <a:p>
            <a:r>
              <a:rPr lang="pt-BR" sz="2000" dirty="0" smtClean="0"/>
              <a:t>roribeiromg@hotmail.com</a:t>
            </a:r>
            <a:endParaRPr lang="pt-BR" sz="2000" dirty="0"/>
          </a:p>
        </p:txBody>
      </p:sp>
      <p:pic>
        <p:nvPicPr>
          <p:cNvPr id="5" name="Picture 2" descr="C:\Users\EAD\Downloads\Marca IFF vertic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691680" cy="235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2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628800"/>
            <a:ext cx="6912884" cy="4203829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C</a:t>
            </a:r>
            <a:r>
              <a:rPr lang="pt-BR" sz="2800" b="1" dirty="0" smtClean="0"/>
              <a:t>ursos </a:t>
            </a:r>
            <a:r>
              <a:rPr lang="pt-BR" sz="2800" b="1" dirty="0"/>
              <a:t>a distância nas últimas </a:t>
            </a:r>
            <a:r>
              <a:rPr lang="pt-BR" sz="2800" b="1" dirty="0" smtClean="0"/>
              <a:t>décadas</a:t>
            </a:r>
            <a:endParaRPr lang="pt-BR" sz="2800" b="1" dirty="0"/>
          </a:p>
        </p:txBody>
      </p:sp>
      <p:sp>
        <p:nvSpPr>
          <p:cNvPr id="4" name="Seta para baixo 3"/>
          <p:cNvSpPr/>
          <p:nvPr/>
        </p:nvSpPr>
        <p:spPr>
          <a:xfrm>
            <a:off x="3422188" y="2996952"/>
            <a:ext cx="670932" cy="1280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723915" y="4653295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Improvisação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148064" y="5301208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</a:rPr>
              <a:t>daptação</a:t>
            </a:r>
            <a:endParaRPr lang="pt-B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03612"/>
            <a:ext cx="697428" cy="154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700808"/>
            <a:ext cx="6777317" cy="3888432"/>
          </a:xfrm>
        </p:spPr>
        <p:txBody>
          <a:bodyPr/>
          <a:lstStyle/>
          <a:p>
            <a:pPr algn="just"/>
            <a:r>
              <a:rPr lang="pt-BR" sz="2800" dirty="0" smtClean="0"/>
              <a:t>A metodologia a distância </a:t>
            </a:r>
            <a:r>
              <a:rPr lang="pt-BR" sz="2800" dirty="0"/>
              <a:t>não se constitui apenas </a:t>
            </a:r>
            <a:r>
              <a:rPr lang="pt-BR" sz="2800" dirty="0" smtClean="0"/>
              <a:t>uma </a:t>
            </a:r>
            <a:r>
              <a:rPr lang="pt-BR" sz="2800" dirty="0"/>
              <a:t>ampliação da presencial por meio da utilização de tecnologia. Ao contrário, é uma condição especial de educação que possui características especiais.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43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71800" y="2893393"/>
            <a:ext cx="3935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/>
              <a:t>P</a:t>
            </a:r>
            <a:r>
              <a:rPr lang="pt-BR" sz="2800" b="1" dirty="0" smtClean="0"/>
              <a:t>rofessor </a:t>
            </a:r>
            <a:r>
              <a:rPr lang="pt-BR" sz="2800" b="1" dirty="0"/>
              <a:t>pesquisador</a:t>
            </a:r>
          </a:p>
        </p:txBody>
      </p:sp>
      <p:sp>
        <p:nvSpPr>
          <p:cNvPr id="3" name="Seta em curva para a direita 2"/>
          <p:cNvSpPr/>
          <p:nvPr/>
        </p:nvSpPr>
        <p:spPr>
          <a:xfrm>
            <a:off x="1645770" y="2420888"/>
            <a:ext cx="982014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Seta em curva para a direita 4"/>
          <p:cNvSpPr/>
          <p:nvPr/>
        </p:nvSpPr>
        <p:spPr>
          <a:xfrm rot="1310034">
            <a:off x="1741849" y="1838095"/>
            <a:ext cx="1363888" cy="8553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Seta em curva para a direita 5"/>
          <p:cNvSpPr/>
          <p:nvPr/>
        </p:nvSpPr>
        <p:spPr>
          <a:xfrm rot="3537632">
            <a:off x="2857505" y="1655190"/>
            <a:ext cx="1269279" cy="9163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676">
            <a:off x="4023735" y="1308175"/>
            <a:ext cx="116522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eta em curva para a esquerda 6"/>
          <p:cNvSpPr/>
          <p:nvPr/>
        </p:nvSpPr>
        <p:spPr>
          <a:xfrm rot="16848177">
            <a:off x="4950682" y="1397353"/>
            <a:ext cx="1002227" cy="10389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9187">
            <a:off x="5844017" y="1504873"/>
            <a:ext cx="10795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4907">
            <a:off x="6405195" y="2017158"/>
            <a:ext cx="1375486" cy="1389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eta para cima e para baixo 7"/>
          <p:cNvSpPr/>
          <p:nvPr/>
        </p:nvSpPr>
        <p:spPr>
          <a:xfrm>
            <a:off x="4229133" y="3501008"/>
            <a:ext cx="754427" cy="172819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898987" y="5467629"/>
            <a:ext cx="389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Equipe de gestão e pedagógica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990190" y="2602298"/>
            <a:ext cx="1085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</a:t>
            </a:r>
            <a:r>
              <a:rPr lang="pt-BR" dirty="0" smtClean="0">
                <a:solidFill>
                  <a:srgbClr val="FF0000"/>
                </a:solidFill>
              </a:rPr>
              <a:t>ensa?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983559" y="2666736"/>
            <a:ext cx="124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r</a:t>
            </a:r>
            <a:r>
              <a:rPr lang="pt-BR" dirty="0" smtClean="0">
                <a:solidFill>
                  <a:srgbClr val="0070C0"/>
                </a:solidFill>
              </a:rPr>
              <a:t>eflete</a:t>
            </a:r>
            <a:r>
              <a:rPr lang="pt-BR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627784" y="3477735"/>
            <a:ext cx="99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pt-BR" dirty="0" smtClean="0">
                <a:solidFill>
                  <a:schemeClr val="accent4">
                    <a:lumMod val="50000"/>
                  </a:schemeClr>
                </a:solidFill>
              </a:rPr>
              <a:t>ria?</a:t>
            </a:r>
            <a:endParaRPr lang="pt-B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288686" y="3903275"/>
            <a:ext cx="106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r</a:t>
            </a:r>
            <a:r>
              <a:rPr lang="pt-BR" dirty="0" smtClean="0">
                <a:solidFill>
                  <a:srgbClr val="FF0000"/>
                </a:solidFill>
              </a:rPr>
              <a:t>ecria?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390398" y="3667206"/>
            <a:ext cx="2133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a</a:t>
            </a:r>
            <a:r>
              <a:rPr lang="pt-BR" dirty="0" smtClean="0">
                <a:solidFill>
                  <a:srgbClr val="FF0000"/>
                </a:solidFill>
              </a:rPr>
              <a:t>companha?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500160" y="4209430"/>
            <a:ext cx="144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e</a:t>
            </a:r>
            <a:r>
              <a:rPr lang="pt-BR" dirty="0" smtClean="0">
                <a:solidFill>
                  <a:srgbClr val="FF0000"/>
                </a:solidFill>
              </a:rPr>
              <a:t>xecuta?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208073" y="4423412"/>
            <a:ext cx="1448104" cy="369332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Conhece?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45568" y="76470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Panorama da EAD no IF Fluminense</a:t>
            </a:r>
            <a:endParaRPr lang="pt-BR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59632" y="278092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Retângulo 1"/>
          <p:cNvSpPr>
            <a:spLocks noChangeArrowheads="1"/>
          </p:cNvSpPr>
          <p:nvPr/>
        </p:nvSpPr>
        <p:spPr bwMode="auto">
          <a:xfrm>
            <a:off x="528638" y="1484313"/>
            <a:ext cx="8497887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ClrTx/>
              <a:buSzTx/>
            </a:pPr>
            <a:r>
              <a:rPr lang="pt-BR" altLang="pt-BR" sz="2000" b="1" dirty="0">
                <a:solidFill>
                  <a:schemeClr val="tx1"/>
                </a:solidFill>
              </a:rPr>
              <a:t>Rede </a:t>
            </a:r>
            <a:r>
              <a:rPr lang="pt-BR" altLang="pt-BR" sz="2000" b="1" dirty="0" err="1">
                <a:solidFill>
                  <a:schemeClr val="tx1"/>
                </a:solidFill>
              </a:rPr>
              <a:t>e-Tec</a:t>
            </a:r>
            <a:r>
              <a:rPr lang="pt-BR" altLang="pt-BR" sz="2000" b="1" dirty="0">
                <a:solidFill>
                  <a:schemeClr val="tx1"/>
                </a:solidFill>
              </a:rPr>
              <a:t> Brasil no </a:t>
            </a:r>
            <a:r>
              <a:rPr lang="pt-BR" altLang="pt-BR" sz="2000" b="1" dirty="0" smtClean="0">
                <a:solidFill>
                  <a:schemeClr val="tx1"/>
                </a:solidFill>
              </a:rPr>
              <a:t>IFF</a:t>
            </a:r>
          </a:p>
          <a:p>
            <a:pPr algn="just">
              <a:buClrTx/>
              <a:buSzTx/>
            </a:pPr>
            <a:endParaRPr lang="pt-BR" altLang="pt-BR" sz="2000" dirty="0">
              <a:solidFill>
                <a:schemeClr val="tx1"/>
              </a:solidFill>
            </a:endParaRPr>
          </a:p>
          <a:p>
            <a:r>
              <a:rPr lang="pt-BR" altLang="pt-BR" sz="2000" b="1" dirty="0" smtClean="0">
                <a:solidFill>
                  <a:schemeClr val="tx1"/>
                </a:solidFill>
              </a:rPr>
              <a:t>2014 – </a:t>
            </a:r>
            <a:r>
              <a:rPr lang="pt-BR" altLang="pt-BR" sz="2000" dirty="0" smtClean="0">
                <a:solidFill>
                  <a:schemeClr val="tx1"/>
                </a:solidFill>
              </a:rPr>
              <a:t>3ª Turma </a:t>
            </a:r>
            <a:r>
              <a:rPr lang="pt-BR" altLang="pt-BR" sz="2000" dirty="0">
                <a:solidFill>
                  <a:schemeClr val="tx1"/>
                </a:solidFill>
              </a:rPr>
              <a:t>do curso técnico de Guia de </a:t>
            </a:r>
            <a:r>
              <a:rPr lang="pt-BR" altLang="pt-BR" sz="2000" dirty="0" smtClean="0">
                <a:solidFill>
                  <a:schemeClr val="tx1"/>
                </a:solidFill>
              </a:rPr>
              <a:t>Turismo</a:t>
            </a:r>
            <a:endParaRPr lang="pt-BR" altLang="pt-BR" sz="2000" dirty="0">
              <a:solidFill>
                <a:schemeClr val="tx1"/>
              </a:solidFill>
            </a:endParaRPr>
          </a:p>
          <a:p>
            <a:r>
              <a:rPr lang="pt-BR" altLang="pt-BR" sz="2000" dirty="0">
                <a:solidFill>
                  <a:schemeClr val="tx1"/>
                </a:solidFill>
              </a:rPr>
              <a:t>	Polos: </a:t>
            </a:r>
            <a:r>
              <a:rPr lang="pt-BR" altLang="pt-BR" sz="2000" dirty="0" smtClean="0">
                <a:solidFill>
                  <a:schemeClr val="tx1"/>
                </a:solidFill>
              </a:rPr>
              <a:t>Campos-Centro		(50 </a:t>
            </a:r>
            <a:r>
              <a:rPr lang="pt-BR" altLang="pt-BR" sz="2000" dirty="0">
                <a:solidFill>
                  <a:schemeClr val="tx1"/>
                </a:solidFill>
              </a:rPr>
              <a:t>vagas) </a:t>
            </a:r>
          </a:p>
          <a:p>
            <a:pPr>
              <a:spcBef>
                <a:spcPts val="1200"/>
              </a:spcBef>
            </a:pPr>
            <a:r>
              <a:rPr lang="pt-BR" altLang="pt-BR" sz="2000" b="1" dirty="0" smtClean="0">
                <a:solidFill>
                  <a:schemeClr val="tx1"/>
                </a:solidFill>
              </a:rPr>
              <a:t>2014 – </a:t>
            </a:r>
            <a:r>
              <a:rPr lang="pt-BR" altLang="pt-BR" sz="2000" dirty="0" smtClean="0">
                <a:solidFill>
                  <a:schemeClr val="tx1"/>
                </a:solidFill>
              </a:rPr>
              <a:t>3ª Turma </a:t>
            </a:r>
            <a:r>
              <a:rPr lang="pt-BR" altLang="pt-BR" sz="2000" dirty="0">
                <a:solidFill>
                  <a:schemeClr val="tx1"/>
                </a:solidFill>
              </a:rPr>
              <a:t>do curso técnico de </a:t>
            </a:r>
            <a:r>
              <a:rPr lang="pt-BR" altLang="pt-BR" sz="2000" dirty="0" smtClean="0">
                <a:solidFill>
                  <a:schemeClr val="tx1"/>
                </a:solidFill>
              </a:rPr>
              <a:t>Eventos</a:t>
            </a:r>
            <a:endParaRPr lang="pt-BR" altLang="pt-BR" sz="2000" dirty="0">
              <a:solidFill>
                <a:schemeClr val="tx1"/>
              </a:solidFill>
            </a:endParaRPr>
          </a:p>
          <a:p>
            <a:r>
              <a:rPr lang="pt-BR" altLang="pt-BR" sz="2000" dirty="0" smtClean="0">
                <a:solidFill>
                  <a:schemeClr val="tx1"/>
                </a:solidFill>
              </a:rPr>
              <a:t>	Polos:	Campos-Centro   	(</a:t>
            </a:r>
            <a:r>
              <a:rPr lang="pt-BR" altLang="pt-BR" sz="2000" dirty="0">
                <a:solidFill>
                  <a:schemeClr val="tx1"/>
                </a:solidFill>
              </a:rPr>
              <a:t>100 vagas)</a:t>
            </a:r>
          </a:p>
          <a:p>
            <a:r>
              <a:rPr lang="pt-BR" altLang="pt-BR" sz="2000" dirty="0">
                <a:solidFill>
                  <a:schemeClr val="tx1"/>
                </a:solidFill>
              </a:rPr>
              <a:t>	         </a:t>
            </a:r>
            <a:r>
              <a:rPr lang="pt-BR" altLang="pt-BR" sz="2000" dirty="0" smtClean="0">
                <a:solidFill>
                  <a:schemeClr val="tx1"/>
                </a:solidFill>
              </a:rPr>
              <a:t>	Bom Jesus			(50 </a:t>
            </a:r>
            <a:r>
              <a:rPr lang="pt-BR" altLang="pt-BR" sz="2000" dirty="0">
                <a:solidFill>
                  <a:schemeClr val="tx1"/>
                </a:solidFill>
              </a:rPr>
              <a:t>vagas)</a:t>
            </a:r>
          </a:p>
          <a:p>
            <a:pPr>
              <a:spcBef>
                <a:spcPts val="1200"/>
              </a:spcBef>
            </a:pPr>
            <a:r>
              <a:rPr lang="pt-BR" altLang="pt-BR" sz="2000" b="1" dirty="0" smtClean="0">
                <a:solidFill>
                  <a:schemeClr val="tx1"/>
                </a:solidFill>
              </a:rPr>
              <a:t>2014 –</a:t>
            </a:r>
            <a:r>
              <a:rPr lang="pt-BR" altLang="pt-BR" sz="2000" dirty="0" smtClean="0">
                <a:solidFill>
                  <a:schemeClr val="tx1"/>
                </a:solidFill>
              </a:rPr>
              <a:t> 2ª Turma </a:t>
            </a:r>
            <a:r>
              <a:rPr lang="pt-BR" altLang="pt-BR" sz="2000" dirty="0">
                <a:solidFill>
                  <a:schemeClr val="tx1"/>
                </a:solidFill>
              </a:rPr>
              <a:t>do curso técnico de Análises </a:t>
            </a:r>
            <a:r>
              <a:rPr lang="pt-BR" altLang="pt-BR" sz="2000" dirty="0" smtClean="0">
                <a:solidFill>
                  <a:schemeClr val="tx1"/>
                </a:solidFill>
              </a:rPr>
              <a:t>Clínicas</a:t>
            </a:r>
            <a:endParaRPr lang="pt-BR" altLang="pt-BR" sz="2000" dirty="0">
              <a:solidFill>
                <a:schemeClr val="tx1"/>
              </a:solidFill>
            </a:endParaRPr>
          </a:p>
          <a:p>
            <a:r>
              <a:rPr lang="pt-BR" altLang="pt-BR" sz="2000" dirty="0">
                <a:solidFill>
                  <a:schemeClr val="tx1"/>
                </a:solidFill>
              </a:rPr>
              <a:t>	Polo: </a:t>
            </a:r>
            <a:r>
              <a:rPr lang="pt-BR" altLang="pt-BR" sz="2000" dirty="0" smtClean="0">
                <a:solidFill>
                  <a:schemeClr val="tx1"/>
                </a:solidFill>
              </a:rPr>
              <a:t>	Campos-Guarus 	(</a:t>
            </a:r>
            <a:r>
              <a:rPr lang="pt-BR" altLang="pt-BR" sz="2000" dirty="0">
                <a:solidFill>
                  <a:schemeClr val="tx1"/>
                </a:solidFill>
              </a:rPr>
              <a:t>50 vagas</a:t>
            </a:r>
            <a:r>
              <a:rPr lang="pt-BR" altLang="pt-BR" sz="2000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pt-BR" altLang="pt-BR" sz="2000" b="1" dirty="0" smtClean="0">
                <a:solidFill>
                  <a:schemeClr val="tx1"/>
                </a:solidFill>
              </a:rPr>
              <a:t>2014 – </a:t>
            </a:r>
            <a:r>
              <a:rPr lang="pt-BR" altLang="pt-BR" sz="2000" dirty="0" smtClean="0">
                <a:solidFill>
                  <a:schemeClr val="tx1"/>
                </a:solidFill>
              </a:rPr>
              <a:t>2ª</a:t>
            </a:r>
            <a:r>
              <a:rPr lang="pt-BR" altLang="pt-BR" sz="2000" b="1" dirty="0" smtClean="0">
                <a:solidFill>
                  <a:schemeClr val="tx1"/>
                </a:solidFill>
              </a:rPr>
              <a:t> </a:t>
            </a:r>
            <a:r>
              <a:rPr lang="pt-BR" altLang="pt-BR" sz="2000" dirty="0" smtClean="0">
                <a:solidFill>
                  <a:schemeClr val="tx1"/>
                </a:solidFill>
              </a:rPr>
              <a:t>Turma do curso técnico de </a:t>
            </a:r>
            <a:r>
              <a:rPr lang="pt-BR" altLang="pt-BR" sz="2000" dirty="0" err="1" smtClean="0">
                <a:solidFill>
                  <a:schemeClr val="tx1"/>
                </a:solidFill>
              </a:rPr>
              <a:t>Multimeios</a:t>
            </a:r>
            <a:r>
              <a:rPr lang="pt-BR" altLang="pt-BR" sz="2000" dirty="0" smtClean="0">
                <a:solidFill>
                  <a:schemeClr val="tx1"/>
                </a:solidFill>
              </a:rPr>
              <a:t> Didáticos</a:t>
            </a:r>
          </a:p>
          <a:p>
            <a:r>
              <a:rPr lang="pt-BR" altLang="pt-BR" sz="2000" dirty="0">
                <a:solidFill>
                  <a:schemeClr val="tx1"/>
                </a:solidFill>
              </a:rPr>
              <a:t>	</a:t>
            </a:r>
            <a:r>
              <a:rPr lang="pt-BR" altLang="pt-BR" sz="2000" dirty="0" smtClean="0">
                <a:solidFill>
                  <a:schemeClr val="tx1"/>
                </a:solidFill>
              </a:rPr>
              <a:t>Polo: Campos-Guarus		(25 vagas)</a:t>
            </a:r>
            <a:endParaRPr lang="pt-BR" alt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10208" y="773681"/>
            <a:ext cx="8219561" cy="5632311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Seta entalhada para a direita 2"/>
          <p:cNvSpPr/>
          <p:nvPr/>
        </p:nvSpPr>
        <p:spPr>
          <a:xfrm>
            <a:off x="492019" y="4191346"/>
            <a:ext cx="2232111" cy="10841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800195" y="4394851"/>
            <a:ext cx="20204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Fase 1</a:t>
            </a:r>
          </a:p>
          <a:p>
            <a:r>
              <a:rPr lang="pt-BR" sz="1100" b="1" dirty="0" smtClean="0"/>
              <a:t>Planejamento da disciplina</a:t>
            </a:r>
            <a:endParaRPr lang="pt-BR" sz="1100" b="1" dirty="0"/>
          </a:p>
        </p:txBody>
      </p:sp>
      <p:sp>
        <p:nvSpPr>
          <p:cNvPr id="5" name="Seta entalhada para a direita 4"/>
          <p:cNvSpPr/>
          <p:nvPr/>
        </p:nvSpPr>
        <p:spPr>
          <a:xfrm>
            <a:off x="467544" y="5275465"/>
            <a:ext cx="2206588" cy="113052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800195" y="5502174"/>
            <a:ext cx="13480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Fase 2</a:t>
            </a:r>
          </a:p>
          <a:p>
            <a:r>
              <a:rPr lang="pt-BR" sz="1100" b="1" dirty="0" smtClean="0"/>
              <a:t>Oferta da disciplina</a:t>
            </a:r>
            <a:endParaRPr lang="pt-BR" sz="1100" b="1" dirty="0"/>
          </a:p>
        </p:txBody>
      </p:sp>
      <p:sp>
        <p:nvSpPr>
          <p:cNvPr id="7" name="Arco 6"/>
          <p:cNvSpPr/>
          <p:nvPr/>
        </p:nvSpPr>
        <p:spPr>
          <a:xfrm rot="18107515">
            <a:off x="-337744" y="2414493"/>
            <a:ext cx="7104164" cy="401311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787080" y="3163815"/>
            <a:ext cx="920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Fase 0</a:t>
            </a:r>
            <a:endParaRPr lang="pt-BR" sz="16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491880" y="3502369"/>
            <a:ext cx="3137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Planejamento do curso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Projeto pedagógico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Organização dos profissionais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Definição de infraestrutura e recursos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...</a:t>
            </a:r>
          </a:p>
          <a:p>
            <a:endParaRPr lang="pt-BR" sz="16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548828" y="2108365"/>
            <a:ext cx="920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Fase 1</a:t>
            </a:r>
            <a:endParaRPr lang="pt-BR" sz="16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923928" y="2462530"/>
            <a:ext cx="3600400" cy="1138773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b="1" dirty="0" smtClean="0"/>
              <a:t>Planejamento das disciplinas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/>
              <a:t>Disciplina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/>
              <a:t>Disciplina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/>
              <a:t>...</a:t>
            </a:r>
          </a:p>
          <a:p>
            <a:endParaRPr lang="pt-BR" sz="16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787080" y="4653136"/>
            <a:ext cx="135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Planejamento </a:t>
            </a:r>
          </a:p>
          <a:p>
            <a:r>
              <a:rPr lang="pt-BR" sz="1200" dirty="0"/>
              <a:t>d</a:t>
            </a:r>
            <a:r>
              <a:rPr lang="pt-BR" sz="1200" dirty="0" smtClean="0"/>
              <a:t>e ensino</a:t>
            </a:r>
            <a:endParaRPr lang="pt-BR" sz="12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192194" y="4629134"/>
            <a:ext cx="1459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Mapa de atividades e cronograma</a:t>
            </a:r>
            <a:endParaRPr lang="pt-BR" sz="12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392814" y="4629133"/>
            <a:ext cx="1236463" cy="64633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dirty="0" smtClean="0"/>
              <a:t>Produção de materiais didáticos</a:t>
            </a:r>
            <a:endParaRPr lang="pt-BR" sz="1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650353" y="4653136"/>
            <a:ext cx="1459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Seleção e formação de tutores</a:t>
            </a:r>
            <a:endParaRPr lang="pt-BR" sz="12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461744" y="1484784"/>
            <a:ext cx="920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Fase 2</a:t>
            </a:r>
            <a:endParaRPr lang="pt-BR" sz="16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828238" y="5609895"/>
            <a:ext cx="135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 smtClean="0"/>
              <a:t>Enturmação</a:t>
            </a:r>
            <a:r>
              <a:rPr lang="pt-BR" sz="1200" dirty="0" smtClean="0"/>
              <a:t> do aluno por tutor e por atividade</a:t>
            </a:r>
            <a:endParaRPr lang="pt-BR" sz="12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4292352" y="5717617"/>
            <a:ext cx="1503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Gerenciamento de tutores</a:t>
            </a:r>
            <a:endParaRPr lang="pt-BR" sz="12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580112" y="5702227"/>
            <a:ext cx="1691885" cy="64633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dirty="0" smtClean="0"/>
              <a:t>Acompanhamento dos alunos  (apoio dos tutores)</a:t>
            </a:r>
            <a:endParaRPr lang="pt-BR" sz="12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7271997" y="5504221"/>
            <a:ext cx="1352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Avaliações virtuais e presenciais e recuperação</a:t>
            </a:r>
            <a:endParaRPr lang="pt-BR" sz="12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300647" y="1532545"/>
            <a:ext cx="23294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Oferta das disciplinas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/>
              <a:t>Disciplina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/>
              <a:t>Disciplina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/>
              <a:t>...</a:t>
            </a:r>
          </a:p>
          <a:p>
            <a:endParaRPr lang="pt-BR" sz="1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492019" y="548680"/>
            <a:ext cx="819508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PLANEJAMENTO PARA CURSOS A DISTÂNCIA</a:t>
            </a:r>
            <a:endParaRPr lang="pt-BR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6122776" y="918012"/>
            <a:ext cx="2502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Mill, 2012. pag. 49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46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1052736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Produção de Materiais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531458" y="1772816"/>
            <a:ext cx="7848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marL="285750" indent="-285750" algn="just">
              <a:buFontTx/>
              <a:buChar char="-"/>
            </a:pPr>
            <a:r>
              <a:rPr lang="pt-BR" sz="2000" dirty="0" smtClean="0"/>
              <a:t>extrema </a:t>
            </a:r>
            <a:r>
              <a:rPr lang="pt-BR" sz="2000" dirty="0"/>
              <a:t>dificuldade em planejar suas atividades sob um viés didático-pedagógico requerido para a metodologia a </a:t>
            </a:r>
            <a:r>
              <a:rPr lang="pt-BR" sz="2000" dirty="0" smtClean="0"/>
              <a:t>distância;</a:t>
            </a:r>
          </a:p>
          <a:p>
            <a:pPr marL="285750" indent="-285750" algn="just">
              <a:buFontTx/>
              <a:buChar char="-"/>
            </a:pPr>
            <a:r>
              <a:rPr lang="pt-BR" sz="2000" dirty="0"/>
              <a:t>os textos propostos </a:t>
            </a:r>
            <a:r>
              <a:rPr lang="pt-BR" sz="2000" dirty="0" smtClean="0"/>
              <a:t>com enunciados </a:t>
            </a:r>
            <a:r>
              <a:rPr lang="pt-BR" sz="2000" dirty="0"/>
              <a:t>de tarefas e questionários </a:t>
            </a:r>
            <a:r>
              <a:rPr lang="pt-BR" sz="2000" dirty="0" smtClean="0"/>
              <a:t>têm </a:t>
            </a:r>
            <a:r>
              <a:rPr lang="pt-BR" sz="2000" dirty="0"/>
              <a:t>ausência de coesão, coerência e fogem, sobremaneira, ao novo acordo </a:t>
            </a:r>
            <a:r>
              <a:rPr lang="pt-BR" sz="2000" dirty="0" smtClean="0"/>
              <a:t>ortográfico;</a:t>
            </a:r>
          </a:p>
          <a:p>
            <a:pPr marL="285750" indent="-285750" algn="just">
              <a:buFontTx/>
              <a:buChar char="-"/>
            </a:pPr>
            <a:r>
              <a:rPr lang="pt-BR" sz="2000" dirty="0"/>
              <a:t>questões, em sua maioria, sem relevância para a aprendizagem do componente </a:t>
            </a:r>
            <a:r>
              <a:rPr lang="pt-BR" sz="2000" dirty="0" smtClean="0"/>
              <a:t>proposto;</a:t>
            </a:r>
          </a:p>
          <a:p>
            <a:pPr marL="285750" indent="-285750" algn="just">
              <a:buFontTx/>
              <a:buChar char="-"/>
            </a:pPr>
            <a:r>
              <a:rPr lang="pt-BR" sz="2000" dirty="0"/>
              <a:t>perguntas de respostas óbvias, copiadas do material para estudo ou da </a:t>
            </a:r>
            <a:r>
              <a:rPr lang="pt-BR" sz="2000" dirty="0" smtClean="0"/>
              <a:t>internet;</a:t>
            </a:r>
          </a:p>
          <a:p>
            <a:pPr marL="285750" indent="-285750" algn="just">
              <a:buFontTx/>
              <a:buChar char="-"/>
            </a:pPr>
            <a:r>
              <a:rPr lang="pt-BR" sz="2000" dirty="0" smtClean="0"/>
              <a:t>Difícil aceitação para o trabalho coletivo.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5510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55376" y="1412774"/>
            <a:ext cx="4761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/>
              <a:t>Acompanhamento dos alunos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827584" y="2348880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O acompanhamento dos alunos não acontece durante a oferta das disciplinas ou ocorre de forma precária.</a:t>
            </a:r>
          </a:p>
          <a:p>
            <a:r>
              <a:rPr lang="pt-BR" sz="2400" dirty="0" smtClean="0"/>
              <a:t>Muito poucos professores interagem com os alunos , seja sanando suas dúvidas, seja acrescentando novos saberes .</a:t>
            </a:r>
          </a:p>
          <a:p>
            <a:r>
              <a:rPr lang="pt-BR" sz="2400" dirty="0" smtClean="0"/>
              <a:t>Essa função fica restrita à atuação dos tutores nem sempre tão eficaz.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753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7664" y="126876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Resistência à </a:t>
            </a:r>
            <a:r>
              <a:rPr lang="pt-BR" sz="2800" b="1" dirty="0" err="1" smtClean="0"/>
              <a:t>polidocência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06500" y="1983383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>
                <a:solidFill>
                  <a:schemeClr val="bg2">
                    <a:lumMod val="50000"/>
                  </a:schemeClr>
                </a:solidFill>
              </a:rPr>
              <a:t>Polidocência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 virtual é a docência realizada por um coletivo de trabalho na EAD, mediada pelas TDIC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 Mill (2012, pag.67</a:t>
            </a:r>
            <a:r>
              <a:rPr lang="pt-BR" dirty="0"/>
              <a:t>) 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65336" y="4653135"/>
            <a:ext cx="6875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Ter as atividades revisadas por uma pedagoga e ser convocado a corrigi-las ou adequá-las põem em xeque a autonomia e a base de saberes docentes que foge aos parâmetros da  metodologia </a:t>
            </a:r>
            <a:r>
              <a:rPr lang="pt-BR" b="1" dirty="0" smtClean="0"/>
              <a:t>presencial.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865336" y="3140968"/>
            <a:ext cx="7441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Ministrar aulas sob o olhar  de outros profissionais soa como uma </a:t>
            </a:r>
          </a:p>
          <a:p>
            <a:r>
              <a:rPr lang="pt-BR" b="1" dirty="0" smtClean="0"/>
              <a:t>vigilância  à qual os docentes não gostam de se submeter.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665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431</TotalTime>
  <Words>1068</Words>
  <Application>Microsoft Office PowerPoint</Application>
  <PresentationFormat>Apresentação na tela (4:3)</PresentationFormat>
  <Paragraphs>150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Austin</vt:lpstr>
      <vt:lpstr>A FORMAÇÃO DE PROFESSORES E A ATUAÇÃO EM CURSOS A DISTÂNCIA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FORMAÇÃO DE PROFESSORES E A ATUAÇÃO EM CURSOS A DISTÂNCIA</dc:title>
  <dc:creator>EAD</dc:creator>
  <cp:lastModifiedBy>Maria Lucia</cp:lastModifiedBy>
  <cp:revision>40</cp:revision>
  <dcterms:created xsi:type="dcterms:W3CDTF">2014-09-01T20:35:16Z</dcterms:created>
  <dcterms:modified xsi:type="dcterms:W3CDTF">2014-10-04T21:12:10Z</dcterms:modified>
</cp:coreProperties>
</file>