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29" r:id="rId4"/>
    <p:sldId id="337" r:id="rId5"/>
    <p:sldId id="301" r:id="rId6"/>
    <p:sldId id="312" r:id="rId7"/>
    <p:sldId id="318" r:id="rId8"/>
    <p:sldId id="317" r:id="rId9"/>
    <p:sldId id="316" r:id="rId10"/>
    <p:sldId id="315" r:id="rId11"/>
    <p:sldId id="314" r:id="rId12"/>
    <p:sldId id="311" r:id="rId13"/>
    <p:sldId id="310" r:id="rId14"/>
    <p:sldId id="309" r:id="rId15"/>
    <p:sldId id="307" r:id="rId16"/>
    <p:sldId id="306" r:id="rId17"/>
    <p:sldId id="305" r:id="rId18"/>
    <p:sldId id="304" r:id="rId19"/>
    <p:sldId id="335" r:id="rId20"/>
    <p:sldId id="336" r:id="rId21"/>
    <p:sldId id="303" r:id="rId22"/>
    <p:sldId id="320" r:id="rId23"/>
    <p:sldId id="319" r:id="rId24"/>
    <p:sldId id="324" r:id="rId25"/>
    <p:sldId id="323" r:id="rId26"/>
    <p:sldId id="328" r:id="rId27"/>
    <p:sldId id="327" r:id="rId28"/>
    <p:sldId id="326" r:id="rId29"/>
    <p:sldId id="334" r:id="rId30"/>
    <p:sldId id="332" r:id="rId31"/>
    <p:sldId id="331" r:id="rId32"/>
    <p:sldId id="322" r:id="rId33"/>
    <p:sldId id="325" r:id="rId34"/>
    <p:sldId id="302" r:id="rId3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62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9" autoAdjust="0"/>
  </p:normalViewPr>
  <p:slideViewPr>
    <p:cSldViewPr>
      <p:cViewPr>
        <p:scale>
          <a:sx n="118" d="100"/>
          <a:sy n="118" d="100"/>
        </p:scale>
        <p:origin x="504" y="6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D5C25-D0D0-453E-AFB0-6FA8860FC990}" type="datetimeFigureOut">
              <a:rPr lang="pt-BR" smtClean="0"/>
              <a:pPr/>
              <a:t>06/10/2014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40957-06BE-4996-80F0-3ABACE50A95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congress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://vhp.uniararas.br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mailto:magal@uniararas.br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020" y="2143182"/>
            <a:ext cx="5130146" cy="415566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497020" y="2143182"/>
            <a:ext cx="5130146" cy="4155659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5087888" y="1628800"/>
            <a:ext cx="1994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Material de Estudo</a:t>
            </a:r>
            <a:endParaRPr lang="pt-BR" b="1" dirty="0"/>
          </a:p>
        </p:txBody>
      </p:sp>
      <p:sp>
        <p:nvSpPr>
          <p:cNvPr id="7" name="Elipse 6"/>
          <p:cNvSpPr/>
          <p:nvPr/>
        </p:nvSpPr>
        <p:spPr>
          <a:xfrm>
            <a:off x="6002738" y="5190563"/>
            <a:ext cx="1080120" cy="352500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826" y="2121970"/>
            <a:ext cx="5190728" cy="4219507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492826" y="2121970"/>
            <a:ext cx="5190728" cy="4219507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5087888" y="1628800"/>
            <a:ext cx="1994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Material de Estudo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38278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132856"/>
            <a:ext cx="4962004" cy="4046303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570850" y="2132855"/>
            <a:ext cx="4966873" cy="4046303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5087888" y="1628800"/>
            <a:ext cx="1994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Material de Estudo</a:t>
            </a:r>
            <a:endParaRPr lang="pt-BR" b="1" dirty="0"/>
          </a:p>
        </p:txBody>
      </p:sp>
      <p:sp>
        <p:nvSpPr>
          <p:cNvPr id="7" name="Elipse 6"/>
          <p:cNvSpPr/>
          <p:nvPr/>
        </p:nvSpPr>
        <p:spPr>
          <a:xfrm>
            <a:off x="5930730" y="5517232"/>
            <a:ext cx="1152128" cy="416968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571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984" y="2119475"/>
            <a:ext cx="5018554" cy="408597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527984" y="2119475"/>
            <a:ext cx="5018554" cy="4085972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5087888" y="1628800"/>
            <a:ext cx="1994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Material de Estudo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71083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739" y="2115278"/>
            <a:ext cx="5050529" cy="4112006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497738" y="2115278"/>
            <a:ext cx="5050529" cy="4112006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5087888" y="1628800"/>
            <a:ext cx="1994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Material de Estudo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69981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5087888" y="1628800"/>
            <a:ext cx="1994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Material de Estudo</a:t>
            </a:r>
            <a:endParaRPr lang="pt-BR" b="1" dirty="0"/>
          </a:p>
        </p:txBody>
      </p:sp>
      <p:pic>
        <p:nvPicPr>
          <p:cNvPr id="4" name="Imagem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783" y="2348880"/>
            <a:ext cx="5025179" cy="3751545"/>
          </a:xfrm>
          <a:prstGeom prst="rect">
            <a:avLst/>
          </a:prstGeom>
        </p:spPr>
      </p:pic>
      <p:sp>
        <p:nvSpPr>
          <p:cNvPr id="7" name="Elipse 6"/>
          <p:cNvSpPr/>
          <p:nvPr/>
        </p:nvSpPr>
        <p:spPr>
          <a:xfrm>
            <a:off x="4850092" y="4901290"/>
            <a:ext cx="781202" cy="266328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89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bedX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2420888"/>
            <a:ext cx="6552728" cy="371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208657" y="1772816"/>
            <a:ext cx="198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Atividades Práticas</a:t>
            </a:r>
            <a:endParaRPr lang="pt-BR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4" name="Seta para a esquerda 3"/>
          <p:cNvSpPr/>
          <p:nvPr/>
        </p:nvSpPr>
        <p:spPr>
          <a:xfrm>
            <a:off x="4249550" y="3632145"/>
            <a:ext cx="432048" cy="196600"/>
          </a:xfrm>
          <a:prstGeom prst="leftArrow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104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AbedX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2420888"/>
            <a:ext cx="6674422" cy="383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208657" y="1772816"/>
            <a:ext cx="198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Atividades Práticas</a:t>
            </a:r>
            <a:endParaRPr lang="pt-BR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7" name="Seta para a esquerda 6"/>
          <p:cNvSpPr/>
          <p:nvPr/>
        </p:nvSpPr>
        <p:spPr>
          <a:xfrm>
            <a:off x="4249550" y="3619266"/>
            <a:ext cx="432048" cy="196600"/>
          </a:xfrm>
          <a:prstGeom prst="leftArrow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2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bedX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743" y="2431774"/>
            <a:ext cx="6661405" cy="382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208657" y="1772816"/>
            <a:ext cx="198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Atividades Práticas</a:t>
            </a:r>
            <a:endParaRPr lang="pt-BR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0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bedX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743" y="2431774"/>
            <a:ext cx="6661405" cy="382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208657" y="1772816"/>
            <a:ext cx="198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Atividades Práticas</a:t>
            </a:r>
            <a:endParaRPr lang="pt-BR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7" name="Seta para a esquerda 6"/>
          <p:cNvSpPr/>
          <p:nvPr/>
        </p:nvSpPr>
        <p:spPr>
          <a:xfrm>
            <a:off x="8328248" y="3789040"/>
            <a:ext cx="432048" cy="196600"/>
          </a:xfrm>
          <a:prstGeom prst="leftArrow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Picture 7" descr="caixa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36" y="2543216"/>
            <a:ext cx="1655763" cy="87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58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207568" y="2492896"/>
            <a:ext cx="7992888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pt-BR" altLang="pt-BR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pt-BR" sz="3200" b="1" dirty="0" smtClean="0"/>
              <a:t>Utilização de Recursos Didáticos Digitais na Disciplina Semipresencial de Imaginologia Odontológica para Alunos de Mestrado Profissional”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bedX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743" y="2431774"/>
            <a:ext cx="6661405" cy="3827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208657" y="1772816"/>
            <a:ext cx="198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Atividades Práticas</a:t>
            </a:r>
            <a:endParaRPr lang="pt-BR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7" name="Seta para a esquerda 6"/>
          <p:cNvSpPr/>
          <p:nvPr/>
        </p:nvSpPr>
        <p:spPr>
          <a:xfrm>
            <a:off x="8328248" y="3789040"/>
            <a:ext cx="432048" cy="196600"/>
          </a:xfrm>
          <a:prstGeom prst="leftArrow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Picture 7" descr="caixa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36" y="2543216"/>
            <a:ext cx="1655763" cy="87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6250274" y="3114914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Esplênio</a:t>
            </a:r>
            <a:endParaRPr lang="pt-BR" sz="1400" b="1" dirty="0"/>
          </a:p>
        </p:txBody>
      </p:sp>
      <p:sp>
        <p:nvSpPr>
          <p:cNvPr id="9" name="Seta para a esquerda 8"/>
          <p:cNvSpPr/>
          <p:nvPr/>
        </p:nvSpPr>
        <p:spPr>
          <a:xfrm>
            <a:off x="7836133" y="3170502"/>
            <a:ext cx="432048" cy="196600"/>
          </a:xfrm>
          <a:prstGeom prst="leftArrow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640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bedX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681" y="2405706"/>
            <a:ext cx="6623695" cy="383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208657" y="1772816"/>
            <a:ext cx="198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Atividades Práticas</a:t>
            </a:r>
            <a:endParaRPr lang="pt-BR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7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535" y="2244817"/>
            <a:ext cx="6581849" cy="3776471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5208657" y="1772816"/>
            <a:ext cx="2262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Atividades Avaliativas</a:t>
            </a:r>
            <a:endParaRPr lang="pt-BR" b="1" dirty="0"/>
          </a:p>
        </p:txBody>
      </p:sp>
      <p:sp>
        <p:nvSpPr>
          <p:cNvPr id="4" name="Retângulo 3"/>
          <p:cNvSpPr/>
          <p:nvPr/>
        </p:nvSpPr>
        <p:spPr>
          <a:xfrm>
            <a:off x="2970534" y="2244816"/>
            <a:ext cx="6581849" cy="3776471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3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246709"/>
            <a:ext cx="6190492" cy="4350643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208657" y="1772816"/>
            <a:ext cx="2262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Atividades Avaliativas</a:t>
            </a:r>
            <a:endParaRPr lang="pt-BR" b="1" dirty="0"/>
          </a:p>
        </p:txBody>
      </p:sp>
      <p:sp>
        <p:nvSpPr>
          <p:cNvPr id="5" name="Retângulo 4"/>
          <p:cNvSpPr/>
          <p:nvPr/>
        </p:nvSpPr>
        <p:spPr>
          <a:xfrm>
            <a:off x="3071664" y="2246708"/>
            <a:ext cx="6190492" cy="4350643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5435049" y="5891436"/>
            <a:ext cx="360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1- Sagital   2- </a:t>
            </a:r>
            <a:r>
              <a:rPr lang="pt-BR" sz="1000" b="1" dirty="0" err="1" smtClean="0"/>
              <a:t>Paramediano</a:t>
            </a:r>
            <a:r>
              <a:rPr lang="pt-BR" sz="1000" b="1" dirty="0" smtClean="0"/>
              <a:t>  3- Frontal  4- Transversal  5- Sagital  </a:t>
            </a:r>
          </a:p>
          <a:p>
            <a:r>
              <a:rPr lang="pt-BR" sz="1000" b="1" dirty="0" smtClean="0"/>
              <a:t>6- </a:t>
            </a:r>
            <a:r>
              <a:rPr lang="pt-BR" sz="1000" b="1" dirty="0" err="1" smtClean="0"/>
              <a:t>Latero</a:t>
            </a:r>
            <a:r>
              <a:rPr lang="pt-BR" sz="1000" b="1" dirty="0" smtClean="0"/>
              <a:t> Lateral  7- Longitudinal</a:t>
            </a:r>
          </a:p>
          <a:p>
            <a:endParaRPr lang="pt-BR" sz="1000" dirty="0"/>
          </a:p>
        </p:txBody>
      </p:sp>
      <p:sp>
        <p:nvSpPr>
          <p:cNvPr id="8" name="Elipse 7"/>
          <p:cNvSpPr/>
          <p:nvPr/>
        </p:nvSpPr>
        <p:spPr>
          <a:xfrm>
            <a:off x="6871202" y="6418824"/>
            <a:ext cx="880982" cy="178527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424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788978" y="1908361"/>
            <a:ext cx="21923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t-BR" altLang="pt-BR" sz="3200" dirty="0"/>
              <a:t>Resultados: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780982" y="2924944"/>
            <a:ext cx="834074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t-BR" altLang="pt-BR" sz="2400" dirty="0"/>
              <a:t>A implantação </a:t>
            </a:r>
            <a:r>
              <a:rPr lang="pt-BR" altLang="pt-BR" sz="2400" dirty="0" smtClean="0"/>
              <a:t>do </a:t>
            </a:r>
            <a:r>
              <a:rPr lang="pt-BR" altLang="pt-BR" sz="2400" dirty="0"/>
              <a:t>curso ocorreu em </a:t>
            </a:r>
            <a:r>
              <a:rPr lang="pt-BR" altLang="pt-BR" sz="2400" dirty="0" smtClean="0"/>
              <a:t>2012 </a:t>
            </a:r>
            <a:r>
              <a:rPr lang="pt-BR" altLang="pt-BR" sz="2400" dirty="0"/>
              <a:t>para </a:t>
            </a:r>
            <a:r>
              <a:rPr lang="pt-BR" altLang="pt-BR" sz="2400" dirty="0" smtClean="0"/>
              <a:t>28 alunos, </a:t>
            </a:r>
          </a:p>
          <a:p>
            <a:r>
              <a:rPr lang="pt-BR" altLang="pt-BR" sz="2400" dirty="0" smtClean="0"/>
              <a:t>participantes </a:t>
            </a:r>
            <a:r>
              <a:rPr lang="pt-BR" altLang="pt-BR" sz="2400" dirty="0"/>
              <a:t>de todos os módulos e que responderam </a:t>
            </a:r>
          </a:p>
          <a:p>
            <a:r>
              <a:rPr lang="pt-BR" altLang="pt-BR" sz="2400" dirty="0"/>
              <a:t>integralmente às atividades e ao questionário de </a:t>
            </a:r>
            <a:r>
              <a:rPr lang="pt-BR" altLang="pt-BR" sz="2400" dirty="0" err="1"/>
              <a:t>auto-avaliação</a:t>
            </a:r>
            <a:endParaRPr lang="pt-BR" altLang="pt-BR" sz="2400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41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865543"/>
            <a:ext cx="3528392" cy="210672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2852936"/>
            <a:ext cx="3561961" cy="211933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6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889644"/>
            <a:ext cx="3528392" cy="211113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030" y="2889644"/>
            <a:ext cx="3636410" cy="219858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8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2911314"/>
            <a:ext cx="3719736" cy="224587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931" y="2931244"/>
            <a:ext cx="3630493" cy="215394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4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202" y="2852937"/>
            <a:ext cx="3839758" cy="2310294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2852938"/>
            <a:ext cx="3847804" cy="2310292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4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941" y="2898863"/>
            <a:ext cx="3854019" cy="23303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2928616"/>
            <a:ext cx="3816424" cy="2297889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72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207568" y="1628800"/>
            <a:ext cx="72739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pt-BR" altLang="pt-BR" sz="2400" dirty="0"/>
              <a:t>Conteúdo pedagógico desenvolvido pelos professores </a:t>
            </a:r>
          </a:p>
          <a:p>
            <a:pPr algn="ctr"/>
            <a:r>
              <a:rPr lang="pt-BR" altLang="pt-BR" sz="2400" dirty="0"/>
              <a:t>   de Anatomia Humana da UNIARARAS.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2175818" y="2679725"/>
            <a:ext cx="76390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pt-BR" altLang="pt-BR" sz="2400" dirty="0"/>
              <a:t>O mesmo conteúdo foi disponibilizado em PHP e Flash   pelo CETEC  (Centro de Tecnologia) - </a:t>
            </a:r>
            <a:r>
              <a:rPr lang="pt-BR" altLang="pt-BR" sz="2400" dirty="0" err="1"/>
              <a:t>Webdesigner</a:t>
            </a:r>
            <a:r>
              <a:rPr lang="pt-BR" altLang="pt-BR" sz="2400" b="0" dirty="0"/>
              <a:t> 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2175818" y="3744937"/>
            <a:ext cx="73437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pt-BR" altLang="pt-BR" sz="2400" dirty="0"/>
              <a:t>Imagens utilizadas</a:t>
            </a:r>
            <a:r>
              <a:rPr lang="pt-BR" altLang="pt-BR" sz="2400" b="0" dirty="0"/>
              <a:t> </a:t>
            </a:r>
            <a:r>
              <a:rPr lang="pt-BR" altLang="pt-BR" sz="2400" dirty="0"/>
              <a:t>referentes ao conteúdo básico “Atlas de Anatomia Humana do </a:t>
            </a:r>
            <a:r>
              <a:rPr lang="pt-BR" altLang="pt-BR" sz="2400" dirty="0" err="1"/>
              <a:t>Sobotta</a:t>
            </a:r>
            <a:r>
              <a:rPr lang="pt-BR" altLang="pt-BR" sz="2400" dirty="0"/>
              <a:t>”</a:t>
            </a: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2175818" y="4767287"/>
            <a:ext cx="74231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pt-BR" altLang="pt-BR" sz="2400" dirty="0"/>
              <a:t>Imagens específicas utilizadas “The </a:t>
            </a:r>
            <a:r>
              <a:rPr lang="pt-BR" altLang="pt-BR" sz="2400" dirty="0" err="1"/>
              <a:t>Visible</a:t>
            </a:r>
            <a:r>
              <a:rPr lang="pt-BR" altLang="pt-BR" sz="2400" dirty="0"/>
              <a:t> </a:t>
            </a:r>
            <a:r>
              <a:rPr lang="pt-BR" altLang="pt-BR" sz="2400" dirty="0" err="1"/>
              <a:t>Human</a:t>
            </a:r>
            <a:r>
              <a:rPr lang="pt-BR" altLang="pt-BR" sz="2400" dirty="0"/>
              <a:t> Project”   </a:t>
            </a:r>
            <a:r>
              <a:rPr lang="pt-BR" altLang="pt-BR" sz="2400" dirty="0">
                <a:solidFill>
                  <a:srgbClr val="0000CC"/>
                </a:solidFill>
                <a:hlinkClick r:id="rId2"/>
              </a:rPr>
              <a:t>http://vhp.uniararas.br</a:t>
            </a:r>
            <a:endParaRPr lang="pt-BR" altLang="pt-BR" sz="2400" dirty="0">
              <a:solidFill>
                <a:srgbClr val="0000CC"/>
              </a:solidFill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233087" y="5853137"/>
            <a:ext cx="317843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pt-BR" altLang="pt-BR" sz="2400" dirty="0"/>
              <a:t>Plataforma EAD </a:t>
            </a:r>
            <a:r>
              <a:rPr lang="pt-BR" altLang="pt-BR" sz="2400" dirty="0" err="1" smtClean="0"/>
              <a:t>Moodle</a:t>
            </a:r>
            <a:endParaRPr lang="pt-BR" altLang="pt-BR" sz="2400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72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1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7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99457" y="2196153"/>
            <a:ext cx="20056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pt-BR" altLang="pt-BR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Conclusão: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99457" y="2996952"/>
            <a:ext cx="943304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pt-BR" altLang="pt-BR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Os resultados obtidos com o processo pedagógico e as ferramentas</a:t>
            </a:r>
          </a:p>
          <a:p>
            <a:r>
              <a:rPr lang="pt-BR" altLang="pt-BR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Tecnológicas de educação a distância, empregadas na implantação</a:t>
            </a:r>
          </a:p>
          <a:p>
            <a:r>
              <a:rPr lang="pt-BR" altLang="pt-BR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do Curso </a:t>
            </a:r>
            <a:r>
              <a:rPr lang="pt-BR" alt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pt-BR" sz="2400" b="1" dirty="0" smtClean="0"/>
              <a:t>UTILIZAÇÃO </a:t>
            </a:r>
            <a:r>
              <a:rPr lang="pt-BR" sz="2400" b="1" dirty="0"/>
              <a:t>DE RECURSOS DIDÁTICOS DIGITAIS NA DISCIPLINA </a:t>
            </a:r>
            <a:endParaRPr lang="pt-BR" sz="2400" b="1" dirty="0" smtClean="0"/>
          </a:p>
          <a:p>
            <a:r>
              <a:rPr lang="pt-BR" sz="2400" b="1" dirty="0" smtClean="0"/>
              <a:t>SEMIPRESENCIAL </a:t>
            </a:r>
            <a:r>
              <a:rPr lang="pt-BR" sz="2400" b="1" dirty="0"/>
              <a:t>DE IMAGINOLOGIA ODONTOLÓGICA PARA ALUNOS DE </a:t>
            </a:r>
            <a:endParaRPr lang="pt-BR" sz="2400" b="1" dirty="0" smtClean="0"/>
          </a:p>
          <a:p>
            <a:r>
              <a:rPr lang="pt-BR" sz="2400" b="1" dirty="0" smtClean="0"/>
              <a:t>MESTRADO PROFISSIONAL” </a:t>
            </a:r>
            <a:r>
              <a:rPr lang="pt-BR" alt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foram positivos</a:t>
            </a:r>
            <a:r>
              <a:rPr lang="pt-BR" altLang="pt-BR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pt-BR" altLang="pt-BR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Consideramos que o sucesso deste projeto foi devido a forte interação</a:t>
            </a:r>
          </a:p>
          <a:p>
            <a:r>
              <a:rPr lang="pt-BR" altLang="pt-BR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 pró-atividade dos profissionais envolvidos e à escolha adequada dos</a:t>
            </a:r>
          </a:p>
          <a:p>
            <a:r>
              <a:rPr lang="pt-BR" altLang="pt-BR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recursos tecnológicos disponíveis.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287688" y="1530658"/>
            <a:ext cx="580171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pt-BR" altLang="pt-BR" sz="3600" dirty="0" smtClean="0"/>
              <a:t>FHO Uniararas</a:t>
            </a:r>
          </a:p>
          <a:p>
            <a:pPr algn="ctr"/>
            <a:r>
              <a:rPr lang="pt-BR" altLang="pt-BR" sz="3600" dirty="0" smtClean="0"/>
              <a:t>Fundação Hermínio Ometto</a:t>
            </a:r>
          </a:p>
          <a:p>
            <a:pPr algn="ctr"/>
            <a:r>
              <a:rPr lang="pt-BR" altLang="pt-BR" sz="1800" dirty="0" smtClean="0"/>
              <a:t>Av</a:t>
            </a:r>
            <a:r>
              <a:rPr lang="pt-BR" altLang="pt-BR" sz="1800" dirty="0"/>
              <a:t>. Dr. Maximiliano </a:t>
            </a:r>
            <a:r>
              <a:rPr lang="pt-BR" altLang="pt-BR" sz="1800" dirty="0" err="1"/>
              <a:t>Baruto</a:t>
            </a:r>
            <a:r>
              <a:rPr lang="pt-BR" altLang="pt-BR" sz="1800" dirty="0"/>
              <a:t> Nº. 500 Jardim Universitário</a:t>
            </a:r>
          </a:p>
          <a:p>
            <a:pPr algn="ctr"/>
            <a:r>
              <a:rPr lang="pt-BR" altLang="pt-BR" sz="1800" dirty="0"/>
              <a:t>Tel. (19) </a:t>
            </a:r>
            <a:r>
              <a:rPr lang="pt-BR" altLang="pt-BR" sz="1800" dirty="0" smtClean="0"/>
              <a:t>3543-1421 </a:t>
            </a:r>
            <a:r>
              <a:rPr lang="pt-BR" altLang="pt-BR" sz="1800" dirty="0"/>
              <a:t>CEP: 13607-339 Araras - SP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534762" y="3740839"/>
            <a:ext cx="730469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pt-BR" altLang="pt-BR" sz="2400" dirty="0">
                <a:solidFill>
                  <a:schemeClr val="bg1">
                    <a:lumMod val="50000"/>
                  </a:schemeClr>
                </a:solidFill>
              </a:rPr>
              <a:t>PROPESQ – </a:t>
            </a:r>
            <a:r>
              <a:rPr lang="pt-BR" altLang="pt-BR" sz="2400" dirty="0" err="1">
                <a:solidFill>
                  <a:schemeClr val="bg1">
                    <a:lumMod val="50000"/>
                  </a:schemeClr>
                </a:solidFill>
              </a:rPr>
              <a:t>Pró-reitoria</a:t>
            </a:r>
            <a:r>
              <a:rPr lang="pt-BR" altLang="pt-BR" sz="2400" dirty="0">
                <a:solidFill>
                  <a:schemeClr val="bg1">
                    <a:lumMod val="50000"/>
                  </a:schemeClr>
                </a:solidFill>
              </a:rPr>
              <a:t> de Pós-graduação e Pesquisa</a:t>
            </a:r>
          </a:p>
          <a:p>
            <a:pPr algn="ctr"/>
            <a:r>
              <a:rPr lang="pt-BR" altLang="pt-BR" sz="2400" dirty="0">
                <a:solidFill>
                  <a:schemeClr val="bg1">
                    <a:lumMod val="50000"/>
                  </a:schemeClr>
                </a:solidFill>
              </a:rPr>
              <a:t>CETEC – Centro de Tecnologia</a:t>
            </a:r>
          </a:p>
          <a:p>
            <a:pPr algn="ctr"/>
            <a:r>
              <a:rPr lang="pt-BR" altLang="pt-BR" sz="2400" dirty="0">
                <a:solidFill>
                  <a:schemeClr val="bg1">
                    <a:lumMod val="50000"/>
                  </a:schemeClr>
                </a:solidFill>
              </a:rPr>
              <a:t>NUTEC – Núcleo de Pesquisa em Tecnologia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458911" y="5373216"/>
            <a:ext cx="397166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+mn-cs"/>
              </a:defRPr>
            </a:lvl9pPr>
          </a:lstStyle>
          <a:p>
            <a:r>
              <a:rPr lang="pt-BR" altLang="pt-BR" dirty="0"/>
              <a:t>Prof. Antonio Carlos Magagnini Jr.</a:t>
            </a:r>
          </a:p>
          <a:p>
            <a:r>
              <a:rPr lang="pt-BR" altLang="pt-BR" dirty="0">
                <a:solidFill>
                  <a:srgbClr val="0070C0"/>
                </a:solidFill>
                <a:hlinkClick r:id="rId2"/>
              </a:rPr>
              <a:t>magal@uniararas.br</a:t>
            </a:r>
            <a:endParaRPr lang="pt-BR" altLang="pt-BR" dirty="0">
              <a:solidFill>
                <a:srgbClr val="0070C0"/>
              </a:solidFill>
            </a:endParaRPr>
          </a:p>
          <a:p>
            <a:endParaRPr lang="pt-BR" altLang="pt-BR" dirty="0">
              <a:solidFill>
                <a:schemeClr val="bg2"/>
              </a:solidFill>
            </a:endParaRPr>
          </a:p>
        </p:txBody>
      </p:sp>
      <p:cxnSp>
        <p:nvCxnSpPr>
          <p:cNvPr id="10" name="Conector reto 9"/>
          <p:cNvCxnSpPr/>
          <p:nvPr/>
        </p:nvCxnSpPr>
        <p:spPr>
          <a:xfrm>
            <a:off x="5757732" y="1639686"/>
            <a:ext cx="0" cy="43204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7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9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127448" y="2261478"/>
            <a:ext cx="1051316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19 Módulos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I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- Introdução a Anatomia Humana;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II - 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Sistema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Articular;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III </a:t>
            </a:r>
            <a:r>
              <a:rPr lang="pt-BR" b="1" dirty="0">
                <a:latin typeface="Arial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Sistema Nervoso; </a:t>
            </a:r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IV 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– Sistema Circulatório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V </a:t>
            </a:r>
            <a:r>
              <a:rPr lang="pt-BR" b="1" dirty="0">
                <a:latin typeface="Arial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Sistema Respiratório;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VI </a:t>
            </a:r>
            <a:r>
              <a:rPr lang="pt-BR" b="1" dirty="0">
                <a:latin typeface="Arial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Sistema 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Digestório;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VII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– Biomecânica;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VIII </a:t>
            </a:r>
            <a:r>
              <a:rPr lang="pt-BR" b="1" dirty="0">
                <a:latin typeface="Arial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Crescimento Facial;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IX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Histórico dos Raios X; </a:t>
            </a:r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Natureza, Produção e Propriedades dos Raios X;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XI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Tubos e Aparelhos de Raios X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pt-BR" b="1" dirty="0">
                <a:latin typeface="Arial" panose="020B0604020202020204" pitchFamily="34" charset="0"/>
                <a:ea typeface="Times New Roman" panose="02020603050405020304" pitchFamily="18" charset="0"/>
              </a:rPr>
              <a:t>XII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Filmes e Métodos de Processamento Radiográfico;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XIII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Fatores na formação da imagem radiográfica; </a:t>
            </a:r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XIV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Princípios de interpretação radiográfica;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XV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Efeitos Biológicos das Radiações Ionizantes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;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XVI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Higiene e Proteção das Radiações Ionizantes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XVII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Técnicas Radiográficas </a:t>
            </a:r>
            <a:r>
              <a:rPr lang="pt-BR" dirty="0" err="1">
                <a:latin typeface="Arial" panose="020B0604020202020204" pitchFamily="34" charset="0"/>
                <a:ea typeface="Times New Roman" panose="02020603050405020304" pitchFamily="18" charset="0"/>
              </a:rPr>
              <a:t>Intra-Bucais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; </a:t>
            </a:r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XVIII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Técnicas Radiográficas </a:t>
            </a:r>
            <a:r>
              <a:rPr lang="pt-BR" dirty="0" err="1">
                <a:latin typeface="Arial" panose="020B0604020202020204" pitchFamily="34" charset="0"/>
                <a:ea typeface="Times New Roman" panose="02020603050405020304" pitchFamily="18" charset="0"/>
              </a:rPr>
              <a:t>Intra-Bucais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pt-BR" dirty="0" err="1">
                <a:latin typeface="Arial" panose="020B0604020202020204" pitchFamily="34" charset="0"/>
                <a:ea typeface="Times New Roman" panose="02020603050405020304" pitchFamily="18" charset="0"/>
              </a:rPr>
              <a:t>Oclusais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; </a:t>
            </a:r>
            <a:r>
              <a:rPr lang="pt-BR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XIX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: Métodos de Localização Radiográfica. </a:t>
            </a:r>
            <a:endParaRPr lang="pt-B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015664" y="1412776"/>
            <a:ext cx="2002984" cy="464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pt-BR" b="1" dirty="0">
                <a:ea typeface="Times New Roman" panose="02020603050405020304" pitchFamily="18" charset="0"/>
              </a:rPr>
              <a:t>Programa do </a:t>
            </a:r>
            <a:r>
              <a:rPr lang="pt-BR" b="1" dirty="0" smtClean="0">
                <a:ea typeface="Times New Roman" panose="02020603050405020304" pitchFamily="18" charset="0"/>
              </a:rPr>
              <a:t>Curso</a:t>
            </a:r>
            <a:endParaRPr lang="pt-BR" b="1" dirty="0">
              <a:ea typeface="Times New Roman" panose="02020603050405020304" pitchFamily="18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8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636912"/>
            <a:ext cx="5688632" cy="3354833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154558" y="2636912"/>
            <a:ext cx="5688632" cy="3354833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7680176" y="5700598"/>
            <a:ext cx="936104" cy="19432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185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492896"/>
            <a:ext cx="5828167" cy="3480214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143672" y="2492896"/>
            <a:ext cx="5828167" cy="3480214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4572946" y="3666796"/>
            <a:ext cx="108012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have esquerda 6"/>
          <p:cNvSpPr/>
          <p:nvPr/>
        </p:nvSpPr>
        <p:spPr>
          <a:xfrm>
            <a:off x="4655840" y="4365104"/>
            <a:ext cx="227456" cy="1562472"/>
          </a:xfrm>
          <a:prstGeom prst="leftBrac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586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060848"/>
            <a:ext cx="5824679" cy="4085613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143672" y="2060848"/>
            <a:ext cx="5824679" cy="4085613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cxnSp>
        <p:nvCxnSpPr>
          <p:cNvPr id="9" name="Conector de seta reta 8"/>
          <p:cNvCxnSpPr/>
          <p:nvPr/>
        </p:nvCxnSpPr>
        <p:spPr>
          <a:xfrm>
            <a:off x="4630508" y="5049388"/>
            <a:ext cx="216024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>
            <a:off x="4629097" y="5156523"/>
            <a:ext cx="216024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10"/>
          <p:cNvCxnSpPr/>
          <p:nvPr/>
        </p:nvCxnSpPr>
        <p:spPr>
          <a:xfrm>
            <a:off x="4629097" y="5264996"/>
            <a:ext cx="216024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de seta reta 11"/>
          <p:cNvCxnSpPr/>
          <p:nvPr/>
        </p:nvCxnSpPr>
        <p:spPr>
          <a:xfrm>
            <a:off x="4616378" y="5794378"/>
            <a:ext cx="216024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/>
          <p:nvPr/>
        </p:nvCxnSpPr>
        <p:spPr>
          <a:xfrm>
            <a:off x="4614129" y="5904431"/>
            <a:ext cx="216024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/>
          <p:nvPr/>
        </p:nvCxnSpPr>
        <p:spPr>
          <a:xfrm flipH="1">
            <a:off x="8065697" y="5778521"/>
            <a:ext cx="216024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414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060848"/>
            <a:ext cx="5896686" cy="4136121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143672" y="2060848"/>
            <a:ext cx="5896686" cy="4136121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Chave esquerda 5"/>
          <p:cNvSpPr/>
          <p:nvPr/>
        </p:nvSpPr>
        <p:spPr>
          <a:xfrm>
            <a:off x="4749620" y="3490122"/>
            <a:ext cx="144016" cy="576064"/>
          </a:xfrm>
          <a:prstGeom prst="leftBrac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4871864" y="4120616"/>
            <a:ext cx="2664296" cy="288032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4706955" y="4441306"/>
            <a:ext cx="1584176" cy="705000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have esquerda 8"/>
          <p:cNvSpPr/>
          <p:nvPr/>
        </p:nvSpPr>
        <p:spPr>
          <a:xfrm>
            <a:off x="4706955" y="5214437"/>
            <a:ext cx="155448" cy="914400"/>
          </a:xfrm>
          <a:prstGeom prst="leftBrac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70C0"/>
              </a:solidFill>
            </a:endParaRPr>
          </a:p>
        </p:txBody>
      </p:sp>
      <p:sp>
        <p:nvSpPr>
          <p:cNvPr id="10" name="Chave direita 9"/>
          <p:cNvSpPr/>
          <p:nvPr/>
        </p:nvSpPr>
        <p:spPr>
          <a:xfrm>
            <a:off x="8040216" y="5214437"/>
            <a:ext cx="155448" cy="914400"/>
          </a:xfrm>
          <a:prstGeom prst="rightBrac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27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259418"/>
            <a:ext cx="5523628" cy="4128702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3287688" y="2259418"/>
            <a:ext cx="5523628" cy="4128702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90614"/>
            <a:ext cx="1296144" cy="906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5087888" y="1628800"/>
            <a:ext cx="1994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Material de Estudo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61292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</TotalTime>
  <Words>418</Words>
  <Application>Microsoft Office PowerPoint</Application>
  <PresentationFormat>Personalizar</PresentationFormat>
  <Paragraphs>56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35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Colégio Puríssimo Coração de Maria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Carlos</dc:creator>
  <cp:lastModifiedBy>Vera</cp:lastModifiedBy>
  <cp:revision>231</cp:revision>
  <dcterms:created xsi:type="dcterms:W3CDTF">2014-06-16T14:04:02Z</dcterms:created>
  <dcterms:modified xsi:type="dcterms:W3CDTF">2014-10-07T01:17:30Z</dcterms:modified>
</cp:coreProperties>
</file>