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7" r:id="rId3"/>
    <p:sldId id="268" r:id="rId4"/>
    <p:sldId id="257" r:id="rId5"/>
    <p:sldId id="280" r:id="rId6"/>
    <p:sldId id="270" r:id="rId7"/>
    <p:sldId id="269" r:id="rId8"/>
    <p:sldId id="271" r:id="rId9"/>
    <p:sldId id="259" r:id="rId10"/>
    <p:sldId id="275" r:id="rId11"/>
    <p:sldId id="276" r:id="rId12"/>
    <p:sldId id="277" r:id="rId13"/>
    <p:sldId id="273" r:id="rId14"/>
    <p:sldId id="281" r:id="rId15"/>
    <p:sldId id="274" r:id="rId16"/>
    <p:sldId id="272" r:id="rId17"/>
    <p:sldId id="260" r:id="rId18"/>
    <p:sldId id="282" r:id="rId19"/>
    <p:sldId id="283" r:id="rId20"/>
    <p:sldId id="278" r:id="rId21"/>
    <p:sldId id="286" r:id="rId22"/>
    <p:sldId id="287" r:id="rId23"/>
    <p:sldId id="285" r:id="rId24"/>
  </p:sldIdLst>
  <p:sldSz cx="12192000" cy="6858000"/>
  <p:notesSz cx="6858000" cy="9144000"/>
  <p:custDataLst>
    <p:tags r:id="rId2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89D"/>
    <a:srgbClr val="306294"/>
    <a:srgbClr val="3B77B3"/>
    <a:srgbClr val="336699"/>
    <a:srgbClr val="0099FF"/>
    <a:srgbClr val="99FF99"/>
    <a:srgbClr val="E2FF8F"/>
    <a:srgbClr val="D8FF69"/>
    <a:srgbClr val="0099CC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>
        <p:scale>
          <a:sx n="124" d="100"/>
          <a:sy n="124" d="100"/>
        </p:scale>
        <p:origin x="-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C0925-77C5-4840-8882-E24789E2679E}" type="doc">
      <dgm:prSet loTypeId="urn:microsoft.com/office/officeart/2005/8/layout/lProcess1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31DA8E82-2FAB-48BF-8BB0-65D4285944DE}">
      <dgm:prSet phldrT="[Texto]"/>
      <dgm:spPr/>
      <dgm:t>
        <a:bodyPr/>
        <a:lstStyle/>
        <a:p>
          <a:r>
            <a:rPr lang="pt-BR" b="1" dirty="0" smtClean="0"/>
            <a:t>Equipe Técnica</a:t>
          </a:r>
          <a:endParaRPr lang="pt-BR" b="1" dirty="0"/>
        </a:p>
      </dgm:t>
    </dgm:pt>
    <dgm:pt modelId="{C2EBA77E-2679-4372-831D-C760FD439140}" type="parTrans" cxnId="{09545055-79ED-4227-93F8-AB530B499F15}">
      <dgm:prSet/>
      <dgm:spPr/>
      <dgm:t>
        <a:bodyPr/>
        <a:lstStyle/>
        <a:p>
          <a:endParaRPr lang="pt-BR" b="1"/>
        </a:p>
      </dgm:t>
    </dgm:pt>
    <dgm:pt modelId="{D9D1665A-F1C0-4684-9687-F755E0699915}" type="sibTrans" cxnId="{09545055-79ED-4227-93F8-AB530B499F15}">
      <dgm:prSet/>
      <dgm:spPr/>
      <dgm:t>
        <a:bodyPr/>
        <a:lstStyle/>
        <a:p>
          <a:endParaRPr lang="pt-BR" b="1"/>
        </a:p>
      </dgm:t>
    </dgm:pt>
    <dgm:pt modelId="{FAFFD0E2-7FE4-4A81-B4E1-05D97C0AB76C}">
      <dgm:prSet phldrT="[Texto]"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Designer Instrucional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52304DF7-B6CE-4AB6-BEFD-F1FF0F288DE8}" type="parTrans" cxnId="{3C464938-379B-433E-A542-44BFE8A91EB2}">
      <dgm:prSet/>
      <dgm:spPr/>
      <dgm:t>
        <a:bodyPr/>
        <a:lstStyle/>
        <a:p>
          <a:endParaRPr lang="pt-BR" b="1"/>
        </a:p>
      </dgm:t>
    </dgm:pt>
    <dgm:pt modelId="{8A64693D-D622-48B3-A841-2913582854A6}" type="sibTrans" cxnId="{3C464938-379B-433E-A542-44BFE8A91EB2}">
      <dgm:prSet/>
      <dgm:spPr/>
      <dgm:t>
        <a:bodyPr/>
        <a:lstStyle/>
        <a:p>
          <a:endParaRPr lang="pt-BR" b="1"/>
        </a:p>
      </dgm:t>
    </dgm:pt>
    <dgm:pt modelId="{565B5F4E-2761-4409-94E7-670F04F69B7F}">
      <dgm:prSet phldrT="[Texto]"/>
      <dgm:spPr/>
      <dgm:t>
        <a:bodyPr/>
        <a:lstStyle/>
        <a:p>
          <a:r>
            <a:rPr lang="pt-BR" b="1" smtClean="0"/>
            <a:t>Equipe Acadêmica</a:t>
          </a:r>
          <a:endParaRPr lang="pt-BR" b="1" dirty="0"/>
        </a:p>
      </dgm:t>
    </dgm:pt>
    <dgm:pt modelId="{2B30DECE-B996-44AC-AD10-153CD6291D4D}" type="parTrans" cxnId="{8CFF7DAA-DF98-4439-8A70-E083287BC50B}">
      <dgm:prSet/>
      <dgm:spPr/>
      <dgm:t>
        <a:bodyPr/>
        <a:lstStyle/>
        <a:p>
          <a:endParaRPr lang="pt-BR" b="1"/>
        </a:p>
      </dgm:t>
    </dgm:pt>
    <dgm:pt modelId="{9B354195-B40B-4FE8-ABC2-7ED2FBF7359B}" type="sibTrans" cxnId="{8CFF7DAA-DF98-4439-8A70-E083287BC50B}">
      <dgm:prSet/>
      <dgm:spPr/>
      <dgm:t>
        <a:bodyPr/>
        <a:lstStyle/>
        <a:p>
          <a:endParaRPr lang="pt-BR" b="1"/>
        </a:p>
      </dgm:t>
    </dgm:pt>
    <dgm:pt modelId="{6D244F5A-9B82-45CB-A01F-AAEF3E96705E}">
      <dgm:prSet phldrT="[Texto]"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Professor Conteudista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5AD2DDE4-A4ED-4551-89E6-E347357DA627}" type="parTrans" cxnId="{9BF25956-E58F-4D06-AA28-F3743A1591DB}">
      <dgm:prSet/>
      <dgm:spPr/>
      <dgm:t>
        <a:bodyPr/>
        <a:lstStyle/>
        <a:p>
          <a:endParaRPr lang="pt-BR" b="1"/>
        </a:p>
      </dgm:t>
    </dgm:pt>
    <dgm:pt modelId="{BEAEE485-5CE6-4860-9F4A-74384B2C9D12}" type="sibTrans" cxnId="{9BF25956-E58F-4D06-AA28-F3743A1591DB}">
      <dgm:prSet/>
      <dgm:spPr/>
      <dgm:t>
        <a:bodyPr/>
        <a:lstStyle/>
        <a:p>
          <a:endParaRPr lang="pt-BR" b="1"/>
        </a:p>
      </dgm:t>
    </dgm:pt>
    <dgm:pt modelId="{80E8A2E5-9A2E-40C6-9060-A43DD05B2F84}">
      <dgm:prSet phldrT="[Texto]"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Professor Responsável pela Disciplina EaD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2C462733-C9E9-4853-ABF4-1E940423BC64}" type="parTrans" cxnId="{3D5FD859-DE0A-46C2-96BC-50A432F5ACC4}">
      <dgm:prSet/>
      <dgm:spPr/>
      <dgm:t>
        <a:bodyPr/>
        <a:lstStyle/>
        <a:p>
          <a:endParaRPr lang="pt-BR" b="1"/>
        </a:p>
      </dgm:t>
    </dgm:pt>
    <dgm:pt modelId="{F4EB9E00-00BA-4699-AC01-19806D845F0B}" type="sibTrans" cxnId="{3D5FD859-DE0A-46C2-96BC-50A432F5ACC4}">
      <dgm:prSet/>
      <dgm:spPr/>
      <dgm:t>
        <a:bodyPr/>
        <a:lstStyle/>
        <a:p>
          <a:endParaRPr lang="pt-BR" b="1"/>
        </a:p>
      </dgm:t>
    </dgm:pt>
    <dgm:pt modelId="{7BB0DB31-731C-450A-A3BB-E06BC50AA883}">
      <dgm:prSet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Revisor de Texto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1A37F714-EDD1-434E-9350-24686E957AC1}" type="parTrans" cxnId="{0F354F5C-E298-49FB-9494-7A83181E387C}">
      <dgm:prSet/>
      <dgm:spPr/>
      <dgm:t>
        <a:bodyPr/>
        <a:lstStyle/>
        <a:p>
          <a:endParaRPr lang="pt-BR" b="1"/>
        </a:p>
      </dgm:t>
    </dgm:pt>
    <dgm:pt modelId="{30BDEA7D-0B40-4CD7-A963-33F6D197AF10}" type="sibTrans" cxnId="{0F354F5C-E298-49FB-9494-7A83181E387C}">
      <dgm:prSet/>
      <dgm:spPr/>
      <dgm:t>
        <a:bodyPr/>
        <a:lstStyle/>
        <a:p>
          <a:endParaRPr lang="pt-BR" b="1"/>
        </a:p>
      </dgm:t>
    </dgm:pt>
    <dgm:pt modelId="{8D87E50B-8A5D-4331-B31D-AC36788892F5}">
      <dgm:prSet/>
      <dgm:spPr/>
      <dgm:t>
        <a:bodyPr/>
        <a:lstStyle/>
        <a:p>
          <a:pPr algn="ctr"/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Designer Gráfico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A2CD66E6-5B2D-45F5-A86B-B6DF119C2E0C}" type="parTrans" cxnId="{FC618CD3-A0F9-44C0-BDC2-B693F009A120}">
      <dgm:prSet/>
      <dgm:spPr/>
      <dgm:t>
        <a:bodyPr/>
        <a:lstStyle/>
        <a:p>
          <a:endParaRPr lang="pt-BR" b="1"/>
        </a:p>
      </dgm:t>
    </dgm:pt>
    <dgm:pt modelId="{42DE6ADA-3893-4410-8BDF-EDE246890D26}" type="sibTrans" cxnId="{FC618CD3-A0F9-44C0-BDC2-B693F009A120}">
      <dgm:prSet/>
      <dgm:spPr/>
      <dgm:t>
        <a:bodyPr/>
        <a:lstStyle/>
        <a:p>
          <a:endParaRPr lang="pt-BR" b="1"/>
        </a:p>
      </dgm:t>
    </dgm:pt>
    <dgm:pt modelId="{838CAB92-AE2A-4378-992D-2A9D9F41FE3F}">
      <dgm:prSet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Web Designer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4E055E3A-E1A5-4088-86F0-FCAD70B2F64F}" type="parTrans" cxnId="{8525C9BF-01F3-4608-97D6-D4FDB0C8DED1}">
      <dgm:prSet/>
      <dgm:spPr/>
      <dgm:t>
        <a:bodyPr/>
        <a:lstStyle/>
        <a:p>
          <a:endParaRPr lang="pt-BR" b="1"/>
        </a:p>
      </dgm:t>
    </dgm:pt>
    <dgm:pt modelId="{929A5A05-F029-4A72-A738-A4A622A8BF4F}" type="sibTrans" cxnId="{8525C9BF-01F3-4608-97D6-D4FDB0C8DED1}">
      <dgm:prSet/>
      <dgm:spPr/>
      <dgm:t>
        <a:bodyPr/>
        <a:lstStyle/>
        <a:p>
          <a:endParaRPr lang="pt-BR" b="1"/>
        </a:p>
      </dgm:t>
    </dgm:pt>
    <dgm:pt modelId="{2D7D8801-2185-4F5C-B50C-BC5CB2C92E6D}">
      <dgm:prSet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Analista de Suporte Técnico EaD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E6013462-4D05-4FD8-A670-307D5472A674}" type="parTrans" cxnId="{439F7E6C-FDEA-412E-B6FA-26BCEDB64139}">
      <dgm:prSet/>
      <dgm:spPr/>
      <dgm:t>
        <a:bodyPr/>
        <a:lstStyle/>
        <a:p>
          <a:endParaRPr lang="pt-BR" b="1"/>
        </a:p>
      </dgm:t>
    </dgm:pt>
    <dgm:pt modelId="{421846E5-61EE-4991-9A45-6926422ED8F7}" type="sibTrans" cxnId="{439F7E6C-FDEA-412E-B6FA-26BCEDB64139}">
      <dgm:prSet/>
      <dgm:spPr/>
      <dgm:t>
        <a:bodyPr/>
        <a:lstStyle/>
        <a:p>
          <a:endParaRPr lang="pt-BR" b="1"/>
        </a:p>
      </dgm:t>
    </dgm:pt>
    <dgm:pt modelId="{533670B1-C901-43C2-80B3-BF56DC26162D}">
      <dgm:prSet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Tutor em Educação a Distância 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E08D3532-0029-4DA5-87CB-244CFB718820}" type="parTrans" cxnId="{C45B3680-6CEA-4C44-AA38-5C8F7C7BCA71}">
      <dgm:prSet/>
      <dgm:spPr/>
      <dgm:t>
        <a:bodyPr/>
        <a:lstStyle/>
        <a:p>
          <a:endParaRPr lang="pt-BR" b="1"/>
        </a:p>
      </dgm:t>
    </dgm:pt>
    <dgm:pt modelId="{711D8B07-47AC-4DD6-BE7C-9F355AB8190E}" type="sibTrans" cxnId="{C45B3680-6CEA-4C44-AA38-5C8F7C7BCA71}">
      <dgm:prSet/>
      <dgm:spPr/>
      <dgm:t>
        <a:bodyPr/>
        <a:lstStyle/>
        <a:p>
          <a:endParaRPr lang="pt-BR" b="1"/>
        </a:p>
      </dgm:t>
    </dgm:pt>
    <dgm:pt modelId="{B66357A2-A1D6-48BA-906C-08652BFE6EC3}">
      <dgm:prSet/>
      <dgm:spPr/>
      <dgm:t>
        <a:bodyPr/>
        <a:lstStyle/>
        <a:p>
          <a:r>
            <a:rPr lang="pt-BR" b="1" smtClean="0">
              <a:solidFill>
                <a:schemeClr val="accent5">
                  <a:lumMod val="50000"/>
                </a:schemeClr>
              </a:solidFill>
            </a:rPr>
            <a:t>Revisor Técnico</a:t>
          </a:r>
          <a:endParaRPr lang="pt-BR" b="1" dirty="0">
            <a:solidFill>
              <a:schemeClr val="accent5">
                <a:lumMod val="50000"/>
              </a:schemeClr>
            </a:solidFill>
          </a:endParaRPr>
        </a:p>
      </dgm:t>
    </dgm:pt>
    <dgm:pt modelId="{9AEDC550-850D-4677-A838-82EC7D95C2E9}" type="parTrans" cxnId="{14187DA2-D5B4-4659-B35D-9B41F6B41DED}">
      <dgm:prSet/>
      <dgm:spPr/>
      <dgm:t>
        <a:bodyPr/>
        <a:lstStyle/>
        <a:p>
          <a:endParaRPr lang="pt-BR"/>
        </a:p>
      </dgm:t>
    </dgm:pt>
    <dgm:pt modelId="{D71CB233-A33C-4E7C-972C-1B595189276A}" type="sibTrans" cxnId="{14187DA2-D5B4-4659-B35D-9B41F6B41DED}">
      <dgm:prSet/>
      <dgm:spPr/>
      <dgm:t>
        <a:bodyPr/>
        <a:lstStyle/>
        <a:p>
          <a:endParaRPr lang="pt-BR"/>
        </a:p>
      </dgm:t>
    </dgm:pt>
    <dgm:pt modelId="{11D864D2-1FA4-4504-8BA3-8581267D209B}" type="pres">
      <dgm:prSet presAssocID="{C13C0925-77C5-4840-8882-E24789E267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E1DC06-0830-40C0-922D-5CA85028F3DA}" type="pres">
      <dgm:prSet presAssocID="{31DA8E82-2FAB-48BF-8BB0-65D4285944DE}" presName="vertFlow" presStyleCnt="0"/>
      <dgm:spPr/>
      <dgm:t>
        <a:bodyPr/>
        <a:lstStyle/>
        <a:p>
          <a:endParaRPr lang="pt-BR"/>
        </a:p>
      </dgm:t>
    </dgm:pt>
    <dgm:pt modelId="{91777E46-41FC-4A07-9065-CA4AD485F8F9}" type="pres">
      <dgm:prSet presAssocID="{31DA8E82-2FAB-48BF-8BB0-65D4285944DE}" presName="header" presStyleLbl="node1" presStyleIdx="0" presStyleCnt="2" custLinFactNeighborX="-40095"/>
      <dgm:spPr/>
      <dgm:t>
        <a:bodyPr/>
        <a:lstStyle/>
        <a:p>
          <a:endParaRPr lang="pt-BR"/>
        </a:p>
      </dgm:t>
    </dgm:pt>
    <dgm:pt modelId="{089DE891-6E8E-4F6F-9301-AA4BD52D5A4B}" type="pres">
      <dgm:prSet presAssocID="{52304DF7-B6CE-4AB6-BEFD-F1FF0F288DE8}" presName="parTrans" presStyleLbl="sibTrans2D1" presStyleIdx="0" presStyleCnt="9"/>
      <dgm:spPr/>
      <dgm:t>
        <a:bodyPr/>
        <a:lstStyle/>
        <a:p>
          <a:endParaRPr lang="pt-BR"/>
        </a:p>
      </dgm:t>
    </dgm:pt>
    <dgm:pt modelId="{EC1E8A03-A3B2-480D-B261-1A5DCEEF56F4}" type="pres">
      <dgm:prSet presAssocID="{FAFFD0E2-7FE4-4A81-B4E1-05D97C0AB76C}" presName="child" presStyleLbl="alignAccFollowNode1" presStyleIdx="0" presStyleCnt="9" custLinFactNeighborX="-4009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D5BD6B-0844-438A-B0CD-F607534C2EF7}" type="pres">
      <dgm:prSet presAssocID="{8A64693D-D622-48B3-A841-2913582854A6}" presName="sibTrans" presStyleLbl="sibTrans2D1" presStyleIdx="1" presStyleCnt="9"/>
      <dgm:spPr/>
      <dgm:t>
        <a:bodyPr/>
        <a:lstStyle/>
        <a:p>
          <a:endParaRPr lang="pt-BR"/>
        </a:p>
      </dgm:t>
    </dgm:pt>
    <dgm:pt modelId="{61F05222-6E2B-4DE0-B443-5788A05723A4}" type="pres">
      <dgm:prSet presAssocID="{7BB0DB31-731C-450A-A3BB-E06BC50AA883}" presName="child" presStyleLbl="alignAccFollowNode1" presStyleIdx="1" presStyleCnt="9" custLinFactNeighborX="-4009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ED39DF-9692-47DE-A169-2BFC9183BE1F}" type="pres">
      <dgm:prSet presAssocID="{30BDEA7D-0B40-4CD7-A963-33F6D197AF10}" presName="sibTrans" presStyleLbl="sibTrans2D1" presStyleIdx="2" presStyleCnt="9"/>
      <dgm:spPr/>
      <dgm:t>
        <a:bodyPr/>
        <a:lstStyle/>
        <a:p>
          <a:endParaRPr lang="pt-BR"/>
        </a:p>
      </dgm:t>
    </dgm:pt>
    <dgm:pt modelId="{2CE93778-2314-4591-BE9E-F5D2730FC1C7}" type="pres">
      <dgm:prSet presAssocID="{8D87E50B-8A5D-4331-B31D-AC36788892F5}" presName="child" presStyleLbl="alignAccFollowNode1" presStyleIdx="2" presStyleCnt="9" custLinFactNeighborX="-4009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34AA51-C8C7-4A3B-BA13-8FD7E76C9774}" type="pres">
      <dgm:prSet presAssocID="{42DE6ADA-3893-4410-8BDF-EDE246890D26}" presName="sibTrans" presStyleLbl="sibTrans2D1" presStyleIdx="3" presStyleCnt="9"/>
      <dgm:spPr/>
      <dgm:t>
        <a:bodyPr/>
        <a:lstStyle/>
        <a:p>
          <a:endParaRPr lang="pt-BR"/>
        </a:p>
      </dgm:t>
    </dgm:pt>
    <dgm:pt modelId="{C81D6800-38B3-4521-B336-4720C8AAEA3A}" type="pres">
      <dgm:prSet presAssocID="{838CAB92-AE2A-4378-992D-2A9D9F41FE3F}" presName="child" presStyleLbl="alignAccFollowNode1" presStyleIdx="3" presStyleCnt="9" custLinFactNeighborX="-4009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263ED9-1E1F-440D-B2C3-C9D4BB508A79}" type="pres">
      <dgm:prSet presAssocID="{929A5A05-F029-4A72-A738-A4A622A8BF4F}" presName="sibTrans" presStyleLbl="sibTrans2D1" presStyleIdx="4" presStyleCnt="9"/>
      <dgm:spPr/>
      <dgm:t>
        <a:bodyPr/>
        <a:lstStyle/>
        <a:p>
          <a:endParaRPr lang="pt-BR"/>
        </a:p>
      </dgm:t>
    </dgm:pt>
    <dgm:pt modelId="{2841F2DB-CBED-4DE4-9BE0-981AB5676B64}" type="pres">
      <dgm:prSet presAssocID="{2D7D8801-2185-4F5C-B50C-BC5CB2C92E6D}" presName="child" presStyleLbl="alignAccFollowNode1" presStyleIdx="4" presStyleCnt="9" custLinFactNeighborX="-41096" custLinFactNeighborY="-856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0155A0-F762-4978-88BC-FB7D68297AF5}" type="pres">
      <dgm:prSet presAssocID="{31DA8E82-2FAB-48BF-8BB0-65D4285944DE}" presName="hSp" presStyleCnt="0"/>
      <dgm:spPr/>
      <dgm:t>
        <a:bodyPr/>
        <a:lstStyle/>
        <a:p>
          <a:endParaRPr lang="pt-BR"/>
        </a:p>
      </dgm:t>
    </dgm:pt>
    <dgm:pt modelId="{0C2402D6-90D8-4597-8A9D-8328D382DED4}" type="pres">
      <dgm:prSet presAssocID="{565B5F4E-2761-4409-94E7-670F04F69B7F}" presName="vertFlow" presStyleCnt="0"/>
      <dgm:spPr/>
      <dgm:t>
        <a:bodyPr/>
        <a:lstStyle/>
        <a:p>
          <a:endParaRPr lang="pt-BR"/>
        </a:p>
      </dgm:t>
    </dgm:pt>
    <dgm:pt modelId="{BEC91DA1-DC3A-46AE-833E-DE6409A33700}" type="pres">
      <dgm:prSet presAssocID="{565B5F4E-2761-4409-94E7-670F04F69B7F}" presName="header" presStyleLbl="node1" presStyleIdx="1" presStyleCnt="2"/>
      <dgm:spPr/>
      <dgm:t>
        <a:bodyPr/>
        <a:lstStyle/>
        <a:p>
          <a:endParaRPr lang="pt-BR"/>
        </a:p>
      </dgm:t>
    </dgm:pt>
    <dgm:pt modelId="{052DA45F-1066-4F24-9033-5C0A65734E33}" type="pres">
      <dgm:prSet presAssocID="{5AD2DDE4-A4ED-4551-89E6-E347357DA627}" presName="parTrans" presStyleLbl="sibTrans2D1" presStyleIdx="5" presStyleCnt="9"/>
      <dgm:spPr/>
      <dgm:t>
        <a:bodyPr/>
        <a:lstStyle/>
        <a:p>
          <a:endParaRPr lang="pt-BR"/>
        </a:p>
      </dgm:t>
    </dgm:pt>
    <dgm:pt modelId="{697720A9-63F9-4021-A249-15527DF4DD38}" type="pres">
      <dgm:prSet presAssocID="{6D244F5A-9B82-45CB-A01F-AAEF3E96705E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0D0982-3A7D-41ED-8BF0-4C5D8D70707E}" type="pres">
      <dgm:prSet presAssocID="{BEAEE485-5CE6-4860-9F4A-74384B2C9D12}" presName="sibTrans" presStyleLbl="sibTrans2D1" presStyleIdx="6" presStyleCnt="9"/>
      <dgm:spPr/>
      <dgm:t>
        <a:bodyPr/>
        <a:lstStyle/>
        <a:p>
          <a:endParaRPr lang="pt-BR"/>
        </a:p>
      </dgm:t>
    </dgm:pt>
    <dgm:pt modelId="{7BB34504-A2BA-4357-A110-F745DAABCF43}" type="pres">
      <dgm:prSet presAssocID="{B66357A2-A1D6-48BA-906C-08652BFE6EC3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72E1A9-0D75-4EC2-B3F4-D3B1741140BA}" type="pres">
      <dgm:prSet presAssocID="{D71CB233-A33C-4E7C-972C-1B595189276A}" presName="sibTrans" presStyleLbl="sibTrans2D1" presStyleIdx="7" presStyleCnt="9"/>
      <dgm:spPr/>
      <dgm:t>
        <a:bodyPr/>
        <a:lstStyle/>
        <a:p>
          <a:endParaRPr lang="pt-BR"/>
        </a:p>
      </dgm:t>
    </dgm:pt>
    <dgm:pt modelId="{26EA7C35-3D92-4309-ACAB-C2918E3C6AF3}" type="pres">
      <dgm:prSet presAssocID="{80E8A2E5-9A2E-40C6-9060-A43DD05B2F84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7025C7-C9A6-4ED5-BD7E-0DF3B79185C9}" type="pres">
      <dgm:prSet presAssocID="{F4EB9E00-00BA-4699-AC01-19806D845F0B}" presName="sibTrans" presStyleLbl="sibTrans2D1" presStyleIdx="8" presStyleCnt="9"/>
      <dgm:spPr/>
      <dgm:t>
        <a:bodyPr/>
        <a:lstStyle/>
        <a:p>
          <a:endParaRPr lang="pt-BR"/>
        </a:p>
      </dgm:t>
    </dgm:pt>
    <dgm:pt modelId="{BB4E6CC3-2353-419C-8CED-38F49A87264E}" type="pres">
      <dgm:prSet presAssocID="{533670B1-C901-43C2-80B3-BF56DC26162D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01DB5C-5DAE-46AD-9421-D8B9702B2779}" type="presOf" srcId="{BEAEE485-5CE6-4860-9F4A-74384B2C9D12}" destId="{CD0D0982-3A7D-41ED-8BF0-4C5D8D70707E}" srcOrd="0" destOrd="0" presId="urn:microsoft.com/office/officeart/2005/8/layout/lProcess1"/>
    <dgm:cxn modelId="{E4EB0305-9092-4761-99AC-9838548201E3}" type="presOf" srcId="{565B5F4E-2761-4409-94E7-670F04F69B7F}" destId="{BEC91DA1-DC3A-46AE-833E-DE6409A33700}" srcOrd="0" destOrd="0" presId="urn:microsoft.com/office/officeart/2005/8/layout/lProcess1"/>
    <dgm:cxn modelId="{8B8F28E9-213B-4A7B-8669-2DD215328B73}" type="presOf" srcId="{42DE6ADA-3893-4410-8BDF-EDE246890D26}" destId="{9934AA51-C8C7-4A3B-BA13-8FD7E76C9774}" srcOrd="0" destOrd="0" presId="urn:microsoft.com/office/officeart/2005/8/layout/lProcess1"/>
    <dgm:cxn modelId="{C7E39F75-718A-4304-9C82-525D6BA66D15}" type="presOf" srcId="{52304DF7-B6CE-4AB6-BEFD-F1FF0F288DE8}" destId="{089DE891-6E8E-4F6F-9301-AA4BD52D5A4B}" srcOrd="0" destOrd="0" presId="urn:microsoft.com/office/officeart/2005/8/layout/lProcess1"/>
    <dgm:cxn modelId="{92AF01D0-E16C-45DD-AD8D-B7CF3371A9A6}" type="presOf" srcId="{2D7D8801-2185-4F5C-B50C-BC5CB2C92E6D}" destId="{2841F2DB-CBED-4DE4-9BE0-981AB5676B64}" srcOrd="0" destOrd="0" presId="urn:microsoft.com/office/officeart/2005/8/layout/lProcess1"/>
    <dgm:cxn modelId="{E8109537-DEC0-4700-B821-1ECF9D9E6A9F}" type="presOf" srcId="{80E8A2E5-9A2E-40C6-9060-A43DD05B2F84}" destId="{26EA7C35-3D92-4309-ACAB-C2918E3C6AF3}" srcOrd="0" destOrd="0" presId="urn:microsoft.com/office/officeart/2005/8/layout/lProcess1"/>
    <dgm:cxn modelId="{620C788E-B35E-418F-8E37-24CF4BC39A11}" type="presOf" srcId="{8A64693D-D622-48B3-A841-2913582854A6}" destId="{81D5BD6B-0844-438A-B0CD-F607534C2EF7}" srcOrd="0" destOrd="0" presId="urn:microsoft.com/office/officeart/2005/8/layout/lProcess1"/>
    <dgm:cxn modelId="{8CFF7DAA-DF98-4439-8A70-E083287BC50B}" srcId="{C13C0925-77C5-4840-8882-E24789E2679E}" destId="{565B5F4E-2761-4409-94E7-670F04F69B7F}" srcOrd="1" destOrd="0" parTransId="{2B30DECE-B996-44AC-AD10-153CD6291D4D}" sibTransId="{9B354195-B40B-4FE8-ABC2-7ED2FBF7359B}"/>
    <dgm:cxn modelId="{9C42443E-D4B0-4C43-846B-A6928D2A99FF}" type="presOf" srcId="{B66357A2-A1D6-48BA-906C-08652BFE6EC3}" destId="{7BB34504-A2BA-4357-A110-F745DAABCF43}" srcOrd="0" destOrd="0" presId="urn:microsoft.com/office/officeart/2005/8/layout/lProcess1"/>
    <dgm:cxn modelId="{439F7E6C-FDEA-412E-B6FA-26BCEDB64139}" srcId="{31DA8E82-2FAB-48BF-8BB0-65D4285944DE}" destId="{2D7D8801-2185-4F5C-B50C-BC5CB2C92E6D}" srcOrd="4" destOrd="0" parTransId="{E6013462-4D05-4FD8-A670-307D5472A674}" sibTransId="{421846E5-61EE-4991-9A45-6926422ED8F7}"/>
    <dgm:cxn modelId="{3CBBF1F2-6BA0-4B03-9F08-87098E823EA9}" type="presOf" srcId="{D71CB233-A33C-4E7C-972C-1B595189276A}" destId="{DD72E1A9-0D75-4EC2-B3F4-D3B1741140BA}" srcOrd="0" destOrd="0" presId="urn:microsoft.com/office/officeart/2005/8/layout/lProcess1"/>
    <dgm:cxn modelId="{6B6B14E9-3E15-4EAE-B455-7B884AC6D136}" type="presOf" srcId="{8D87E50B-8A5D-4331-B31D-AC36788892F5}" destId="{2CE93778-2314-4591-BE9E-F5D2730FC1C7}" srcOrd="0" destOrd="0" presId="urn:microsoft.com/office/officeart/2005/8/layout/lProcess1"/>
    <dgm:cxn modelId="{81A1FB97-8FAF-4D83-A84D-FFB8C614DA73}" type="presOf" srcId="{533670B1-C901-43C2-80B3-BF56DC26162D}" destId="{BB4E6CC3-2353-419C-8CED-38F49A87264E}" srcOrd="0" destOrd="0" presId="urn:microsoft.com/office/officeart/2005/8/layout/lProcess1"/>
    <dgm:cxn modelId="{14187DA2-D5B4-4659-B35D-9B41F6B41DED}" srcId="{565B5F4E-2761-4409-94E7-670F04F69B7F}" destId="{B66357A2-A1D6-48BA-906C-08652BFE6EC3}" srcOrd="1" destOrd="0" parTransId="{9AEDC550-850D-4677-A838-82EC7D95C2E9}" sibTransId="{D71CB233-A33C-4E7C-972C-1B595189276A}"/>
    <dgm:cxn modelId="{09639103-8CF4-4FBF-8A05-5B1460EDCDFF}" type="presOf" srcId="{5AD2DDE4-A4ED-4551-89E6-E347357DA627}" destId="{052DA45F-1066-4F24-9033-5C0A65734E33}" srcOrd="0" destOrd="0" presId="urn:microsoft.com/office/officeart/2005/8/layout/lProcess1"/>
    <dgm:cxn modelId="{C45B3680-6CEA-4C44-AA38-5C8F7C7BCA71}" srcId="{565B5F4E-2761-4409-94E7-670F04F69B7F}" destId="{533670B1-C901-43C2-80B3-BF56DC26162D}" srcOrd="3" destOrd="0" parTransId="{E08D3532-0029-4DA5-87CB-244CFB718820}" sibTransId="{711D8B07-47AC-4DD6-BE7C-9F355AB8190E}"/>
    <dgm:cxn modelId="{4AB6E4EB-0163-4267-86FE-1C5D6303105F}" type="presOf" srcId="{7BB0DB31-731C-450A-A3BB-E06BC50AA883}" destId="{61F05222-6E2B-4DE0-B443-5788A05723A4}" srcOrd="0" destOrd="0" presId="urn:microsoft.com/office/officeart/2005/8/layout/lProcess1"/>
    <dgm:cxn modelId="{B8754E91-7D87-4466-9774-D2E7D0F4972D}" type="presOf" srcId="{838CAB92-AE2A-4378-992D-2A9D9F41FE3F}" destId="{C81D6800-38B3-4521-B336-4720C8AAEA3A}" srcOrd="0" destOrd="0" presId="urn:microsoft.com/office/officeart/2005/8/layout/lProcess1"/>
    <dgm:cxn modelId="{3A65645F-E9F4-4966-B668-2B8A5E095E9D}" type="presOf" srcId="{C13C0925-77C5-4840-8882-E24789E2679E}" destId="{11D864D2-1FA4-4504-8BA3-8581267D209B}" srcOrd="0" destOrd="0" presId="urn:microsoft.com/office/officeart/2005/8/layout/lProcess1"/>
    <dgm:cxn modelId="{09545055-79ED-4227-93F8-AB530B499F15}" srcId="{C13C0925-77C5-4840-8882-E24789E2679E}" destId="{31DA8E82-2FAB-48BF-8BB0-65D4285944DE}" srcOrd="0" destOrd="0" parTransId="{C2EBA77E-2679-4372-831D-C760FD439140}" sibTransId="{D9D1665A-F1C0-4684-9687-F755E0699915}"/>
    <dgm:cxn modelId="{53FF08E0-0F61-4DE7-AF3B-CCB2559BAF76}" type="presOf" srcId="{FAFFD0E2-7FE4-4A81-B4E1-05D97C0AB76C}" destId="{EC1E8A03-A3B2-480D-B261-1A5DCEEF56F4}" srcOrd="0" destOrd="0" presId="urn:microsoft.com/office/officeart/2005/8/layout/lProcess1"/>
    <dgm:cxn modelId="{03BC77DE-3897-4B7F-A6EF-FC2BDF09EDB4}" type="presOf" srcId="{6D244F5A-9B82-45CB-A01F-AAEF3E96705E}" destId="{697720A9-63F9-4021-A249-15527DF4DD38}" srcOrd="0" destOrd="0" presId="urn:microsoft.com/office/officeart/2005/8/layout/lProcess1"/>
    <dgm:cxn modelId="{DD88C549-182B-4129-B82E-BB58B39D52D9}" type="presOf" srcId="{929A5A05-F029-4A72-A738-A4A622A8BF4F}" destId="{0A263ED9-1E1F-440D-B2C3-C9D4BB508A79}" srcOrd="0" destOrd="0" presId="urn:microsoft.com/office/officeart/2005/8/layout/lProcess1"/>
    <dgm:cxn modelId="{853D2663-D9D0-463B-85AD-ADA095DAD1C0}" type="presOf" srcId="{F4EB9E00-00BA-4699-AC01-19806D845F0B}" destId="{927025C7-C9A6-4ED5-BD7E-0DF3B79185C9}" srcOrd="0" destOrd="0" presId="urn:microsoft.com/office/officeart/2005/8/layout/lProcess1"/>
    <dgm:cxn modelId="{8525C9BF-01F3-4608-97D6-D4FDB0C8DED1}" srcId="{31DA8E82-2FAB-48BF-8BB0-65D4285944DE}" destId="{838CAB92-AE2A-4378-992D-2A9D9F41FE3F}" srcOrd="3" destOrd="0" parTransId="{4E055E3A-E1A5-4088-86F0-FCAD70B2F64F}" sibTransId="{929A5A05-F029-4A72-A738-A4A622A8BF4F}"/>
    <dgm:cxn modelId="{0F354F5C-E298-49FB-9494-7A83181E387C}" srcId="{31DA8E82-2FAB-48BF-8BB0-65D4285944DE}" destId="{7BB0DB31-731C-450A-A3BB-E06BC50AA883}" srcOrd="1" destOrd="0" parTransId="{1A37F714-EDD1-434E-9350-24686E957AC1}" sibTransId="{30BDEA7D-0B40-4CD7-A963-33F6D197AF10}"/>
    <dgm:cxn modelId="{FC618CD3-A0F9-44C0-BDC2-B693F009A120}" srcId="{31DA8E82-2FAB-48BF-8BB0-65D4285944DE}" destId="{8D87E50B-8A5D-4331-B31D-AC36788892F5}" srcOrd="2" destOrd="0" parTransId="{A2CD66E6-5B2D-45F5-A86B-B6DF119C2E0C}" sibTransId="{42DE6ADA-3893-4410-8BDF-EDE246890D26}"/>
    <dgm:cxn modelId="{C114732F-770C-479C-8587-DF0B29B3E994}" type="presOf" srcId="{30BDEA7D-0B40-4CD7-A963-33F6D197AF10}" destId="{5AED39DF-9692-47DE-A169-2BFC9183BE1F}" srcOrd="0" destOrd="0" presId="urn:microsoft.com/office/officeart/2005/8/layout/lProcess1"/>
    <dgm:cxn modelId="{3D5FD859-DE0A-46C2-96BC-50A432F5ACC4}" srcId="{565B5F4E-2761-4409-94E7-670F04F69B7F}" destId="{80E8A2E5-9A2E-40C6-9060-A43DD05B2F84}" srcOrd="2" destOrd="0" parTransId="{2C462733-C9E9-4853-ABF4-1E940423BC64}" sibTransId="{F4EB9E00-00BA-4699-AC01-19806D845F0B}"/>
    <dgm:cxn modelId="{9BF25956-E58F-4D06-AA28-F3743A1591DB}" srcId="{565B5F4E-2761-4409-94E7-670F04F69B7F}" destId="{6D244F5A-9B82-45CB-A01F-AAEF3E96705E}" srcOrd="0" destOrd="0" parTransId="{5AD2DDE4-A4ED-4551-89E6-E347357DA627}" sibTransId="{BEAEE485-5CE6-4860-9F4A-74384B2C9D12}"/>
    <dgm:cxn modelId="{3C464938-379B-433E-A542-44BFE8A91EB2}" srcId="{31DA8E82-2FAB-48BF-8BB0-65D4285944DE}" destId="{FAFFD0E2-7FE4-4A81-B4E1-05D97C0AB76C}" srcOrd="0" destOrd="0" parTransId="{52304DF7-B6CE-4AB6-BEFD-F1FF0F288DE8}" sibTransId="{8A64693D-D622-48B3-A841-2913582854A6}"/>
    <dgm:cxn modelId="{30D46C64-24E5-4A6E-9473-D239D3607592}" type="presOf" srcId="{31DA8E82-2FAB-48BF-8BB0-65D4285944DE}" destId="{91777E46-41FC-4A07-9065-CA4AD485F8F9}" srcOrd="0" destOrd="0" presId="urn:microsoft.com/office/officeart/2005/8/layout/lProcess1"/>
    <dgm:cxn modelId="{4EFEBC27-6D7E-4DDA-8D40-65FDECB7865D}" type="presParOf" srcId="{11D864D2-1FA4-4504-8BA3-8581267D209B}" destId="{30E1DC06-0830-40C0-922D-5CA85028F3DA}" srcOrd="0" destOrd="0" presId="urn:microsoft.com/office/officeart/2005/8/layout/lProcess1"/>
    <dgm:cxn modelId="{FD8B9FF9-9B5E-4ADF-86EA-AB2D523925D2}" type="presParOf" srcId="{30E1DC06-0830-40C0-922D-5CA85028F3DA}" destId="{91777E46-41FC-4A07-9065-CA4AD485F8F9}" srcOrd="0" destOrd="0" presId="urn:microsoft.com/office/officeart/2005/8/layout/lProcess1"/>
    <dgm:cxn modelId="{1304AD14-88E8-4BBC-BA3F-2E96F28663AB}" type="presParOf" srcId="{30E1DC06-0830-40C0-922D-5CA85028F3DA}" destId="{089DE891-6E8E-4F6F-9301-AA4BD52D5A4B}" srcOrd="1" destOrd="0" presId="urn:microsoft.com/office/officeart/2005/8/layout/lProcess1"/>
    <dgm:cxn modelId="{71696822-8863-462A-A596-4510CC647D56}" type="presParOf" srcId="{30E1DC06-0830-40C0-922D-5CA85028F3DA}" destId="{EC1E8A03-A3B2-480D-B261-1A5DCEEF56F4}" srcOrd="2" destOrd="0" presId="urn:microsoft.com/office/officeart/2005/8/layout/lProcess1"/>
    <dgm:cxn modelId="{FE581EEF-B115-4AF8-A1FA-915A86B2FBEC}" type="presParOf" srcId="{30E1DC06-0830-40C0-922D-5CA85028F3DA}" destId="{81D5BD6B-0844-438A-B0CD-F607534C2EF7}" srcOrd="3" destOrd="0" presId="urn:microsoft.com/office/officeart/2005/8/layout/lProcess1"/>
    <dgm:cxn modelId="{28BE1D87-2FC4-4066-9C5D-BA35BEE41DAD}" type="presParOf" srcId="{30E1DC06-0830-40C0-922D-5CA85028F3DA}" destId="{61F05222-6E2B-4DE0-B443-5788A05723A4}" srcOrd="4" destOrd="0" presId="urn:microsoft.com/office/officeart/2005/8/layout/lProcess1"/>
    <dgm:cxn modelId="{AAC30633-8FA6-46A9-9E35-DB8FA1736E9D}" type="presParOf" srcId="{30E1DC06-0830-40C0-922D-5CA85028F3DA}" destId="{5AED39DF-9692-47DE-A169-2BFC9183BE1F}" srcOrd="5" destOrd="0" presId="urn:microsoft.com/office/officeart/2005/8/layout/lProcess1"/>
    <dgm:cxn modelId="{5E2C1F35-5090-4D2F-A07D-FA481BE84FFD}" type="presParOf" srcId="{30E1DC06-0830-40C0-922D-5CA85028F3DA}" destId="{2CE93778-2314-4591-BE9E-F5D2730FC1C7}" srcOrd="6" destOrd="0" presId="urn:microsoft.com/office/officeart/2005/8/layout/lProcess1"/>
    <dgm:cxn modelId="{6E5D36CA-15DF-4567-AE88-D03426F607F1}" type="presParOf" srcId="{30E1DC06-0830-40C0-922D-5CA85028F3DA}" destId="{9934AA51-C8C7-4A3B-BA13-8FD7E76C9774}" srcOrd="7" destOrd="0" presId="urn:microsoft.com/office/officeart/2005/8/layout/lProcess1"/>
    <dgm:cxn modelId="{516329C1-D2F0-4348-B543-31A502341F6E}" type="presParOf" srcId="{30E1DC06-0830-40C0-922D-5CA85028F3DA}" destId="{C81D6800-38B3-4521-B336-4720C8AAEA3A}" srcOrd="8" destOrd="0" presId="urn:microsoft.com/office/officeart/2005/8/layout/lProcess1"/>
    <dgm:cxn modelId="{D5BC43EC-BB5A-4CDC-8333-3846E8EC1D3A}" type="presParOf" srcId="{30E1DC06-0830-40C0-922D-5CA85028F3DA}" destId="{0A263ED9-1E1F-440D-B2C3-C9D4BB508A79}" srcOrd="9" destOrd="0" presId="urn:microsoft.com/office/officeart/2005/8/layout/lProcess1"/>
    <dgm:cxn modelId="{E8E1DBE9-CA0E-4B24-8D2D-AC04F8ACD476}" type="presParOf" srcId="{30E1DC06-0830-40C0-922D-5CA85028F3DA}" destId="{2841F2DB-CBED-4DE4-9BE0-981AB5676B64}" srcOrd="10" destOrd="0" presId="urn:microsoft.com/office/officeart/2005/8/layout/lProcess1"/>
    <dgm:cxn modelId="{F8AB07A0-72CB-4D1D-8BBC-ED4501419455}" type="presParOf" srcId="{11D864D2-1FA4-4504-8BA3-8581267D209B}" destId="{F80155A0-F762-4978-88BC-FB7D68297AF5}" srcOrd="1" destOrd="0" presId="urn:microsoft.com/office/officeart/2005/8/layout/lProcess1"/>
    <dgm:cxn modelId="{685720AA-AC1D-4B77-A191-AF51AFE14203}" type="presParOf" srcId="{11D864D2-1FA4-4504-8BA3-8581267D209B}" destId="{0C2402D6-90D8-4597-8A9D-8328D382DED4}" srcOrd="2" destOrd="0" presId="urn:microsoft.com/office/officeart/2005/8/layout/lProcess1"/>
    <dgm:cxn modelId="{3491FA68-B75A-42A7-B99D-59CCABBFF389}" type="presParOf" srcId="{0C2402D6-90D8-4597-8A9D-8328D382DED4}" destId="{BEC91DA1-DC3A-46AE-833E-DE6409A33700}" srcOrd="0" destOrd="0" presId="urn:microsoft.com/office/officeart/2005/8/layout/lProcess1"/>
    <dgm:cxn modelId="{BBA68CF7-AE83-4F54-867B-1B108F348019}" type="presParOf" srcId="{0C2402D6-90D8-4597-8A9D-8328D382DED4}" destId="{052DA45F-1066-4F24-9033-5C0A65734E33}" srcOrd="1" destOrd="0" presId="urn:microsoft.com/office/officeart/2005/8/layout/lProcess1"/>
    <dgm:cxn modelId="{87CD1A0B-68C1-4C49-91B5-E3EEFECF3C86}" type="presParOf" srcId="{0C2402D6-90D8-4597-8A9D-8328D382DED4}" destId="{697720A9-63F9-4021-A249-15527DF4DD38}" srcOrd="2" destOrd="0" presId="urn:microsoft.com/office/officeart/2005/8/layout/lProcess1"/>
    <dgm:cxn modelId="{6AB58994-7430-469E-8372-C475D083F425}" type="presParOf" srcId="{0C2402D6-90D8-4597-8A9D-8328D382DED4}" destId="{CD0D0982-3A7D-41ED-8BF0-4C5D8D70707E}" srcOrd="3" destOrd="0" presId="urn:microsoft.com/office/officeart/2005/8/layout/lProcess1"/>
    <dgm:cxn modelId="{EE054E6B-870F-4869-92D4-8F8F173040AB}" type="presParOf" srcId="{0C2402D6-90D8-4597-8A9D-8328D382DED4}" destId="{7BB34504-A2BA-4357-A110-F745DAABCF43}" srcOrd="4" destOrd="0" presId="urn:microsoft.com/office/officeart/2005/8/layout/lProcess1"/>
    <dgm:cxn modelId="{9642A5EC-A0A9-4E4A-9398-8C1632A1B083}" type="presParOf" srcId="{0C2402D6-90D8-4597-8A9D-8328D382DED4}" destId="{DD72E1A9-0D75-4EC2-B3F4-D3B1741140BA}" srcOrd="5" destOrd="0" presId="urn:microsoft.com/office/officeart/2005/8/layout/lProcess1"/>
    <dgm:cxn modelId="{2ED6B69E-4314-494B-9BD6-4CF296FF4703}" type="presParOf" srcId="{0C2402D6-90D8-4597-8A9D-8328D382DED4}" destId="{26EA7C35-3D92-4309-ACAB-C2918E3C6AF3}" srcOrd="6" destOrd="0" presId="urn:microsoft.com/office/officeart/2005/8/layout/lProcess1"/>
    <dgm:cxn modelId="{F84666A7-3356-4597-9C8E-3257895FA86F}" type="presParOf" srcId="{0C2402D6-90D8-4597-8A9D-8328D382DED4}" destId="{927025C7-C9A6-4ED5-BD7E-0DF3B79185C9}" srcOrd="7" destOrd="0" presId="urn:microsoft.com/office/officeart/2005/8/layout/lProcess1"/>
    <dgm:cxn modelId="{A430B4D2-3990-4B5A-A0A7-CB82B74A564E}" type="presParOf" srcId="{0C2402D6-90D8-4597-8A9D-8328D382DED4}" destId="{BB4E6CC3-2353-419C-8CED-38F49A87264E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77E46-41FC-4A07-9065-CA4AD485F8F9}">
      <dsp:nvSpPr>
        <dsp:cNvPr id="0" name=""/>
        <dsp:cNvSpPr/>
      </dsp:nvSpPr>
      <dsp:spPr>
        <a:xfrm>
          <a:off x="0" y="2034"/>
          <a:ext cx="2148790" cy="5371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Equipe Técnica</a:t>
          </a:r>
          <a:endParaRPr lang="pt-BR" sz="2100" b="1" kern="1200" dirty="0"/>
        </a:p>
      </dsp:txBody>
      <dsp:txXfrm>
        <a:off x="15734" y="17768"/>
        <a:ext cx="2117322" cy="505729"/>
      </dsp:txXfrm>
    </dsp:sp>
    <dsp:sp modelId="{089DE891-6E8E-4F6F-9301-AA4BD52D5A4B}">
      <dsp:nvSpPr>
        <dsp:cNvPr id="0" name=""/>
        <dsp:cNvSpPr/>
      </dsp:nvSpPr>
      <dsp:spPr>
        <a:xfrm rot="5400000">
          <a:off x="1027390" y="586237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E8A03-A3B2-480D-B261-1A5DCEEF56F4}">
      <dsp:nvSpPr>
        <dsp:cNvPr id="0" name=""/>
        <dsp:cNvSpPr/>
      </dsp:nvSpPr>
      <dsp:spPr>
        <a:xfrm>
          <a:off x="0" y="727251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Designer Instrucional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5734" y="742985"/>
        <a:ext cx="2117322" cy="505729"/>
      </dsp:txXfrm>
    </dsp:sp>
    <dsp:sp modelId="{81D5BD6B-0844-438A-B0CD-F607534C2EF7}">
      <dsp:nvSpPr>
        <dsp:cNvPr id="0" name=""/>
        <dsp:cNvSpPr/>
      </dsp:nvSpPr>
      <dsp:spPr>
        <a:xfrm rot="5400000">
          <a:off x="1027390" y="1311453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919168"/>
                <a:satOff val="-1278"/>
                <a:lumOff val="-4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19168"/>
                <a:satOff val="-1278"/>
                <a:lumOff val="-4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19168"/>
                <a:satOff val="-1278"/>
                <a:lumOff val="-4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F05222-6E2B-4DE0-B443-5788A05723A4}">
      <dsp:nvSpPr>
        <dsp:cNvPr id="0" name=""/>
        <dsp:cNvSpPr/>
      </dsp:nvSpPr>
      <dsp:spPr>
        <a:xfrm>
          <a:off x="0" y="1452468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23969"/>
            <a:satOff val="-1602"/>
            <a:lumOff val="-16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923969"/>
              <a:satOff val="-1602"/>
              <a:lumOff val="-1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Revisor de Texto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5734" y="1468202"/>
        <a:ext cx="2117322" cy="505729"/>
      </dsp:txXfrm>
    </dsp:sp>
    <dsp:sp modelId="{5AED39DF-9692-47DE-A169-2BFC9183BE1F}">
      <dsp:nvSpPr>
        <dsp:cNvPr id="0" name=""/>
        <dsp:cNvSpPr/>
      </dsp:nvSpPr>
      <dsp:spPr>
        <a:xfrm rot="5400000">
          <a:off x="1027390" y="2036670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93778-2314-4591-BE9E-F5D2730FC1C7}">
      <dsp:nvSpPr>
        <dsp:cNvPr id="0" name=""/>
        <dsp:cNvSpPr/>
      </dsp:nvSpPr>
      <dsp:spPr>
        <a:xfrm>
          <a:off x="0" y="2177685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47939"/>
            <a:satOff val="-3204"/>
            <a:lumOff val="-32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847939"/>
              <a:satOff val="-3204"/>
              <a:lumOff val="-3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Designer Gráfico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5734" y="2193419"/>
        <a:ext cx="2117322" cy="505729"/>
      </dsp:txXfrm>
    </dsp:sp>
    <dsp:sp modelId="{9934AA51-C8C7-4A3B-BA13-8FD7E76C9774}">
      <dsp:nvSpPr>
        <dsp:cNvPr id="0" name=""/>
        <dsp:cNvSpPr/>
      </dsp:nvSpPr>
      <dsp:spPr>
        <a:xfrm rot="5400000">
          <a:off x="1027390" y="2761887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2757504"/>
                <a:satOff val="-3835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57504"/>
                <a:satOff val="-3835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57504"/>
                <a:satOff val="-3835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1D6800-38B3-4521-B336-4720C8AAEA3A}">
      <dsp:nvSpPr>
        <dsp:cNvPr id="0" name=""/>
        <dsp:cNvSpPr/>
      </dsp:nvSpPr>
      <dsp:spPr>
        <a:xfrm>
          <a:off x="0" y="2902901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2771908"/>
            <a:satOff val="-4806"/>
            <a:lumOff val="-48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771908"/>
              <a:satOff val="-4806"/>
              <a:lumOff val="-4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Web Designer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5734" y="2918635"/>
        <a:ext cx="2117322" cy="505729"/>
      </dsp:txXfrm>
    </dsp:sp>
    <dsp:sp modelId="{0A263ED9-1E1F-440D-B2C3-C9D4BB508A79}">
      <dsp:nvSpPr>
        <dsp:cNvPr id="0" name=""/>
        <dsp:cNvSpPr/>
      </dsp:nvSpPr>
      <dsp:spPr>
        <a:xfrm rot="5400000">
          <a:off x="1035441" y="3479053"/>
          <a:ext cx="77907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41F2DB-CBED-4DE4-9BE0-981AB5676B64}">
      <dsp:nvSpPr>
        <dsp:cNvPr id="0" name=""/>
        <dsp:cNvSpPr/>
      </dsp:nvSpPr>
      <dsp:spPr>
        <a:xfrm>
          <a:off x="0" y="3612016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Analista de Suporte Técnico EaD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5734" y="3627750"/>
        <a:ext cx="2117322" cy="505729"/>
      </dsp:txXfrm>
    </dsp:sp>
    <dsp:sp modelId="{BEC91DA1-DC3A-46AE-833E-DE6409A33700}">
      <dsp:nvSpPr>
        <dsp:cNvPr id="0" name=""/>
        <dsp:cNvSpPr/>
      </dsp:nvSpPr>
      <dsp:spPr>
        <a:xfrm>
          <a:off x="3299263" y="2034"/>
          <a:ext cx="2148790" cy="5371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/>
            <a:t>Equipe Acadêmica</a:t>
          </a:r>
          <a:endParaRPr lang="pt-BR" sz="2100" b="1" kern="1200" dirty="0"/>
        </a:p>
      </dsp:txBody>
      <dsp:txXfrm>
        <a:off x="3314997" y="17768"/>
        <a:ext cx="2117322" cy="505729"/>
      </dsp:txXfrm>
    </dsp:sp>
    <dsp:sp modelId="{052DA45F-1066-4F24-9033-5C0A65734E33}">
      <dsp:nvSpPr>
        <dsp:cNvPr id="0" name=""/>
        <dsp:cNvSpPr/>
      </dsp:nvSpPr>
      <dsp:spPr>
        <a:xfrm rot="5400000">
          <a:off x="4326654" y="586237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4595840"/>
                <a:satOff val="-6392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95840"/>
                <a:satOff val="-6392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95840"/>
                <a:satOff val="-6392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720A9-63F9-4021-A249-15527DF4DD38}">
      <dsp:nvSpPr>
        <dsp:cNvPr id="0" name=""/>
        <dsp:cNvSpPr/>
      </dsp:nvSpPr>
      <dsp:spPr>
        <a:xfrm>
          <a:off x="3299263" y="727251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619847"/>
            <a:satOff val="-8010"/>
            <a:lumOff val="-80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619847"/>
              <a:satOff val="-8010"/>
              <a:lumOff val="-8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Professor Conteudista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14997" y="742985"/>
        <a:ext cx="2117322" cy="505729"/>
      </dsp:txXfrm>
    </dsp:sp>
    <dsp:sp modelId="{CD0D0982-3A7D-41ED-8BF0-4C5D8D70707E}">
      <dsp:nvSpPr>
        <dsp:cNvPr id="0" name=""/>
        <dsp:cNvSpPr/>
      </dsp:nvSpPr>
      <dsp:spPr>
        <a:xfrm rot="5400000">
          <a:off x="4326654" y="1311453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B34504-A2BA-4357-A110-F745DAABCF43}">
      <dsp:nvSpPr>
        <dsp:cNvPr id="0" name=""/>
        <dsp:cNvSpPr/>
      </dsp:nvSpPr>
      <dsp:spPr>
        <a:xfrm>
          <a:off x="3299263" y="1452468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43816"/>
            <a:satOff val="-9612"/>
            <a:lumOff val="-967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543816"/>
              <a:satOff val="-9612"/>
              <a:lumOff val="-9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Revisor Técnico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14997" y="1468202"/>
        <a:ext cx="2117322" cy="505729"/>
      </dsp:txXfrm>
    </dsp:sp>
    <dsp:sp modelId="{DD72E1A9-0D75-4EC2-B3F4-D3B1741140BA}">
      <dsp:nvSpPr>
        <dsp:cNvPr id="0" name=""/>
        <dsp:cNvSpPr/>
      </dsp:nvSpPr>
      <dsp:spPr>
        <a:xfrm rot="5400000">
          <a:off x="4326654" y="2036670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EA7C35-3D92-4309-ACAB-C2918E3C6AF3}">
      <dsp:nvSpPr>
        <dsp:cNvPr id="0" name=""/>
        <dsp:cNvSpPr/>
      </dsp:nvSpPr>
      <dsp:spPr>
        <a:xfrm>
          <a:off x="3299263" y="2177685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467785"/>
            <a:satOff val="-11214"/>
            <a:lumOff val="-11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467785"/>
              <a:satOff val="-11214"/>
              <a:lumOff val="-11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Professor Responsável pela Disciplina EaD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14997" y="2193419"/>
        <a:ext cx="2117322" cy="505729"/>
      </dsp:txXfrm>
    </dsp:sp>
    <dsp:sp modelId="{927025C7-C9A6-4ED5-BD7E-0DF3B79185C9}">
      <dsp:nvSpPr>
        <dsp:cNvPr id="0" name=""/>
        <dsp:cNvSpPr/>
      </dsp:nvSpPr>
      <dsp:spPr>
        <a:xfrm rot="5400000">
          <a:off x="4326654" y="2761887"/>
          <a:ext cx="94009" cy="940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4E6CC3-2353-419C-8CED-38F49A87264E}">
      <dsp:nvSpPr>
        <dsp:cNvPr id="0" name=""/>
        <dsp:cNvSpPr/>
      </dsp:nvSpPr>
      <dsp:spPr>
        <a:xfrm>
          <a:off x="3299263" y="2902901"/>
          <a:ext cx="2148790" cy="53719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5">
                  <a:lumMod val="50000"/>
                </a:schemeClr>
              </a:solidFill>
            </a:rPr>
            <a:t>Tutor em Educação a Distância </a:t>
          </a:r>
          <a:endParaRPr lang="pt-B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14997" y="2918635"/>
        <a:ext cx="2117322" cy="505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59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45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0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75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8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0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11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8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33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29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0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22DD-CB73-4003-AE20-CA4F484D2E8F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BC43-3ACB-4FAA-9777-29722FA39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4" Type="http://schemas.openxmlformats.org/officeDocument/2006/relationships/hyperlink" Target="http://portal.mec.gov.br/seed/arquivos/pdf/legislacao/refead1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4" Type="http://schemas.openxmlformats.org/officeDocument/2006/relationships/hyperlink" Target="http://www.abed.org.br/congresso2010/cd/352010000839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vre 2"/>
          <p:cNvSpPr/>
          <p:nvPr/>
        </p:nvSpPr>
        <p:spPr>
          <a:xfrm>
            <a:off x="0" y="3771900"/>
            <a:ext cx="12223737" cy="993250"/>
          </a:xfrm>
          <a:custGeom>
            <a:avLst/>
            <a:gdLst>
              <a:gd name="connsiteX0" fmla="*/ 0 w 12146973"/>
              <a:gd name="connsiteY0" fmla="*/ 737754 h 993250"/>
              <a:gd name="connsiteX1" fmla="*/ 342900 w 12146973"/>
              <a:gd name="connsiteY1" fmla="*/ 800100 h 993250"/>
              <a:gd name="connsiteX2" fmla="*/ 1839191 w 12146973"/>
              <a:gd name="connsiteY2" fmla="*/ 955964 h 993250"/>
              <a:gd name="connsiteX3" fmla="*/ 3667991 w 12146973"/>
              <a:gd name="connsiteY3" fmla="*/ 987136 h 993250"/>
              <a:gd name="connsiteX4" fmla="*/ 5185064 w 12146973"/>
              <a:gd name="connsiteY4" fmla="*/ 862445 h 993250"/>
              <a:gd name="connsiteX5" fmla="*/ 6691745 w 12146973"/>
              <a:gd name="connsiteY5" fmla="*/ 581891 h 993250"/>
              <a:gd name="connsiteX6" fmla="*/ 8094518 w 12146973"/>
              <a:gd name="connsiteY6" fmla="*/ 322118 h 993250"/>
              <a:gd name="connsiteX7" fmla="*/ 9081655 w 12146973"/>
              <a:gd name="connsiteY7" fmla="*/ 187036 h 993250"/>
              <a:gd name="connsiteX8" fmla="*/ 10349345 w 12146973"/>
              <a:gd name="connsiteY8" fmla="*/ 72736 h 993250"/>
              <a:gd name="connsiteX9" fmla="*/ 12146973 w 12146973"/>
              <a:gd name="connsiteY9" fmla="*/ 0 h 993250"/>
              <a:gd name="connsiteX10" fmla="*/ 12146973 w 12146973"/>
              <a:gd name="connsiteY10" fmla="*/ 0 h 993250"/>
              <a:gd name="connsiteX11" fmla="*/ 12146973 w 12146973"/>
              <a:gd name="connsiteY11" fmla="*/ 0 h 993250"/>
              <a:gd name="connsiteX12" fmla="*/ 12146973 w 12146973"/>
              <a:gd name="connsiteY12" fmla="*/ 0 h 99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46973" h="993250">
                <a:moveTo>
                  <a:pt x="0" y="737754"/>
                </a:moveTo>
                <a:cubicBezTo>
                  <a:pt x="18184" y="750743"/>
                  <a:pt x="36368" y="763732"/>
                  <a:pt x="342900" y="800100"/>
                </a:cubicBezTo>
                <a:cubicBezTo>
                  <a:pt x="649432" y="836468"/>
                  <a:pt x="1285009" y="924791"/>
                  <a:pt x="1839191" y="955964"/>
                </a:cubicBezTo>
                <a:cubicBezTo>
                  <a:pt x="2393373" y="987137"/>
                  <a:pt x="3110346" y="1002722"/>
                  <a:pt x="3667991" y="987136"/>
                </a:cubicBezTo>
                <a:cubicBezTo>
                  <a:pt x="4225636" y="971550"/>
                  <a:pt x="4681105" y="929986"/>
                  <a:pt x="5185064" y="862445"/>
                </a:cubicBezTo>
                <a:cubicBezTo>
                  <a:pt x="5689023" y="794904"/>
                  <a:pt x="6691745" y="581891"/>
                  <a:pt x="6691745" y="581891"/>
                </a:cubicBezTo>
                <a:lnTo>
                  <a:pt x="8094518" y="322118"/>
                </a:lnTo>
                <a:cubicBezTo>
                  <a:pt x="8492836" y="256309"/>
                  <a:pt x="8705850" y="228600"/>
                  <a:pt x="9081655" y="187036"/>
                </a:cubicBezTo>
                <a:cubicBezTo>
                  <a:pt x="9457460" y="145472"/>
                  <a:pt x="9838459" y="103909"/>
                  <a:pt x="10349345" y="72736"/>
                </a:cubicBezTo>
                <a:cubicBezTo>
                  <a:pt x="10860231" y="41563"/>
                  <a:pt x="12146973" y="0"/>
                  <a:pt x="12146973" y="0"/>
                </a:cubicBezTo>
                <a:lnTo>
                  <a:pt x="12146973" y="0"/>
                </a:lnTo>
                <a:lnTo>
                  <a:pt x="12146973" y="0"/>
                </a:lnTo>
                <a:lnTo>
                  <a:pt x="12146973" y="0"/>
                </a:ln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Fluxograma: Documento 3"/>
          <p:cNvSpPr/>
          <p:nvPr/>
        </p:nvSpPr>
        <p:spPr>
          <a:xfrm>
            <a:off x="0" y="-10391"/>
            <a:ext cx="12223737" cy="47686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55 w 21655"/>
              <a:gd name="connsiteY0" fmla="*/ 0 h 22732"/>
              <a:gd name="connsiteX1" fmla="*/ 21655 w 21655"/>
              <a:gd name="connsiteY1" fmla="*/ 0 h 22732"/>
              <a:gd name="connsiteX2" fmla="*/ 21655 w 21655"/>
              <a:gd name="connsiteY2" fmla="*/ 17322 h 22732"/>
              <a:gd name="connsiteX3" fmla="*/ 0 w 21655"/>
              <a:gd name="connsiteY3" fmla="*/ 21749 h 22732"/>
              <a:gd name="connsiteX4" fmla="*/ 55 w 21655"/>
              <a:gd name="connsiteY4" fmla="*/ 0 h 22732"/>
              <a:gd name="connsiteX0" fmla="*/ 55 w 21673"/>
              <a:gd name="connsiteY0" fmla="*/ 0 h 22778"/>
              <a:gd name="connsiteX1" fmla="*/ 21655 w 21673"/>
              <a:gd name="connsiteY1" fmla="*/ 0 h 22778"/>
              <a:gd name="connsiteX2" fmla="*/ 21673 w 21673"/>
              <a:gd name="connsiteY2" fmla="*/ 17800 h 22778"/>
              <a:gd name="connsiteX3" fmla="*/ 0 w 21673"/>
              <a:gd name="connsiteY3" fmla="*/ 21749 h 22778"/>
              <a:gd name="connsiteX4" fmla="*/ 55 w 21673"/>
              <a:gd name="connsiteY4" fmla="*/ 0 h 22778"/>
              <a:gd name="connsiteX0" fmla="*/ 55 w 21656"/>
              <a:gd name="connsiteY0" fmla="*/ 0 h 22746"/>
              <a:gd name="connsiteX1" fmla="*/ 21655 w 21656"/>
              <a:gd name="connsiteY1" fmla="*/ 0 h 22746"/>
              <a:gd name="connsiteX2" fmla="*/ 21655 w 21656"/>
              <a:gd name="connsiteY2" fmla="*/ 17465 h 22746"/>
              <a:gd name="connsiteX3" fmla="*/ 0 w 21656"/>
              <a:gd name="connsiteY3" fmla="*/ 21749 h 22746"/>
              <a:gd name="connsiteX4" fmla="*/ 55 w 21656"/>
              <a:gd name="connsiteY4" fmla="*/ 0 h 22746"/>
              <a:gd name="connsiteX0" fmla="*/ 37 w 21638"/>
              <a:gd name="connsiteY0" fmla="*/ 0 h 21931"/>
              <a:gd name="connsiteX1" fmla="*/ 21637 w 21638"/>
              <a:gd name="connsiteY1" fmla="*/ 0 h 21931"/>
              <a:gd name="connsiteX2" fmla="*/ 21637 w 21638"/>
              <a:gd name="connsiteY2" fmla="*/ 17465 h 21931"/>
              <a:gd name="connsiteX3" fmla="*/ 0 w 21638"/>
              <a:gd name="connsiteY3" fmla="*/ 20841 h 21931"/>
              <a:gd name="connsiteX4" fmla="*/ 37 w 21638"/>
              <a:gd name="connsiteY4" fmla="*/ 0 h 2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8" h="21931">
                <a:moveTo>
                  <a:pt x="37" y="0"/>
                </a:moveTo>
                <a:lnTo>
                  <a:pt x="21637" y="0"/>
                </a:lnTo>
                <a:cubicBezTo>
                  <a:pt x="21643" y="5933"/>
                  <a:pt x="21631" y="11532"/>
                  <a:pt x="21637" y="17465"/>
                </a:cubicBezTo>
                <a:cubicBezTo>
                  <a:pt x="10837" y="17465"/>
                  <a:pt x="10800" y="24591"/>
                  <a:pt x="0" y="20841"/>
                </a:cubicBezTo>
                <a:cubicBezTo>
                  <a:pt x="18" y="13591"/>
                  <a:pt x="19" y="7250"/>
                  <a:pt x="3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5272" y="5315853"/>
            <a:ext cx="10209066" cy="7807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Profª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Ma</a:t>
            </a:r>
            <a:r>
              <a:rPr lang="pt-BR" sz="2100" b="1" dirty="0" smtClean="0">
                <a:solidFill>
                  <a:schemeClr val="accent5">
                    <a:lumMod val="50000"/>
                  </a:schemeClr>
                </a:solidFill>
              </a:rPr>
              <a:t>. Jacqueline de Oliveira </a:t>
            </a:r>
            <a:r>
              <a:rPr lang="pt-BR" sz="2100" b="1" dirty="0" err="1" smtClean="0">
                <a:solidFill>
                  <a:schemeClr val="accent5">
                    <a:lumMod val="50000"/>
                  </a:schemeClr>
                </a:solidFill>
              </a:rPr>
              <a:t>Lameza</a:t>
            </a:r>
            <a:endParaRPr lang="pt-BR" sz="21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Fluxograma: Documento 8"/>
          <p:cNvSpPr/>
          <p:nvPr/>
        </p:nvSpPr>
        <p:spPr>
          <a:xfrm>
            <a:off x="10391" y="0"/>
            <a:ext cx="12213346" cy="4551218"/>
          </a:xfrm>
          <a:prstGeom prst="flowChartDocument">
            <a:avLst/>
          </a:prstGeom>
          <a:gradFill>
            <a:gsLst>
              <a:gs pos="52000">
                <a:schemeClr val="accent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24616" y="1153394"/>
            <a:ext cx="11106272" cy="19513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000"/>
              </a:lnSpc>
            </a:pPr>
            <a:endParaRPr lang="pt-BR" sz="3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58930" y="1289034"/>
            <a:ext cx="102584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implantação do núcleo de educação a distância por meio da oferta de disciplinas em regime de dependência</a:t>
            </a:r>
            <a:endParaRPr lang="pt-BR" sz="38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939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Acadêmica</a:t>
            </a:r>
          </a:p>
        </p:txBody>
      </p:sp>
      <p:sp>
        <p:nvSpPr>
          <p:cNvPr id="2" name="Retângulo 1"/>
          <p:cNvSpPr/>
          <p:nvPr/>
        </p:nvSpPr>
        <p:spPr>
          <a:xfrm>
            <a:off x="346362" y="1842141"/>
            <a:ext cx="1147697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Professor </a:t>
            </a:r>
            <a:r>
              <a:rPr lang="pt-BR" sz="2200" b="1" dirty="0" err="1" smtClean="0">
                <a:solidFill>
                  <a:schemeClr val="accent6">
                    <a:lumMod val="75000"/>
                  </a:schemeClr>
                </a:solidFill>
              </a:rPr>
              <a:t>Conteudista</a:t>
            </a:r>
            <a:endParaRPr lang="pt-BR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Profissional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com formação e conhecimento avançado nos assuntos abordados nas disciplinas/cursos. </a:t>
            </a:r>
          </a:p>
          <a:p>
            <a:pPr algn="just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Para se tornar um Professor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Conteudista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da UMC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é preciso participar de um curso de capacitação, cuja proposta é:</a:t>
            </a:r>
          </a:p>
          <a:p>
            <a:pPr algn="just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Adequar-se 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à proposta de trabalho da UMC, que constitui na Elaboração de um Plano de Aula baseado no Plano de Ensino institucional;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Transportar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o conteúdo do Ensino Presencial para o Virtual;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Fazer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uso da linguagem dialógica e imagética, necessárias à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9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56755" y="1900627"/>
            <a:ext cx="78105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Revisor Técnico</a:t>
            </a:r>
          </a:p>
          <a:p>
            <a:pPr algn="just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Trata-se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de um profissional que, na condição de especialista, tende a exercer a função de revisar todo o conteúdo presente no material apresentado pelo Professor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Conteudista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a fim de que possa verificar a atualização, pertinência e forma de abordagem dada ao conteúdo trabalhado. </a:t>
            </a:r>
          </a:p>
        </p:txBody>
      </p:sp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Acadêmica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337" y="1710971"/>
            <a:ext cx="2514600" cy="2514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44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Acadêmica</a:t>
            </a:r>
          </a:p>
        </p:txBody>
      </p:sp>
      <p:sp>
        <p:nvSpPr>
          <p:cNvPr id="2" name="Retângulo 1"/>
          <p:cNvSpPr/>
          <p:nvPr/>
        </p:nvSpPr>
        <p:spPr>
          <a:xfrm>
            <a:off x="356754" y="1984031"/>
            <a:ext cx="114665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Professor Responsável pela Disciplina </a:t>
            </a:r>
            <a:r>
              <a:rPr lang="pt-BR" sz="2200" b="1" dirty="0" err="1" smtClean="0">
                <a:solidFill>
                  <a:schemeClr val="accent6">
                    <a:lumMod val="75000"/>
                  </a:schemeClr>
                </a:solidFill>
              </a:rPr>
              <a:t>EaD</a:t>
            </a:r>
            <a:endParaRPr lang="pt-BR" dirty="0" smtClean="0"/>
          </a:p>
          <a:p>
            <a:endParaRPr lang="pt-BR" dirty="0"/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O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Professor Responsável pela Disciplina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tem o papel de Coordenador da Disciplina. </a:t>
            </a: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SzPct val="130000"/>
              <a:buFont typeface="Wingdings" panose="05000000000000000000" pitchFamily="2" charset="2"/>
              <a:buChar char="ü"/>
            </a:pP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  <a:buSzPct val="130000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Sua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responsabilidade consiste em elaborar, a cada semestre, novas atividades, como fóruns, bate-papos, listas de exercícios, dinâmicas e outras tarefas a serem aplicadas no Ambiente Virtual de Aprendizagem (AVA), além de esclarecer dúvidas técnicas dos conteúdos tanto para os alunos como Tutores em Educação a Distância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). </a:t>
            </a: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  <a:buSzPct val="130000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Esse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profissional também passa por um curso de Formação de Professor Responsável pela Disciplina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52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Acadêmica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5582" y="1942468"/>
            <a:ext cx="11497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Tutor em Educação a Distância (</a:t>
            </a:r>
            <a:r>
              <a:rPr lang="pt-BR" sz="2200" b="1" dirty="0" err="1">
                <a:solidFill>
                  <a:schemeClr val="accent6">
                    <a:lumMod val="75000"/>
                  </a:schemeClr>
                </a:solidFill>
              </a:rPr>
              <a:t>EaD</a:t>
            </a: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pt-BR" dirty="0"/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O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Tutor em Educação a Distância é aquele que orienta, motiva, conduz e avalia os alunos no Ambiente Virtual de Aprendizagem (AVA). </a:t>
            </a: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buSzPct val="13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  <a:buSzPct val="130000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Trata-se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de um agente motivador e orientador que irá acompanhar o aluno durante todo o processo de aprendizagem realizando intervenções e estratégias de interação, apoiando os estudantes na compreensão do conteúdo, além de recomendar leituras, pesquisas e outras atividades. </a:t>
            </a:r>
          </a:p>
          <a:p>
            <a:pPr algn="just">
              <a:lnSpc>
                <a:spcPts val="30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Esse profissional precisa ser selecionado, além de passar por um curso de Formação de Tutor em Educação a Distância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7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Integração entre as Mídias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35972" y="1924321"/>
            <a:ext cx="1148736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Todas as aulas e atividades são realizadas por meio da Plataforma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Moodle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o Ambiente Virtual de Aprendizagem (AVA) mais utilizado pelas instituições de ensino no Brasil e no mundo atualmente.</a:t>
            </a:r>
          </a:p>
          <a:p>
            <a:pPr algn="just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O modelo da UMC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prevê a integração entre mídias, com recursos em textos, vídeo e áudio oferecidos no AVA, além da utilização de ferramentas que garantem forte interatividade, tais como Fóruns de Discussão e Bate-Papo.</a:t>
            </a:r>
          </a:p>
          <a:p>
            <a:pPr algn="just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" y="4738255"/>
            <a:ext cx="8146473" cy="1112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58486" y="4863452"/>
            <a:ext cx="562667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100" dirty="0" smtClean="0">
                <a:solidFill>
                  <a:schemeClr val="accent5">
                    <a:lumMod val="50000"/>
                  </a:schemeClr>
                </a:solidFill>
              </a:rPr>
              <a:t>Agora, vamos conhecer os materiais didáticos disponibilizados  no AVA da UMC </a:t>
            </a:r>
            <a:r>
              <a:rPr lang="pt-BR" sz="2100" dirty="0" err="1" smtClean="0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1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pt-BR" sz="21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6157">
            <a:off x="6166053" y="4488395"/>
            <a:ext cx="1645858" cy="16458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6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21205" y="385407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Integração entre as Mídias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6028" y="1787236"/>
            <a:ext cx="3616037" cy="5070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277592" y="1787236"/>
            <a:ext cx="3616037" cy="5070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132619" y="1790635"/>
            <a:ext cx="3616037" cy="5070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77984" y="1831442"/>
            <a:ext cx="34913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E-Book</a:t>
            </a:r>
          </a:p>
          <a:p>
            <a:pPr>
              <a:lnSpc>
                <a:spcPts val="20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Para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o desenvolvimento do e-book, priorizou-se a linguagem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dialógica, no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sentido de aproximar o aluno, para que pudesse sentir o professor saindo das páginas do texto. </a:t>
            </a:r>
            <a:endParaRPr lang="pt-B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O conteúdo do e-book é desenvolvido pelos Professores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Conteudistas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a serem ofertados e complementados com links, vídeos e elementos periféricos relacionados à matéria específica. </a:t>
            </a: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381883" y="1840255"/>
            <a:ext cx="343208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Aulas</a:t>
            </a:r>
          </a:p>
          <a:p>
            <a:pPr algn="just">
              <a:lnSpc>
                <a:spcPts val="2000"/>
              </a:lnSpc>
            </a:pP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As web aulas são disponibilizadas aos alunos por meio de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videoaulas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gravadas em estúdios próprios e com o apoio de profissionais técnicos de Rádio e TV.</a:t>
            </a:r>
          </a:p>
          <a:p>
            <a:pPr algn="ctr"/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São quatro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videoaulas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de 15 minutos para cada unidade de aprendizagem, totalizando trinta e duas web aulas ao final das oito unidades</a:t>
            </a: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243455" y="1852809"/>
            <a:ext cx="3399196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Aulas de Revisão</a:t>
            </a:r>
          </a:p>
          <a:p>
            <a:pPr algn="just">
              <a:lnSpc>
                <a:spcPts val="2000"/>
              </a:lnSpc>
            </a:pP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Para cada duas web aulas é disponibilizada uma aula de revisão. Os professores se fazem presentes por voz, neste material, dialogando com o aluno. Por meio da ferramenta de autoria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Articulate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Studio’13, a aula de revisão é construída com o uso de personagens e objetos interativos. Ao final, são propostos exercícios de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autoavaliação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1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5972" y="1603261"/>
            <a:ext cx="1148736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Para avaliar o desempenho dos alunos nas disciplinas, no Ambiente Virtual de Aprendizagem (AVA) são disponibilizadas, inicialmente, atividades de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autoavaliação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a cada duas web aulas.</a:t>
            </a:r>
          </a:p>
          <a:p>
            <a:pPr algn="just">
              <a:lnSpc>
                <a:spcPts val="30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As atividades avaliativas ao longo do semestre são compostas por:</a:t>
            </a:r>
          </a:p>
          <a:p>
            <a:pPr algn="just">
              <a:lnSpc>
                <a:spcPts val="30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Fóruns de Discussão</a:t>
            </a:r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Exercícios de Fixação</a:t>
            </a:r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Micro Avaliação por Unidade de Aprendizagem</a:t>
            </a:r>
          </a:p>
          <a:p>
            <a:pPr algn="just">
              <a:lnSpc>
                <a:spcPts val="30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Os alunos em Regime de Dependência contam também com uma Prova Presencial no final do semestre, cuja aplicação é feita pelos Tutores em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os mesmos que conduziram  o semestre letivo. </a:t>
            </a:r>
          </a:p>
        </p:txBody>
      </p:sp>
      <p:sp>
        <p:nvSpPr>
          <p:cNvPr id="5" name="Elipse 4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Interação Pedagógica X Avaliação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47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67146" y="2098331"/>
            <a:ext cx="114561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A UMC prega a aproximação de professores e de tutores como um diferencial e, dessa forma, os Tutores em Educação a Distância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) interagem, frequentemente, com os Professores Responsáveis pelas Disciplinas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por meio da Sala Virtual de Tutoria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ponto de encontro entre esses profissionais.</a:t>
            </a:r>
          </a:p>
          <a:p>
            <a:pPr algn="just">
              <a:lnSpc>
                <a:spcPts val="3000"/>
              </a:lnSpc>
            </a:pP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52378" y="780266"/>
            <a:ext cx="108438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Interatividade entre Professores e Tutores em Educação a Distância</a:t>
            </a:r>
          </a:p>
          <a:p>
            <a:endParaRPr lang="pt-BR" sz="3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3834587"/>
            <a:ext cx="6095240" cy="1438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84020" y="3933507"/>
            <a:ext cx="56284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pt-BR" sz="2100" dirty="0">
                <a:solidFill>
                  <a:schemeClr val="accent5">
                    <a:lumMod val="50000"/>
                  </a:schemeClr>
                </a:solidFill>
              </a:rPr>
              <a:t>Esta proximidade contribui para que os Tutores em Educação a Distância (</a:t>
            </a:r>
            <a:r>
              <a:rPr lang="pt-BR" sz="21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100" dirty="0">
                <a:solidFill>
                  <a:schemeClr val="accent5">
                    <a:lumMod val="50000"/>
                  </a:schemeClr>
                </a:solidFill>
              </a:rPr>
              <a:t>) se identifiquem com a UMC e que se sintam parte da equipe.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44" y="3741068"/>
            <a:ext cx="2819401" cy="28194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34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4216449" y="1899776"/>
            <a:ext cx="5161343" cy="4301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Conector 12"/>
          <p:cNvSpPr/>
          <p:nvPr/>
        </p:nvSpPr>
        <p:spPr>
          <a:xfrm>
            <a:off x="1168019" y="1756066"/>
            <a:ext cx="4495027" cy="4582389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571145" y="3228688"/>
            <a:ext cx="36991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Os alunos são acolhidos por meio do módulo introdutório, o qual é denominado como 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“Letramento Digital”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Elipse 4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Letramento Digital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57" y="3515561"/>
            <a:ext cx="2493820" cy="249382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12" y="1982904"/>
            <a:ext cx="1741472" cy="17414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05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1728" y="1674595"/>
            <a:ext cx="11511605" cy="4379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 tradição da Universidade de Mogi das Cruzes (UMC), em seus mais de 50 </a:t>
            </a:r>
            <a:r>
              <a:rPr lang="pt-BR" sz="2000" err="1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anos</a:t>
            </a:r>
            <a:r>
              <a:rPr lang="pt-BR" sz="200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foi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fundamental para o sucesso do projeto, além dos seguintes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aspectos:</a:t>
            </a:r>
            <a:endParaRPr lang="pt-BR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lnSpc>
                <a:spcPts val="28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8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Excelente Design Instrucional para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Virtual.</a:t>
            </a:r>
          </a:p>
          <a:p>
            <a:pPr marL="342900" indent="-342900" algn="just">
              <a:lnSpc>
                <a:spcPts val="28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Trabalho pautado no Projeto Pedagógico da Instituição.</a:t>
            </a:r>
          </a:p>
          <a:p>
            <a:pPr marL="342900" indent="-342900" algn="just">
              <a:lnSpc>
                <a:spcPts val="28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Formação e Comprometimento de Professores e Tutores.</a:t>
            </a:r>
          </a:p>
          <a:p>
            <a:pPr marL="342900" indent="-342900" algn="just">
              <a:lnSpc>
                <a:spcPts val="28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Equipe Multidisciplinar disposta a incorporar as mudanças da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2800"/>
              </a:lnSpc>
            </a:pPr>
            <a:endParaRPr lang="pt-BR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lnSpc>
                <a:spcPts val="2800"/>
              </a:lnSpc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 sucesso nas Disciplinas em Regime de Dependência, na modalidade a distância, bem como o início da produção de algumas disciplinas regulares nessa modalidade, foi fator preponderante para que a UMC já conseguisse se destacar no mercado de Educação a Distância e alcançar expertise para solicitar junto ao MEC o credenciamento e poder ofertar cursos completos, na modalidade a distância. </a:t>
            </a:r>
            <a:endParaRPr lang="pt-BR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8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Operação manual 6"/>
          <p:cNvSpPr/>
          <p:nvPr/>
        </p:nvSpPr>
        <p:spPr>
          <a:xfrm rot="16200000">
            <a:off x="1998410" y="221567"/>
            <a:ext cx="3744408" cy="7741228"/>
          </a:xfrm>
          <a:prstGeom prst="flowChartManualOperati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668042" y="396298"/>
            <a:ext cx="63977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87928" y="2943136"/>
            <a:ext cx="6844145" cy="2579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O presente trabalho tem como finalidade apresentar a importância da implantação do Núcleo de Educação a Distância (NEAD) na Universidade de Mogi das Cruzes (UMC) para a oferta de Disciplinas em Regime de Dependência.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90" y="1219291"/>
            <a:ext cx="2996046" cy="2996046"/>
          </a:xfrm>
          <a:prstGeom prst="rect">
            <a:avLst/>
          </a:prstGeom>
        </p:spPr>
      </p:pic>
      <p:cxnSp>
        <p:nvCxnSpPr>
          <p:cNvPr id="24" name="Conector reto 23"/>
          <p:cNvCxnSpPr/>
          <p:nvPr/>
        </p:nvCxnSpPr>
        <p:spPr>
          <a:xfrm flipV="1">
            <a:off x="0" y="5185064"/>
            <a:ext cx="7741229" cy="77932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flipV="1">
            <a:off x="-3465" y="5275118"/>
            <a:ext cx="7741229" cy="77932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306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9432" y="1918133"/>
            <a:ext cx="1148390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baseline="30000" dirty="0" smtClean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MEC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Ministério da Educação. Portaria do Ministério da Educação (MEC) nº 4.059, de 10 de dezembro de 2004. </a:t>
            </a: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pt-BR" sz="2000" baseline="30000" dirty="0" smtClean="0">
                <a:solidFill>
                  <a:schemeClr val="accent5">
                    <a:lumMod val="50000"/>
                  </a:schemeClr>
                </a:solidFill>
              </a:rPr>
              <a:t>[2]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CARLINI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Alda Luiza.; TARCIA, Rita Maria Lino.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20% a Distância e agora?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São Paulo: Pearson, 2010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sz="2000" baseline="3000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pt-BR" sz="2000" baseline="3000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pt-BR" sz="2000" baseline="30000" dirty="0" smtClean="0">
                <a:solidFill>
                  <a:schemeClr val="accent5">
                    <a:lumMod val="50000"/>
                  </a:schemeClr>
                </a:solidFill>
              </a:rPr>
              <a:t>3]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SCHLÜNZEN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Elisa (Organizadora).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Tecnologia </a:t>
            </a:r>
            <a:r>
              <a:rPr lang="pt-BR" sz="2000" b="1" dirty="0" err="1">
                <a:solidFill>
                  <a:schemeClr val="accent5">
                    <a:lumMod val="50000"/>
                  </a:schemeClr>
                </a:solidFill>
              </a:rPr>
              <a:t>Assistiva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: Projetos, Acessibilidade e Educação a Distância – Rompendo barreiras na formação de educadores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Jundiaí, Paco Editorial: 2011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[4]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RICARDO, Eleonora Jorge.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Educação a distância: professores autores em tempos de </a:t>
            </a:r>
            <a:r>
              <a:rPr lang="pt-BR" sz="2000" b="1" dirty="0" err="1">
                <a:solidFill>
                  <a:schemeClr val="accent5">
                    <a:lumMod val="50000"/>
                  </a:schemeClr>
                </a:solidFill>
              </a:rPr>
              <a:t>cibercultura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São Paulo: Atlas, 2013.</a:t>
            </a: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7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9432" y="1710971"/>
            <a:ext cx="11483902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[5 ]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FILATRO, Andrea.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Design Instrucional na Prática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São Paulo: Pearson-Prentice Hall, 2008.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6 ]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MEC, Ministério da Educação.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Referenciais de Qualidade para a Educação Superior a Distância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Disponível em: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      &lt;</a:t>
            </a:r>
            <a:r>
              <a:rPr lang="pt-BR" sz="2000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http://portal.mec.gov.br/seed/arquivos/pdf/legislacao/refead1.pdf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&gt; Acesso em: 12 Fev. de 2014.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[7 ]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SILVA, Robson S. Gestão de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– Educação a Distância na Era Digital. São Paulo: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Novatec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, 2013.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[8 ]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BENTES, R.F. “Avaliação do Tutor”. In: LITTO,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Frederic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M.; FORMIGA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, Marcos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(Organizadores).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Educação a Distância – O Estado da Arte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São Paulo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: Pearson, 2009.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2000" dirty="0"/>
              <a:t> </a:t>
            </a:r>
          </a:p>
          <a:p>
            <a:r>
              <a:rPr lang="pt-BR" sz="2000" dirty="0"/>
              <a:t> </a:t>
            </a:r>
          </a:p>
          <a:p>
            <a:r>
              <a:rPr lang="pt-BR" sz="2000" baseline="30000" dirty="0"/>
              <a:t> </a:t>
            </a: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1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9432" y="1918133"/>
            <a:ext cx="11483902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[9 ]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FRANCO, Marco Antônio M. Elaboração de Material Impresso: Conceitos e Propostas. In: CORRÊA, Juliane (Organizadora).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Educação a Distância – Orientações Metodológicas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Porto Alegre: Artmed, 2007.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pt-BR" sz="2000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10 ]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LIMA, Jamile de Moura; SILVA,  Cláudia Virgínia A.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Prazim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da.; PAIVA, Clotilde Miranda.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Autonomia em Educação a Distância: Relatos a Partir da Prática de Tutoria na Disciplina Fundamentos Psicológicos da Educação em Dois Cursos de Licenciatura da UFPB Virtual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Disponível em: &lt;</a:t>
            </a:r>
            <a:r>
              <a:rPr lang="pt-BR" sz="2000" u="sng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http://www.abed.org.br/congresso2010/cd/352010000839.pdf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&gt; Acesso em: 15 de Mar. de 2014.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pt-BR" sz="2000" baseline="30000" dirty="0">
                <a:solidFill>
                  <a:schemeClr val="accent5">
                    <a:lumMod val="50000"/>
                  </a:schemeClr>
                </a:solidFill>
              </a:rPr>
              <a:t>[11 ]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CORDEIRO, Leonardo Z. Elaboração de Material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Videográfico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: Percursos Possíveis. In: CORRÊA, Juliane (Organizadora). </a:t>
            </a: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Educação a Distância – Orientações Metodológicas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. Porto Alegre: Artmed, 2007.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b="1" baseline="30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8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9432" y="1918133"/>
            <a:ext cx="114839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ts val="3000"/>
              </a:lnSpc>
            </a:pPr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21205" y="385408"/>
            <a:ext cx="74252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obrigada!</a:t>
            </a:r>
            <a:endParaRPr lang="pt-BR" sz="3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472" y="2604887"/>
            <a:ext cx="12048565" cy="20900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pt-BR" b="1" dirty="0" err="1">
                <a:solidFill>
                  <a:schemeClr val="accent5">
                    <a:lumMod val="50000"/>
                  </a:schemeClr>
                </a:solidFill>
              </a:rPr>
              <a:t>Profª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5">
                    <a:lumMod val="50000"/>
                  </a:schemeClr>
                </a:solidFill>
              </a:rPr>
              <a:t>Ma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. Cristiane Paniagua de Souza </a:t>
            </a:r>
            <a:r>
              <a:rPr lang="pt-BR" b="1" dirty="0" err="1">
                <a:solidFill>
                  <a:schemeClr val="accent5">
                    <a:lumMod val="50000"/>
                  </a:schemeClr>
                </a:solidFill>
              </a:rPr>
              <a:t>Palaro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ts val="3000"/>
              </a:lnSpc>
            </a:pP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cristianepaniagua@umc.br</a:t>
            </a:r>
          </a:p>
          <a:p>
            <a:pPr algn="ctr">
              <a:lnSpc>
                <a:spcPts val="3000"/>
              </a:lnSpc>
            </a:pP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ts val="3000"/>
              </a:lnSpc>
            </a:pPr>
            <a:r>
              <a:rPr lang="pt-BR" b="1" dirty="0" err="1" smtClean="0">
                <a:solidFill>
                  <a:schemeClr val="accent5">
                    <a:lumMod val="50000"/>
                  </a:schemeClr>
                </a:solidFill>
              </a:rPr>
              <a:t>Profª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5">
                    <a:lumMod val="50000"/>
                  </a:schemeClr>
                </a:solidFill>
              </a:rPr>
              <a:t>Ma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. Jacqueline de Oliveira </a:t>
            </a:r>
            <a:r>
              <a:rPr lang="pt-BR" b="1" dirty="0" err="1">
                <a:solidFill>
                  <a:schemeClr val="accent5">
                    <a:lumMod val="50000"/>
                  </a:schemeClr>
                </a:solidFill>
              </a:rPr>
              <a:t>Lameza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ts val="3000"/>
              </a:lnSpc>
            </a:pP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jacquelinelameza@umc.br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30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721206" y="385408"/>
            <a:ext cx="122478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strutura do núcleo de educação a distância (NEAD)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6066" y="1711860"/>
            <a:ext cx="11497268" cy="207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O Núcleo de Educação a Distância (NEAD) da Universidade de Mogi das Cruzes (</a:t>
            </a:r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</a:rPr>
              <a:t>UMC) contempla 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profissionais, sejam eles técnicos ou acadêmicos, voltados ao desenvolvimento de disciplinas adequadas ao padrão requerido pelos Referenciais de Qualidade para a Educação Superior a Distância</a:t>
            </a:r>
            <a:r>
              <a:rPr lang="pt-BR" sz="2200" baseline="300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pt-BR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562" y="3572539"/>
            <a:ext cx="3149009" cy="31490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95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1" name="Elipse 20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721206" y="385408"/>
            <a:ext cx="122478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strutura do núcleo de educação a distância (NEAD)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4799" y="1627625"/>
            <a:ext cx="115185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A Instituição UMC conta, hoje, com uma equipe própria de produção da </a:t>
            </a:r>
            <a:r>
              <a:rPr lang="pt-BR" sz="22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200" dirty="0">
                <a:solidFill>
                  <a:schemeClr val="accent5">
                    <a:lumMod val="50000"/>
                  </a:schemeClr>
                </a:solidFill>
              </a:rPr>
              <a:t>, a saber:</a:t>
            </a:r>
          </a:p>
        </p:txBody>
      </p:sp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val="645274089"/>
              </p:ext>
            </p:extLst>
          </p:nvPr>
        </p:nvGraphicFramePr>
        <p:xfrm>
          <a:off x="3005790" y="2451309"/>
          <a:ext cx="6297697" cy="4167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229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Técnica</a:t>
            </a:r>
          </a:p>
        </p:txBody>
      </p:sp>
      <p:sp>
        <p:nvSpPr>
          <p:cNvPr id="2" name="Retângulo 1"/>
          <p:cNvSpPr/>
          <p:nvPr/>
        </p:nvSpPr>
        <p:spPr>
          <a:xfrm>
            <a:off x="338795" y="1754805"/>
            <a:ext cx="652959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Designer Instrucional para </a:t>
            </a:r>
            <a:r>
              <a:rPr lang="pt-BR" sz="2200" b="1" dirty="0" err="1" smtClean="0">
                <a:solidFill>
                  <a:schemeClr val="accent6">
                    <a:lumMod val="75000"/>
                  </a:schemeClr>
                </a:solidFill>
              </a:rPr>
              <a:t>EaD</a:t>
            </a:r>
            <a:endParaRPr lang="pt-BR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 Responsável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pelo acompanhamento e desenvolvimento de todo material da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, apoiando o Professor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Conteudista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na elaboração de Plano de Aula, de Desenho Pedagógico, assim como na abordagem do conteúdo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;</a:t>
            </a:r>
          </a:p>
          <a:p>
            <a:pPr algn="just"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Char char="ü"/>
            </a:pPr>
            <a:endParaRPr lang="pt-BR" sz="2000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Char char="ü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Promove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a interação do Professor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Conteudista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com o  Revisor Técnico e  toda a equipe de gravação (áudio e vídeo).</a:t>
            </a:r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289" y="1278081"/>
            <a:ext cx="3081429" cy="308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38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46363" y="1752535"/>
            <a:ext cx="645968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SzPct val="130000"/>
            </a:pPr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Revisor de Textos</a:t>
            </a:r>
            <a:endParaRPr lang="pt-BR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SzPct val="130000"/>
            </a:pPr>
            <a:endParaRPr lang="pt-BR" sz="2000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marL="342900" indent="-34290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Trata-se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de um profissional com formação em Letras e/ou Jornalismo. O revisor da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disponibiliza de conhecimento e domínio da linguagem virtual e imagética. Sua prática consiste em revisar todo o material produzido pelo Professor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Conteudista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, também avaliado pelo Revisor Técnico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, a fim de observar a aplicação de recursos linguísticos e gramaticais, harmonia, clareza e concisão de todo o material pedagógico em produção.</a:t>
            </a:r>
          </a:p>
        </p:txBody>
      </p:sp>
      <p:sp>
        <p:nvSpPr>
          <p:cNvPr id="15" name="Elipse 14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Técnica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709" y="1569027"/>
            <a:ext cx="2713235" cy="27132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29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Técnica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77536" y="1807137"/>
            <a:ext cx="64389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Designer </a:t>
            </a:r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Gráfico</a:t>
            </a:r>
            <a:endParaRPr lang="pt-BR" sz="2200" dirty="0" smtClean="0"/>
          </a:p>
          <a:p>
            <a:pPr algn="just"/>
            <a:endParaRPr lang="pt-BR" dirty="0" smtClean="0"/>
          </a:p>
          <a:p>
            <a:pPr marL="285750" indent="-28575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O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Designer Gráfico é um especialista que deve ter conhecimentos de softwares e recursos para a adequação e customização de materiais em formato impresso ou digitalizado. Ao receber os materiais, ele responde pela confecção de toda a parte gráfica indispensável à qualidade do material produzido  pelo Núcleo de Educação a Distância (NEAD).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34" y="1423554"/>
            <a:ext cx="3383356" cy="3383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0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Técnica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35972" y="1994145"/>
            <a:ext cx="644929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</a:rPr>
              <a:t>Web Designer</a:t>
            </a:r>
          </a:p>
          <a:p>
            <a:endParaRPr lang="pt-BR" dirty="0"/>
          </a:p>
          <a:p>
            <a:pPr marL="285750" indent="-28575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Profissional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especializado em comunicação e design. Na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 é responsável pela multimídia utilizando  softwares específicos de manipulação de imagem, vídeo e som. Trata-se de um profissional que dispõe de conhecimentos em softwares para design de recursos e páginas web. 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7479382" y="1469989"/>
            <a:ext cx="3438679" cy="3548821"/>
            <a:chOff x="7417036" y="1438816"/>
            <a:chExt cx="3438679" cy="3548821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5754" y="2074032"/>
              <a:ext cx="2913605" cy="2913605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28580">
              <a:off x="7417036" y="1438816"/>
              <a:ext cx="1110657" cy="1110657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87185">
              <a:off x="9992960" y="1642654"/>
              <a:ext cx="862755" cy="862755"/>
            </a:xfrm>
            <a:prstGeom prst="rect">
              <a:avLst/>
            </a:prstGeom>
          </p:spPr>
        </p:pic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5777" y="1601483"/>
              <a:ext cx="1136073" cy="1136073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891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38" y="5850424"/>
            <a:ext cx="1398996" cy="7682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5581" y="1976783"/>
            <a:ext cx="647007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chemeClr val="accent6">
                    <a:lumMod val="75000"/>
                  </a:schemeClr>
                </a:solidFill>
              </a:rPr>
              <a:t>Analista de Suporte Técnico </a:t>
            </a:r>
            <a:r>
              <a:rPr lang="pt-BR" sz="2200" b="1" dirty="0" err="1" smtClean="0">
                <a:solidFill>
                  <a:schemeClr val="accent6">
                    <a:lumMod val="75000"/>
                  </a:schemeClr>
                </a:solidFill>
              </a:rPr>
              <a:t>EaD</a:t>
            </a:r>
            <a:endParaRPr lang="pt-BR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t-BR" dirty="0"/>
          </a:p>
          <a:p>
            <a:pPr marL="285750" indent="-285750" algn="just">
              <a:lnSpc>
                <a:spcPts val="3000"/>
              </a:lnSpc>
              <a:buClr>
                <a:schemeClr val="accent6">
                  <a:lumMod val="75000"/>
                </a:schemeClr>
              </a:buClr>
              <a:buSzPct val="130000"/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accent5">
                    <a:lumMod val="50000"/>
                  </a:schemeClr>
                </a:solidFill>
              </a:rPr>
              <a:t>Responsável 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por atender, dar suporte e buscar soluções para os problemas técnicos encontrados por alunos, Tutores em Educação a Distância (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</a:rPr>
              <a:t>EaD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</a:rPr>
              <a:t>), além de  monitorar e identificar as falhas no Ambiente Virtual de Aprendizagem (AVA). </a:t>
            </a:r>
          </a:p>
        </p:txBody>
      </p:sp>
      <p:sp>
        <p:nvSpPr>
          <p:cNvPr id="4" name="Elipse 3"/>
          <p:cNvSpPr/>
          <p:nvPr/>
        </p:nvSpPr>
        <p:spPr>
          <a:xfrm>
            <a:off x="519550" y="623454"/>
            <a:ext cx="83127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1206" y="385408"/>
            <a:ext cx="42123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Técnica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56" y="1589810"/>
            <a:ext cx="3293918" cy="32939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11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1705</Words>
  <Application>Microsoft Office PowerPoint</Application>
  <PresentationFormat>Personalizar</PresentationFormat>
  <Paragraphs>152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Alteridade</dc:title>
  <dc:creator>Dell</dc:creator>
  <cp:lastModifiedBy>Produsom</cp:lastModifiedBy>
  <cp:revision>101</cp:revision>
  <dcterms:created xsi:type="dcterms:W3CDTF">2014-10-05T00:57:30Z</dcterms:created>
  <dcterms:modified xsi:type="dcterms:W3CDTF">2014-10-08T15:37:17Z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9CC6D468-FBC5-4E3C-A9AC-B28E9AD344AE</vt:lpwstr>
  </property>
  <property fmtid="{D5CDD505-2E9C-101B-9397-08002B2CF9AE}" pid="3" name="ArticulatePath">
    <vt:lpwstr>APRESENTAÇÃO DA ABED</vt:lpwstr>
  </property>
</Properties>
</file>