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5" r:id="rId4"/>
    <p:sldId id="270" r:id="rId5"/>
    <p:sldId id="266" r:id="rId6"/>
    <p:sldId id="267" r:id="rId7"/>
    <p:sldId id="268" r:id="rId8"/>
    <p:sldId id="271" r:id="rId9"/>
    <p:sldId id="272" r:id="rId10"/>
    <p:sldId id="269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669088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01F3E0F-BA70-4A03-9AB2-CBAF0626FC35}" type="datetimeFigureOut">
              <a:rPr lang="pt-BR"/>
              <a:pPr>
                <a:defRPr/>
              </a:pPr>
              <a:t>05/10/2014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5AAFB7-2821-43AC-8F2B-95F854E866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B33092-E7FF-402E-A3A8-0B12669F7414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5AAFB7-2821-43AC-8F2B-95F854E866D8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AE53F2-FAF1-4F01-9DA1-69D24F876EDE}" type="datetimeFigureOut">
              <a:rPr lang="pt-BR"/>
              <a:pPr>
                <a:defRPr/>
              </a:pPr>
              <a:t>05/10/2014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8EB68DB-0381-48A5-948F-709B4E42E8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093B2-CBA4-4FA2-B64E-BD374D86A232}" type="datetimeFigureOut">
              <a:rPr lang="pt-BR"/>
              <a:pPr>
                <a:defRPr/>
              </a:pPr>
              <a:t>05/10/2014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2EF97-CA0C-4236-9805-45F8387693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F97D9-9563-488E-B5E7-38EC8D0117CD}" type="datetimeFigureOut">
              <a:rPr lang="pt-BR"/>
              <a:pPr>
                <a:defRPr/>
              </a:pPr>
              <a:t>05/10/2014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F215-AC7A-4D1B-A4E3-2152C85D2A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D49BD-5DE9-4563-8B19-EAE7533C0B4B}" type="datetimeFigureOut">
              <a:rPr lang="pt-BR"/>
              <a:pPr>
                <a:defRPr/>
              </a:pPr>
              <a:t>05/10/2014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4173-E3DC-47C3-B7BF-73E28CE213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2B9B87-FBD4-4B4E-936D-0000C4AAB7C3}" type="datetimeFigureOut">
              <a:rPr lang="pt-BR"/>
              <a:pPr>
                <a:defRPr/>
              </a:pPr>
              <a:t>05/10/2014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B1AAFA-A7B7-43D6-BBC7-D5E46209C5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0F1592-E480-4195-905F-B100249D8061}" type="datetimeFigureOut">
              <a:rPr lang="pt-BR"/>
              <a:pPr>
                <a:defRPr/>
              </a:pPr>
              <a:t>05/10/2014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248FA3-1D4E-404B-A79B-DB97B33F35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4C6241-57D5-4430-91FF-DB89AC057894}" type="datetimeFigureOut">
              <a:rPr lang="pt-BR"/>
              <a:pPr>
                <a:defRPr/>
              </a:pPr>
              <a:t>05/10/2014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A362BD-D3A0-4B7E-8B6A-FBC47A1A5D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0EC2AB-79DB-4966-90DB-F3E1723332ED}" type="datetimeFigureOut">
              <a:rPr lang="pt-BR"/>
              <a:pPr>
                <a:defRPr/>
              </a:pPr>
              <a:t>05/10/2014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9962CA-DAE8-4D81-9F3B-AAD6C4366D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37380-67DA-42EE-B305-346E6CCE3516}" type="datetimeFigureOut">
              <a:rPr lang="pt-BR"/>
              <a:pPr>
                <a:defRPr/>
              </a:pPr>
              <a:t>05/10/2014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03BA0-CF54-47BA-86EA-739FF3212A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26E610-FE39-492A-8F8F-05C9F9DCC4B1}" type="datetimeFigureOut">
              <a:rPr lang="pt-BR"/>
              <a:pPr>
                <a:defRPr/>
              </a:pPr>
              <a:t>05/10/2014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5E1F3E-E8AB-4FDE-AA39-4428E155BE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C8743E9-B438-4C9B-B419-F7DD9F6D2FD9}" type="datetimeFigureOut">
              <a:rPr lang="pt-BR"/>
              <a:pPr>
                <a:defRPr/>
              </a:pPr>
              <a:t>05/10/2014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C3CCB57-4436-436B-85EC-B985B49B07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97A754-7E82-49CB-A801-FCAF8AC9506C}" type="datetimeFigureOut">
              <a:rPr lang="pt-BR"/>
              <a:pPr>
                <a:defRPr/>
              </a:pPr>
              <a:t>05/10/2014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71EA885-5CAD-486C-B406-086878F3F3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41" r:id="rId6"/>
    <p:sldLayoutId id="2147483734" r:id="rId7"/>
    <p:sldLayoutId id="2147483742" r:id="rId8"/>
    <p:sldLayoutId id="2147483743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duardo.fontoura@unifesp.b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leduc.nied.unicamp.br/~teleduc/" TargetMode="External"/><Relationship Id="rId5" Type="http://schemas.openxmlformats.org/officeDocument/2006/relationships/hyperlink" Target="https://www.egov.santos.sp.gov.br/ead/pagina_inicial/index.php" TargetMode="External"/><Relationship Id="rId4" Type="http://schemas.openxmlformats.org/officeDocument/2006/relationships/hyperlink" Target="http://www.abed.org.br/congresso2008/tc/520200854358PM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bed.org.br/congresso2008/tc/520200854358PM.pdf" TargetMode="External"/><Relationship Id="rId4" Type="http://schemas.openxmlformats.org/officeDocument/2006/relationships/hyperlink" Target="http://www.abed.org.br/congresso2008/tc/520200854913PM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AutoShape 2" descr="data:image/png;base64,iVBORw0KGgoAAAANSUhEUgAAAFcAAABVCAIAAACzYu8wAAAgAElEQVR4nJS7d5QUVfr/fxUxgjmDCRSBIeecEQkGzIq6ukFdddewRnJ0CJIRFQNGBFQUJQmSBxgmT3dP93Sazt2Vq7uru7rifX//6Bkcd3/u/j7nvM49c+acqdP1qvd97nPvdBFYAAVgUxgWVBOqhnwBhQL0AowCdA15DVkNggFBh2j8DrmIiWwrlCI2FCDbCgVQKBQKxUa+hYKJgomCgYKBvImsibSJtN1MtghFjiJHoVpQLWgWNBOaCVVHtoCMjkyrUS5ANpDWIBmQWkbBgGAgbcIwYVtouWkAFNQCgV38hWFBMSCpEHLgZYuRbE6yOclmZDsu04hMg2kazFhNGTPcimiRrBX/DTNZJG3FJRoTEGkhdgaJxpuxk61J27GsFctaMcUsEi+Ss1JFFCulWGwLKdmMSVasebSikhWVrahkh9N2RKaRtB2RaShth4pj2o7pyBnQTRgWTAobsEFBLZsUFVDkDAg5JNIISwgxmj+pBxktyOheRvcwhoM16lijhtMdnOZqoeEMvN74G5qvCGs0xqknAncLnhg8MXji1BOn3oTtTRWx/EUY088bXt7wCrq/mdY/tyBpQUEPSlpQ0P2s5mV0D6t5GN3D6g2M3tAyuhjD1TI6GMPB6g5W82TAKFRSacaASmFQmIBNbZMAJkXOgpxDTKJe3m5gbBdLPQz1sNTDUieLehZVPCp4VIiok+BsoeEMou1uRWMRFu44nGE4InBG4IzBGYMzjoYkGlJoSKGBgYeDh4OHb0GE9/d4JOqVqKc1cqtRbP6rBh4NLaOTh5On9SzqeVrHou7MyNtOTvcJWlgy4jlbMJCl0AATMAmFZkHRwaUR4CxH0qpJ0poUrUugLoXaFKpTOM3gJINjDMoEVAqobaH+DDxthe0swqA+CUcMdXHUxeFIwpGEIwUHAycHJ1f8uGgQW8G3MsKjoQUnBwcHhwCHgHqRNiOgnvt3aoswtJpBZStOM6hkaG1KdzKFRq7gl4yoavMWsoAGGMSCYUJRwUrUy5g1SVqTRE3UrojYFVG7ImqXR2lZnB6N04NxejhFT6ZoRTN2VStqWlF7Bp7W87SOp3VFQYJdL9j1ouVsRYNsNiNaDbzdwNIGBkWcDJwM6hnUp2hdCrUMrWVoNUerOVrN29UcrU7ZVUnamooicas8bp9sRVncPpmwyjm7jjFcrN4g6H7FTmgQbeQBjZgwdeTyYAXbm7RqUqhmUBNHZRyVcVTHUZnAqQTKUjiSwjEWFSxqWqg7Q/FZteAqIlBXljYq9hl8rfAXydr+rB3M2kHFCmbtoAy/BJ8AHw8fj0YWjSzcLNxFI8Xr86gTUSehTkQdizrmN2rOkEJlK063UCmgXoCDNZ286ZGtsArOQpaiQEyggJxkJVijkbEdDOoSqE6gJoGaBOoSqEmgKoHyJE4kcSqF6hStS9E6BvUMnCxcLbiLcPBw8PLw8fBJ8GuISrlGOe81kcgZ4QISKuJpvUnWwyYExY5naFw2YxoET6xSh6CDSyoNgukrIJnQXU25mixicbuBQSODRhZurmWCCHBwcLBwpOBIwZFEfRL1CdQlUJtAbRJ1SdQlUdOKKgZVDKpY1HB2Hau7JDOogy8uwEULmmSmWMPH2C4G9QlUJ1CXQF2i+bo1CVQlUZ5ERYrWpairObHUwzY/rkYWXhZeDj4OPg4BHkEeQQEh2Yqyit+EmMp4UxmvCTmV9muQ0lYyY7OJTFBHJpULF5DVoMRkf1JyZ82wCS7IVWlg8ki6hfIskiz8DPwsfBy8xaohUDcHNwt3Cu4U3Ek0JNGQhDMBRwKOJJxFLy2ckVLBoIqhtYzhEC1/AbwF5YwFXTLZVhZqE6hPoD4BZ6L5ci15s10s9bB2I2s3ctTLUS9H/UV4BHjaxNMmASEBIQERHjEBiRzkqBrMQ2aMKG+nJHC8kdh36qfJD01QIDH52BPPPTzjmYficuhE1a+AKAoeOeMv2LG0Ecoglgfn5itYhFiEinJ5BHgERBoQbC9HvWeeBEM9RX57Tr8VFycDZxJ1SVQkUZFCddKsa7GQs6ARC9ChyWaK032c1Wwh2RwEZwINSTiTcDKoY1DfosD3283TplaEz/RIIuIC4gKYgOpNIS6CFcHwduyno9tLBt8yc+E/rr3hgkFDu15wHhnQt1NF2Z6+JTcd3L31+IGt5Ue+3ffzJ0BKVgKSFswjlQcnICogyiPEIyQgJNImyQ6LtImHj4OvmEQW3jMiGOppJeKMi7oEKhKoSKA6YdUJdlAFb0I9YyEnmzHOcHOWg0VdCtVJ1CVRn4Qz2XIVFvUsdfK2h7caBdsr2F7B9os00EKTSJskhCSEJBqREZURFRAVkRCR9OZrM0gmtEYdTPsryObNS65sR56+b/TXa+ZV7vzisWG93bu2n9i88dHBJZcTcvlZ5OjuzQrvAris6lcRS+bdIqJFBEQkGpFoRLKiRQs8vDy8HBqLsNTD0oZWOM/QykJtwnIIVkiFaEIzYRAK00AmY4Z5vYG3anlUMahkUJNE3X9aEGijQJstiNRXREKwhZCEkIywjLCMqIQQg8YkGli4GaNu8oM9Bw69Wss6Xnlqgv/wtqMfLa37fG10+yfRLz70vbdK+npzeufWum8/LLmKINe0fNZf57z5hG1HxFyDDiaDyBkREo1JNCbbMZmGJPh5eHh4eXg4uFtw/XbzqD8Dg5oEKuKoiqMuYbo4O6RC1qGZxa7JgJixArxRz9uVPMoZnGJQwaCmeSGgTpY6i+3Qme5Qot4iMnwy/M3QYBpNRTKIpBFI2TUKHCbcvHLsk03/WLvocahOx7fvuj9biqQToTokfHBUw+NCXS3qK6s3lVb9+AHywZLryZ8fGXnhuUTOuVREsgilEfnNL43INCLTkASfBLcIT7HpEqhLoC4BjlZdXN0ZWluIWQ2cHVGR0WGYsAmF2mKhtsXCSaZYS//Qgru5mYXvNws02GIhnEEkg0gOIQPhrO3MokpH7aSJHTtfSWY9OerJLu1X97x5c68bP+hz1fLbzvt8UKcvet3yU6/umzvd+NXo/m8MvKXTBWRA34tnzBjMi+VARNIa0ohIiKURkxEW0SQhqFiRvBlKU5+ERgmNRRH/aaGlo6lhUcM0r/o1CTgSZoNgRVRkzGIWrBYLnFnP0WoWFQxOp1CZQjVjO1jawNsNAnWJ1CFSl0DdxUlR7POl30UgnKHRLGJZxBTEFSR1i7fSWQvSiOc7NeBAAUlTY0GZv9x6xYGOt9TccNXXPckHY8koQlb0arejx40Hbri+9rprv+xwCexGAV4ZrvKGby67lmgICmB4CAqYLKI8/BJ81IhAi+XsJhkBGQEJfgk+sWUdLc4LDq7m1hO1Z2BQz9gu1miUrKgO2YJqQicWNB2ibDW1WKhiUJlCdQq1LHW2WHCL1HXGQvNWh/qk3yIQTiOaRaKIgmQeKd0UoWkWxOsfbHv/+2PiCOnIZAXHi7de5bj8psSl7bBy2hRCAuvvfuUm8iQhtZ3OSbRt4+p0I3R3Cg23DDx71pL7R425zKBeERyPTA6CgigDjwAv1WNQkzk7LKNJRpOEoAS/BH9LsSx2Ey6mpXFIFBXQOpY6OcvN6Y2yGdMhU6g2CkUL8n9aYFBftCBQd2sLxfsvKmixEGpJQSKLRB6pIiriGvwyah/fNGnovG4vffmXFOqBxueuPctzeQfx4gsWEoK9T48nJPPhPdj/ANaPltsRb4cOCBzLqTWrVj791KM9/z5jAGx/DlwaGd0WVCQYeBn4NTtpGoxiR9P4nQgBvtYW2JY4FDcj/9NCmDOcZywUSyNLnRzcRQsSGiTqaZ0CCX4JxRSEixPhTArySKlgFMREuBIoT6Gc3EhiqBFQlZP3zSo5//S554QvINs7Efw06U5CuI2DtvQmpzqRaFvSdFtnpN1AIGdUTX/gtkLuNNCUg6gga1hSASkWAQbBPGV1i8/RRKa5ajaLEFpE8PCw/yHiv1gwfrNg17a2wMHNoVgFPL9ZaJWCYjlosdCSAsqq4FRwaXACBAmxLI7m8WsCRzTUAyf+2ZUkSq4sv4Tg1ORwdX+94s7c1j74fkDlACLdcu5GQqC743AHUM2ggYczgwgLUUROo+kCmGLvlKe8ZolZmixW4laJ8EstFnh4uJadTnPj9H+ywKKehaNoobkQUo+MxpYIFFPQrCCDmIJkqxRwRTIQIxDP60Tmz59w281k0cpHBL0MqPh7X/LtZeRACTnx3YVHXFecPn5Fn3MIvhuC9VPc7Uld79sgnEoh8LdPniw9PPevax7827IZDCQROYOmDfAiIgJiCmSVZhSkMohlEGudCBkBoaVAtE4EC9d/t5BpZaGmxYKLg5tvOfaR0SijUf5dOWydguSZFBSoUKCCBlGB6NcjM9e/+MILPSeNO/uN2fdSBA39yD0l5PPRBEdHWUy3rcfJqoOkqrHjqnHkaAmJXHFueYerINVxqD+/D3lx02PPr3lw1gfPy5DyyFMza9liBnEBqTQUBYoCVkEyg0TRRUsiAv+RiOZu6n9aiHJGQ7MFWv1vFiT4ZDQ2twY0KNPQmRT8riK2WNAgahBz4EUkcgiNHnv5Yw/32Pz1spzRBDTe35d8OpzgxwHp8stcwXOb0PfDfaRsbcdPO5FthBy65hJkXICvTSdCbiPkUpJDMA/JpHmYCixRQVIEk0Y+CzULXkEy2ywikUZzsWyplL9bMji4GdvxRxZMHZm0HeNNtwAHjzoOtQzqGDhZ6uGoV7CbZ4REvf/RFySLKShOgZb7l3WkdaRVpNJwS3DpkM5qQ/Io3Hn/xHQmVDj6zU/XEWz/83tjCVt96y23kwhzl5X4W3j98F9uIbu7XIWsQ6N1GbjunzlcRn0OXh0C7Bxs1dbFLBJ5iHnoCtUUKipIKUgVH0Ya0aIICaGiCPF3uww3BxePBoE28oY3bcX/p4V6Bk4Ojc0WqK/YL6fRlEb0/2tF4FRwxQi0WMhoYPNwaQgWYHYbOuSNFW+R80mbcwmk4PEuVx1oS/DVtE8nk15nEfiemD+BLLqdfNuV4NuVUOueeXEEhypyHUmjuoBGQAByKKQtTTAhqBC5tGDCzp+xQJNZmswikabxNKIyjRRFiLR4bOX9/2Mh28qCo2iBhbtoQaSBFgu+DA2faY3OzII8Zc+kQINsImMiY1LFggQwUrpRRJpcTt7e9HTfKRecdR6B5sSn8+v6XuG+mWwmBHumY8voIzeTwECyvSeBePSOXmTtR8+QS8nd/ywpoJrCrSh+0CxozrQEHayBtGVZmqapllT8APmiiJZEtOwyiiICxQZHoI3/y4IV501Pi4V6Fo6iBR6+4lWKm4UzrdF/SUHRgoUc7CyyHEwOiCxf9/CI0eTGKwm0H8HvQmIfNrx04hpSdguZdwX5ZijZdxnBM0MQ+B7sfuSrHhlz5f3Trrq4HYFdZkvHYTIwM4ACyGKhSYcMQJLSBVtWwRVFKGD/LRHNO/1mEQER3v9iwf7NAnW1tsDDVzzVkVp2jf/ZF7SsCP+WgpwFFUYOSgbhWuQPzxxBZvUmX00lH/Ykh8eTvSVk/UUEwU9XDCLpvZ3QMBrM8mMzbv6mK/mpz6UbO1+8vPvlq8Z0/OtNBNEDSNcj5kFehsLYEDUIMk0VbLNgWirNqBBUCP+WiKKFNML/loj/mwUOTg6eooXi2YEMfxqB4japdQqKc6FYDs+koMVCFrLwepdrPrmjQ2HjPdh7N3ZNwSf3YMkUbP3XrtEXrr2jXeSHR3LV435edfbCGSS++a9Y/uSRkva7Ol3F/fkhfPrOc4Tgs/nLel+zauIoMHFYMq805cHJ4NisbAIFZIsWzogololMKxFnEiHB/98t5FpZcLa2ILScoKQRSKOpdYPcei4Uy2ExBTZVbapSFKBLOLUXe7bOvqHD8p4dVo8i828jPw+55vveNy/pcNEIQhaOLXlj9LUbn7yCnngj9eNbL3YmXw44b0fXNl9e3XZrx0uOT+y14CLyQUm7/Htz5vfviUQEtsypTTlwGQgaaPH0vAC5RQR3xsK/LRktifhvFkwD2awVF4xmCywcDBoYeBkEiud8aTRl0JRBUxbxLOIK4ipSBTAGeAO8BlFDWoOiIW9AtakGqsM2UEhDDK3oU/IIuWA0IZCrIZYh4UMsCZbvRQhEDjkGUiXUWjDV37326EPXEAgnkKhCoBy+E08TMoWQdcP6QOCQz6j5SB5CDgJvpCggC3nDKmg0q9FswZZVKuepqIDPgs1SpthKpRHOoClN/Wnql+ET6BkL/t9ZoNAsZBQzJuke0XbzaEjClYQ3jkAcTQwiAiJphHN2k0KbODRxCOYRVRHJ62EbXEGPmxAKyGRsOQ9Nh23bJixAA6Q8OBYpYUP/O966uRdkBtkYDLlq70/Iq8hp0AxQzYICZKApMDPJQsPmnaWw3Mg6IflmXHz+4sGjR5P2EHKwtDx4AUkZjA4VOpADNOi6btu2quVzel6FlrEVBdksxCzYDGIZNCnwK9SdtxxZ2yFSFw+PYHtbLGQoNBs6oVBtyHkzIv9mwR2HL4amGMIpxAREMjSsWmHVbkqjSUY4DyZvJ1QjZtqMZnIGTRsoKHYuR1WdGgXVpAXAAFQL6cy/ho9CRAKjgGFA1WgumYMBy4RhAnYeNguIAGwAZhy5KgSy4AAGBQGihGTuvm5DoQMwFIhZiCqyipazc80WLLNAqaWbmmrm8yhkaU5BNgMxAzaDRIsFV84+Y8HbYiH5OwsWZMWKnMlCCu4kfHE0JRFmW1kw9TC0FFQRBUPXVIOKeYvTqWZaFBSwKaBRU7UMqAZ0wIIBVYSWQTIFnoOdEwyeg8qhYEIDDA1mGmYSJgvThA0YGpQCFDHPAbaazkG3YZoFNgktC02GpdhUNaAXYOeBAmwTGRuiDdmCrEFWqJiDnGtWkEojkUY4jSYZPpl6JDQI1P1/sJCCL4kAgzCPiEQjCg2rdpOph6GzULNQoRUsDaJghQowCoBp2oABcJaZMoE0BQ9FAGcig4IAQ4GuSOlYHjkRKg/FhEah6dBy0EQYaRgUBmhOy/oAwdY1SmFRpPOarMaBJEUISAAZWAWL6jq0POQsEjqiFDENYRMJEynFjhbA5cBkkcwgmUZCRFREWECIQ4CDj0PjH1nQDGSyVkwwvEULLNzNpZGGJRpJ280WNDMAu4laKdWwBTOXQbBRP5aGKCGbtiQNSQv1ydzRPHIsMilEGASYrA80Z4lJmCqg5jVRg2JBBVVhqaAqoAIaoMHUYIpAAwo1sFVYoBQmDA3+pL5Xx4ksykzELWRMKCYYzjqm4pQJhwmPqFXr8FkIZS2viXge4SziGSQlJATEOcQZxJKIptDE/k8LvOEVqLu4D+Xh5RGQ7CaZRtJ2SKFNORpQ4E3DmUVQokrSZGQ4KvmtaUR5JPPgCmhScKSB+yYPTgAjwZ2BW4cIaKCapohGIV28YVXhYKuwWrA1WBpMDZQRuB+0wiFAhoU0n80oCU9iu479BeyuSGwIZMsKEHSIvFrTGN8E7Keo0lEfEQ/kaS1FQDFdFLEcDeQRzSJetMAikUI8jlgcURbeP7JgFLsmzvRyaLYgUa9kBzJWU9aKpO1QBk0ZBAR4YqhKoVEAz9JQAVWVoU06fFkENcQL8Ck4Vs98oSOuImqjTqXVCvi0rWqwNZgmzGwhrelK88M/AzVADcAAmBO+1Vn8CjAwDJgAlesbNuXwrYLvjoVWuLNH02B0iLJaHWh6D9gNVGtweMI704VKioCiO4FYzgyoiCqIp5EQkeCQSiEZR+J/W5DtOGN5OTQW/x0s296MFciaTVk7lLZDMppEBFh4YqjjEciByyEEOF2uT4GQhaiGqIZIBrV1ie9NcBklKDFlTd5fTGhZ0BzAaooOW7ML8US40eu0YFjQKIo3bwKmBTsPQUT5ofj7MuKmrcGELsRioR+BYxYOMvb+POIZyAWkASYV/z6n/Ay487ar3rNTyFZRRBXdAyRzWlCj8TySGSRkJAQkWCSTSKT+qwVTR06ykynLz7ZYEAy3gbiQb1QRUxCLG640Yk16TRoBE3FdiwEc0m5kvTAFTQgDioVMDpxMU7KepjCpkbG1rKabJpC17JxtGdQGbK2gAIYFzYKhU43CLOhqRs3qgIxsFG4PahKQM4CqF5dPAaYP8AMxwEhnVF0HgJwaAeIAY4GR834KzgabVgMAp+ihnBVXkUrbMQ1CGok8xFDGk0aSo39gAa0spNDIwSNQt2S4LcQzBX8OkaThERCuTJexiPCINdkuHiENjAEG4AEZUDRDVq2slBdNmFI2QymKX6ODBSVboAAFstm0nOYBQ82nVT1NoeUNJacrFmwTyMNKQBq1ZPLoNXePnflwDAUNyMl5mBp0CZALeZYCegsWwGdScj5lQjGRUSy2AFGDoEPUIeSQYtSABiEk1fN6SAfHFYJ5JAT6B9URsHWoks0kbH+yxQJfcKp2IG+GNKR4hHjEAvBVwVGJ4PVv9p32zZ9v+NeAIaX3/op6P5gG2x/VIiZygAFNNZUMLLuowNYs2LAU1VQygGFTlUK1kANyciZOoZrQCjDyMLKayiF38+yhPT+8q8+cyXU0UoABakrhECwNUBXkGBSa9JwAMIahATqgweR1IVlI5ZDLQpEhhfVAxAhIYEUkcuAkhGQrnLGa0mogZzeJ9n+1IFAmTv0JeBl4Beo2EFMMb94KyjTYZDiqCqfd8I1cNrnL0uF9Ppt29r9u6fL+pD6b7++2akq/pVPdSMbA+DVvHnIs3ZSHkkEuYLIxpAXkC9AMqBZyCjIS5CbEUmAFpHKQs8iEzAQHNYFcDqYD4a4bJp8zv+vEz54IIBkuBAGFWmmDpgWICWRCyAWghqGlYLBQcjBSppyBJkEVoVRJzhTkFIQoEkmk4ohW86eyYDKIsNkG3Y7mdP8fW6AoWojRYAzeFLwc3Fnbn5KqM4ZfRYJHPIpIJVyDFo0esXJUv9IBg9dNvG5mya3LB3RfOazLwsG95o+qR8CNUAVqGhDq+tb4vqse7rLqnuGbnx6y+MEGpOIQvQj1eGHE2DUP3zJrVCVi9QiOfXvKlCUPP7jxhVNINUCpMSKNEG7eOOqS9b06vzPADT+PeBaJPBgRzOyfFoxeeu/AFXf3WTp14Pw7T6I+hWQM4SCiLDIO0+9D4tGVzwz71x0TFt4/9LUJfiRq0RBHTAKTB5Mxw7oZkzJuyfqvFvjfWzARz1o+2fClbI9Dr3bCM2rp1C5v9hteOuIQDtUjUovQSZwasLT/iJV3dn9rWCX89Qj0WtC3R+mQYR//6Yp5Y69cNvyCub2vmzey+8I73Ig1IDJu86OXLxp40yeTO64dM2DVncNLJ930Ur+uc8Z1XjKtx8LpAcjjF02/bknvWzYNHfbxPcOWThnwz1E+RBsRGjl7Ur9FY7uXjmn3atfuayaN/vihPgtG9XtzUBCBMOJO+O9a8kiP54f2eWPM0MVTe88bN3r1ff1nT5i09L4w4pWZ8iRtUuy4ZsQBTrL+qDpS6NB4ykUQjMKbhJeFO4NAxvTKdoCF34MGPyK3vNJv1Pv3D1kx6RQCNZC9ULxwROCY8PodE96YHoToRWzUksETVo2/5ZlhLmQaEBz27rh+H0y7fcW4MSvurIW77Ssde+6Y3va9/lduGl7y7vCBS0YMKB077L17Oy+b1GXexDC4kS+OmvL+9Jtn9+666I5eyx8e8eE/fkJ00PtP3758Sqd3xvRZO6Xvunt6r7mrw+yh188dOOTTqZ3m9a6EY+zc8aOXTOo1c9i0z5/4FfVlCHRaOKzTrMGjV06vgCuGpIiUZEVZrlE3E//NQgFaqyx4OLgFwyOqHoWGZUSjCPkQnrj0vm6zRt6wYHivdQ8chVwJrgn+GBpCaEpB9iExdd70wa/2Gjd/tB+ZOrABxCpR33X1iA6lfbvP7V8Jd4eVAy/bMODSDwbdsGFYHTxeBI6gqt/qyV3fn9pt+SQH3CnE+s8e3H3hkDEfPH4A0T1gf4Vy44rp15fe0W/dfYfhaUCyAYkaxHqtnNxx/egOa4eXo7H37CGj1k4tWTJyH2qOwPMTKsvgG7J66sB544b+a0wAgRgN5sHnKZ+3k6Lt/aOdNQpQBfq7NSJr+9N6IJ1vytFkFpw/5+Eh9np5zBUrx1y2efIVqyfdtGT80HfvGDJzWBihCCIxhJOI16EmiLgLfB3SlRC7L5t069pBXdb2771s9DE03rhu9A3rR3ZbM9qBoIiUBL4R3O2ld167flynVeMiiCURuW3BgIGfTu69cFgN/A7Eu709oWT5vV0WTTsKXxgcowVNCCK4MYunX7tu8iUbJu5ATffSsV2Xjev//t3XzRlQsnJcOQIn4KhAbQjhADxJhFM0kgUvgmvKejg0/tEpCwrQJJtJWf7i1yo5uNiCU6FNORozITJqMA8xZjSFwXVfczeZ3ev2j+4dseXJG2YOGLJsUu/XB494e0wQIT9CDQiMmTt13DsPDl90f7c3Jw1cdXeX1f1vW9Ov5/LxR9B085oJnVePH7RsYhRRG1kDuRAy3ZdMu3b9uM4rxyUQYxHrs3rU1Yu6lszu3Qh3DVz3f/63DrNGDV3/hAucCBG2CJ01wNYjeNHy8Rd/clfX9XftQVXnxSO7vjt+6OYHr5vbr++qSb0Xjxm6YFwQoSB8IpJxKxBTfawWKUBoZeH3J26gMKDJFsOYRQtOFvUKggIaw7laFn4OoTC8QXiq1aowIjEIfnBzTqwfve6xHosnDdvwQK9ld5yE/yR8vZaMGbP27h6v9h8zc8yD86eG4Om5rN9tKwf1XHbnMcQ7rZ56+6rJg5dMiiMO5G2qxZHrO//eTisn9lg6UQSbRnLYqvH9No4ZunykC+5TaLhx5uDrl03stHRyDaIpxKGGocV0RL2IXb35nrYfju+2bJwLgRoErnql6/XzB9y+YfyN68beuHp0v013dXyz3wGcrEaNhKbVCyMAAB4eSURBVIiGOMCJbF3acv+BBRsWtHSzBRcDRxK1Mbtaho+BOwxnFF43aqMIphBS0JS1/SxCYcSq4C2Dv+PCoSXvT71u6dC+H9/db8PU22cPaUTAg3oeviCcJcsG3rR6aNcVUw+BuWnttM6r7hxYOjmEhIG8AS2GXL/599727qRepRNF8BK422cP6bZq1O2v9XIjUI9Q72VTO66cevt7D1WCi4ETZBeQLCA+5O2x56wYcf6miff/8nIZHAdRWQ1fBXwn0Xhz6ZBbV4++bc24TqXDh6yc4kUoCFeq4KBG0Mg3pq0/OH2FBZtqWTPJmd4UXCk4EqiOoToFZ4BWRuGOI+CFs/tzt01ZMPKpRaMjxj4eJyIoc+NkBSpuXTXompUDO24YecXC/p3mDBu6cIof8Ri4OIQ6NN28cthVG4bfsGraz0hdvWHq9evuLFl+RwNiMhQZqh9Kj0V3d1o5scey8UmwSQg3LRrfd/MjIxdPCyMZBlcP9pal069f+UDJ+icPIcRDEO1wCpFRc6dctmzcdd88uAOhm9ff0W3ZuAnrpx80f/XAEUCDG84RpeO6zRzYd/EoBwJltCwIp4JQ9nenr/9pAbmsFedMTwquJOpiqA7TChFeDgE3qhpQc9jYf/+Ge0fMHTB+fh8H9nlxOIDyepwYtHpg53f7dP1w9H64uq+b2G/lnZPef/wAahrBNULsMWvCTWtGXbN+ZMeVU3cicdXayR3WTix5d6IDERZpBrlGyD0WTeu8cnyPZeNjSEXB9dpw3zXLxpbMHnsUVXXwuZActOaxm5fdfeEbwyZseeE0AqfgGDVv4uQPHu6wYPB1y0fshLPP2mldZg0bvGDCXSunV6AigEAd6gfNGT5+xeThC8bVwhFGMIWgM31MgpeD44/qgmEjk7VinOUufr88gdo4akNWVRwet1WdRCgATy1qxi6fePuSwYO/vufK5f2ufLff5aW9un8wtvfaUV0X9K2Eq/1z1/VZN7HPB1O7rJxw67Lx17zae+SmB7qsHtlp5ejbSqf9gsQNy+/o9O64PssnNCLCQGKQ8UPuu3BKt+Xj+74zPgY2BubWuYM6rRna+5NJN5b2H/Xx3SfhPIJT49ZN7b1y9BWLel75/uDbvp980bLbbny3pGT+bSHUcnBnEb979t1jSu/pvmxyz48eaD+nf5c1d4756KFur/Tzw+1DlQhfNFeR0mvzCP6xBagWxLQdYmx3Cg6m+XWWhhQas4iHzAaf7Uwg4oazHr5uS+/suOKOjqvuvG39tF7r77p1zlAXAh40OlHnh2/UO3f0mDOs9zvjBi6f1G/h+DoEhi6ZMGThpGGzplch2WfO5IHzJ45beEccsQzSaeTiUEbOvHfwwsmj5k7hkJYghxDp9lrfQSvv7L18QtdZg90IRBHwwzVhycSSBUNufm/k1RuHXruiV79Vg2OoElAOxFS1SQbb/8XRfZffd/va6dctndBt3T2d3xzuRSyMxjSCotUgqPUmIpLtEv7YgmKAl2kwRV1J1Bff6EkWnDnEJTss0VgDWy2BEcFEkAggU41EHJlGPRBDNA3Bp3tEcBKSGcRUJAqI55HMIsWD5cEIiMpgM8inoQlIi+CySJoQTDUL3SzAkJBjIPAQTViwYVsFHYqCrISsiEwGig5VRy6PTBoyAyEBNomUgLiKqGZF8mAVSBJkFmIInBsJB2IOhD2I+hGOoCmBIA+/RH0Z2ytTzx/WBQuyBl5CswUWLt5uKCDOKo0pudGCXACfBRPJe8N6QERaQd5CzjAk0CygZPWUhnTOZgomB11EQSwemRvIGVAAEZBhGTAN3ZY1O6UZUVtLwDChAzbN0bwMKYccDEADCsX3mAALsEB12yqYlqrBsmBboAaoDmiAClsFchnwHDgWLAMmhWQKDAuOAxdDIoZ4HJEUQjxCkh3IWIGM7f1DCybkAngBwRR1MXBycAlWA5dvyBSCeT1q2ExccAl6MIeEDkYWG2Ey6WxQMeMGeMVM2pCBtG6KeTudRl5EQYQlAypgwoIlwRJhaDB0UBlggQTA2/mskdM0TTNgaFBNGLABE3ZOt7S8aeoGdAu2BRMwKXTNzOWtXIbmZGSzNKvSjGlmbFO2kFEhZMGLYAWwHDgOHAuGRYpBnEdMQES2mjJWIGsGMtYfrxEWFA2ChFDKdjdbsJ15BFU05a1gVvfxBWcBYRmeoHRMKzTCDhdsfx5BDREVTRnTrRiNBYQyCHOIJZCMg0mA48FnwajwGPAYNGYiYSBoolGHU0ejDkaHnIeQBZNBNItUzsxljEIBWgGqCZVCpcjbyBWQzSCtIJ9BPo1cFrkcFBVKAVmNpnWIKtgC2AJYDUIOnGglUmaURZxBnEWMQ1i2mrJmIK95c0aj+EcWKFQDaYlGUrYnCScLB4s6DcFkoZI3axQ4BVRG6VEB5RKqs3AzqJRRHc7sl1CmoSKBvRkcT2BPArsS+CmFnxPYFcWuEHaHsZvFHgEHWJQxOJ7A3jh+iGJrCDvCOJxCNYdaEdUiTsuoSSPEg4mCT4JTwcBgofOgcgESDzkKIQ5JhJSDbFhywZbTyAiQGERZBNN2SDPDVI9RPaYZ8bQdSyEWQSSEpggCHHwZs9FU3WbB9cddE0wTimzHGcuThDOFegZVKZyOWcclVCZwOIlDceyP45dafFmHr2rwGYfdInbG8XUlXfrKjt5PfdFxo++eTU13fR65a0vi7m3MPduE6V+l7/06c/9W6eGt4pNb+ee28s9t5Z/4RnzoG+m+r6WHv0g9s8n/t5Un71+ye+K7eydsr3/WYXzBoiKEugjqZdSZtB5w2fAIcEfgisCTgDcLv44mE+E8oiJiKcQEhGWEcgiqtr+gebWCXzObNMR52pREIAZfHF4Wbsl25Q2HYtRL9h+tETYoClkzyVjeJJxJ1CZQzuM0h5MsjtbqX8axO4adPynz7v3wik+k6RulcR+rk1aJQ1crQ9dqQ2clOi+Ru5XKXVeku2zIdv9IKflS6bUt23t7ute2TK8vcz035/t9nh/9hTrmG23wVrP3dtprmz3wW+vOA3iiHv8I4bU4XgrhFS/meeiKqszScmH5UXbpwdSSvYlFOwIzv6x9efPxv+ewX8MBE7/qOJzBIQaHgzgSxPEwTvKol9AowcvDzdIG2fZqCKqGV9O9quFRTJdIHSnUR1ATQU3qD1dKCxR5mUYSqI7gaAj7/fixAV+78aUPX23nXn0v8Hhpw9T1qQfmBQYtYXutpf2Xmz2Xo/cK9F+EHu9iwAYMXY3+GzBwEwZtxuCvMGAb7futXvJdofs2q9cW2ucra8BXZp8t5q1bjBu3mB2/1m79zhy5o3DHnsykA8LEo/zYk+Idp9L3lStPuPQXXPYrDrzdgMVerPZjnQ+rfFgWzC0Nye8G+FXO1Kry5Jr98VU/xlf/GFmzr3F1VeqrEN1ffLMlgZM8yrOoyNNTmn1Cs48rOMrhcAS/evCrB4eiOMbgNItqhtbJ8BfAWVBM5Al0mJBCheMsjlbhg+NYPGPH1euYyXPd/d509FyWHPleYcpqZexiadCidP/X4l2eD97wtPuqCb+QqcfOGb2H3H304odPXf/YqRtfCw1+0d2jVB73uq/LOnX4FxizQe7zA+7dhQd3WpN2Y5wLD5ZjwrZst5O4b1d++s/yjGOFF37hZpxQHv8ldceJ/OTj6rgya+IOpu8Ra+J+9Y7j9IHTeMqHN130jSRWpfFFFjuT2BnAzx784sChGn1nrfJRvbKuNr+uOr+uUllTkV1dnl55Wl5+SlhySlh0Ulx4XJ57OD3r1+zMfbmZv2TnHE6XHhXWHGXeO5n6rCKxI4emLE2aUAhgqIimUBbE9qWNE5dzo15suLY02+efgWsePXXO9CNk8n4ybAfp8w3p8TW59VNy0wfklg9Jh3Wkwxpy6UJy0Wxy9kvk6kWEPEPOeZlcPIvctIKQvxPyPGn/Jmn7FLnhX2Rh4+DN+WnLgj0/z43Ziel78FglXq/HHA8W1+EtB16pxFOVePiYPXWXMqYM9x0yph237z+hP7SPu6vKeKYy/4/K7OuV2Xn16mo/voxjdwIH4ziewGEJuyV8z2N7Elsi2OzHpga6od5ae0p952RhcVlhwXF13hF19uH824dybx3MzS7Tlp1U15zMvF+R/rJW3JlDSEFKh0KySMRweubO+xfW3LkgPGLGiYserTx76A4y+DvS7xvS/TNyy/vkqpXkoiXknPmk7SJC3iTkdULeJuR5cs6bpP28cy+aefbZr5KL55Fz3yBnvUrazyXkWXLhLEKeI21mEvIcuWgeIS8Q8gQ57yVCniJn/4UsTYz6KDfhq8L4H+jU/Xi4Aa81YnYD5oexyYH1QXxUYS1qwIow1h7n/uXWF8Ww2lsodStLgtrqJm29V1kTKGxM4uu4tSNOdyexh8V+Hr8KOCziiIjDCeyNY3cEP4Wwownf+bHdh20ebHXQr+vptnpjR4O2z5M5mkcyD95EjmQQCaNsTfXf/nm434QtZNhWUvI5+avvwjeEjqV67+VW/+UYvBJDV2PYUgyeU+izGlM+wV8W6vddU3zm/yDnzySXLCBn/Ytc/Q65blkb8hK5ZsmFN664+obVV1+68qJL113cduGF5I227RZeee5b55IXyBWLSNvXyMUzCXmGnPcCuWkOeeHE7Rv5x3+g8w7gvRP44hj9uA5fR/BDlblewnchfBDE6ghWJ7GexYaYvdqvLPIrSyL6+zF9Z1w7GNcPJa1DCfvoGQScEnCKRxmD4yyOJXEkgSMxHAxiXwD7Avg1RI8HCxUFMDkIJlQiIsyi9sHVJf0XkI/1+zZiTGnu9uXa7e+h90b0XSze9Ebo0tci7V6PXvRypP1Kc8hcscdCpduHGLao0GkThn+C8WswdhNmkLGEPEXIPYQ8Rdr98zzyJGnzHLngjTbXLb/y2qXXl2zqe9uGntcu7dh10y1XlJ59WSm56X1yxbvk0mXk7LfJVe+Stm8R8iwhD5ALZpBPuPnf5Zf/ivX71FIHPqqiKyP4NIyNXqzy2+9GsI7HhxlsVvBd0t6dso4zdhlLj7P0xBkkVJ5Bbh5rBJxO4nAMh2I4FsepmFGlgSlAtKCSlOVMoKwan/6ovPyNNmM1O/Sh3WRR6NZ1Qr9PlVGfpEd9kh7xRWHsFkzcgsmrUiOXhPosDndeEr/2nw4yL372RvO6T9D9Ewzbggc/LMzYgrfIMEImEjKRkAmE9CfkYULuIeQxcsmLl13z1jUl626/ccWVXT68uuSr627+9OJr3j+33eo2V2+6rP26yy8sveDa0vPO+Tu55FVCZpC2T5Krnidf517/yZhzFKX7tTmH8nPqsSaGzSFsqrNWlImLPMZnPuObgLUthO8i2JHAj0n8zGAXgz0M9vH4RcABAQclHJJxlMevMfwYwY9h7IrhcMw4qSGmQ6DIEYpGDeXf17267MC4XZm/7dL/XI7XTuL1Oiz2YUMQm7zY5MSGCqwsMxfXY81pLCjHW8fx7EnMOIAJO60+X0gdV3jP2673+Drb7zNu+DG89LXw1G5jFhlEzh9NSD/SZjghgwkZTsg4QiaRq15sf/FL514995LO73Xs/HGHHts7d/32hq47OtyypX2XLedds4H02NL26lXk8iWk/WxyzovknGcJeYxc8Fcy4f0r1kSe2ovSn7HoZ3vxSayqxZJ6zK3DnBrMrMSb5cbrp9TXTiqv1hmz64y59doCp7bYqb3TUChtKCxzaKUOLK/HSqf9vsf8yp/7SYNPQxLIECCUR3mDuNmpr3NjTQ3eCeL9ID4O4IsQvo1idxy/JnA4icMMDoSxJYCPmvBBjbEghGV1eKkBzzrxhBuP7CsMPqCP+Jbvvy014qA+Y5f0+Al95qncirN6EFJC2o0kpBO5YDwhwwgZRMhIQiYS8iQhfyNXLrj48sXn3/7xtV2/vPKmzWTkkes7fU26bT+v+9Zzu3/V5qqVpNeX53XeQM57nZz/CumwkLR7hZAZ5NZ3yJvOCT/QZ3fjr3vxzK949gheLMM/T+KVU3j1BF4+iVfL6evl1hunjZnl+qwKbfYpbeaR/EtH1deOZ+dWZdbWi18U4MzZTYBMgJyBSEo/ETR3NuG7ILb6sSWJ3Ukc4FDGo5yjlQwqU7Q8icMp/JDC1iS2RrE1jK1BfOHDB41YVV14u8Z+xYmXnHihFn85bjz8i3zPztSkX7J3HSw8HMDCw+prV0wjF44j5DbSZjQhgwnpT8h4QoYSMp6QaYRMIR3evPL6pRddubpNh40Xdv3yqn7f3dDvu+v6bL+m17bLe227tMfX59+2mdz8Ien4Hrl2LblyJbmmlFz6Kum6gFz9Emn3F9L5TfJ57rkf8cYezP4Fcw5j8UEs2acvOGgtO40NlXj/mF1agyVH6es1WFqlrqkRNxfg1BGhEAls5G0potZ6Cvu8+DmAHT5si+PnOHbHsCeG3VG6K4ZdMfwUx/YoPo7h/Sg+iuHzKLaEm1185cUmB11Zoc0qyz1/rPCncjxej6fc+NNpTNuVHbo3e6cLr/+af/mwtmTUm9eSAaTdREKGEjKAnDuhLRlKyGhCxhAymJCJhDxFLny9zSWzz7t0btsOK9qXfNph8Pede229ps+3V/bfefnAXZcM3HVR353n9Pye9NxK+n12wcBP25esO7vXxjYd55FRn11y4xzSeT7pvpCULCBdZ5Fe88i9H3daVPPIjsLiY1i7j769J//ywcK8suzqsuSHebh1xC3IRAey0CPwNuKQHz8FsM2LT1xY58C71fai8sKbR3MvHMz++dfcjIPqo0cKTxzTnzhpP12Bv9XipXq86cIiJ1Z4sNGF9+uwugKLyvDSEfqng/Y9v5pTftWm1OPpGvz5UOGxA4W/OLFijzLXjR+6PnNZl2euJxPI5Y9eRIYTMomc+wgh4wkZTcik5miQewj5Ezn/BdL2H+SKeW2vW35u5w8u6vHFxb23tu/33UWDfmw/5Of2fbef12fbuQO2n3tX2Q0jfrhg8v4r+39Bpuy9dOSWNuO3nT/+mwvGfn7BxM8vnrb1uru3dJi6+eqnd3R/bseAf3w7auHuR1f8+IIAN28EVQikAGQgx+DyYLcDX1RjzUnM36+9tD//993Sn37kH9zOTPo6NfJLZuAXqX7fcMO3cmO+F8f+kJm4S5m2Kz99j/rY3vyfT+KtGixuxKoAVvmwuAYvH8Fjv2j37BfvPaE+XoknysyHXXi+Fi//ID19EAtO4NMT+G7S2iE3/fOKG15tf8PrbckUQh4h504nZAIhIwgZRchkQu4n5EFCHiDkSUKeJWe/TM57g1w4m1y2iHRcTTpvOrvfjouH7rus7w/nDvjh3Fs/JSN2tR2286w797cb91PbKXvb3bXv0rv3Xv7A/utmHOr8xMEuj+3r8uz+QS/tH//MtjFv73xk7tZn0ggVIOhQiIZYBg4vfjhZePdAfuau3PPfS0/9ID29U/rzbvlve7PP7M3/eY/+5G7rkd3WQ3v1R/dqj+9V/7Qr96ef0k/8ID36vXD/t8KU76QJP2TH79EnHcL003iiBn9vwGs+zHLjX4fjDx3j79rPjfmZ7f+zPKQcj4dRegKLd2NFBX48gO/GfNRv1Kd9SlZdc9VrpOMLZ1/1BGn3ELnwEXL2A4RMI2Q6IU8Q8gQhfyHkGUKeJeRZctaL5MI3yOULziKvkvZLyUWLSftSctFicutHpNtmcvsHZNSOc8Z8f86obW2Gf3XW6K/OnfTdpff+3OGh3Z3v3nbzI9/3mv5Rj6c/H//8h/en4OZpVINCKGJpVDqzW46ySw9Jcw/n5xzOzzqpLzptLq+ha+qxoR7r67C2BiuqsawOKx1Y68D6emyow/oarK7BO9WYfUx/9pD6xC/ph/aID/wiP3FYeb7cnF2PJVlsdmkzXfbLjfj70fydP8uD9xljtsvDfrKmH8SLp1BahU+O49Nd+ODercNGv9dl1Nobesy74PqXyOUvkAueIWQGIQ8R8jAhfyLkL4Q8R8568exzXm5zwb/Ou+Tt9lfMv+Dad9veuLHNtatIl01tbv2Q3PIe6foBuW0D6bSadNtA+n1Ehm4mIz9vM/qL88Z+fuHYz9vd+8MNM/aU/HXPsDcPPLBo33M8fArYAjIEJqgppDI1PnFPoLArgj0x/BLDoRiOxnEqhlNhlAVx2IdfvNgXxOEwymIoS+IEg1MsygWcFnFawmkBpziUJXAwbO7y5r91pb+ukT76JTbvkDS/AWuT2FSB145bfzpoTd3Kdf2p0P1ns+R7pc8v1rQazGzCZ278EMCvL5+e+vjxQWO33dx1XbubVl548+pLLlt0HnmFkBda+Cch/yLnv93m4nkXXLn4/JvWtOuysV2ntecM+Or/VXLuv1GVaRx/JLqxCtO1kChFVmUbELS4K6bQWlAKWtRlY83iBVcXN8W7glFJxKVThNZLRdhlVUTtQikCVsQEt1lWMYIKbWovw8z0NrTT6VzPmXNmzjkzc67vOd/9YdroZvcHTT7/wJu8T97kfb7fT9HSthlLPiq4+8tZa76+srb72sd65j/Rff3T3Qs39i560VdRF1jZELnTHVu+LV69W3j4vehTrSNuHh4J4zI4gg4wMDud0gaTrE9AL4ceHh7O8Sbs/rjdH4FvHJ5x9IZxLgJfDAP5RV5i4nvOl3AGQrlzMWMohWAWYRVjOQzL8PA4O4YvOJzyoq3b2v+tsvM89gTxah9qT2Qq25WFnyRK/q1W/lO881jk3kHsPoc932LHd9j1MV560le5tO2Km1pnLPjgl9Nfp6KmKQVbiTYRbSB6lugFuvBlusRNU+up5J1pJW8XLGx2lbVeVnZg6j0n56xun1Vz4soHvpqzvqN0Y9+STb5lLw0srxuufiV0R2NsZUN45d70ur2hJ46MbePhkRHO5V9KBl21xbQxyus+zuzhJ/VfcXRF0RlBVxidYXRG0BlFd3yCrnheDuZ0J5zuHxusOPQk8X1ywmPRz2FIxHkR55PwR3F2hLUPWAei2N+PV0+pj34m/P6jxK0HuYqDqcpW+ZY2u6YTm/pQ34G6Y3jy0Y55tZ2ltxx2lbVOK3lnSvEOuuw1mtpI9BzR8zSlngq206XbqbCBpr9BxTup5N2LS5tdN7YU3frJrOrPrq5pv3btl7995PTixzqWPvt91fM9Va/4b2sa/F1T7x92fLfuH111IoayEDRkiMFmMDVIshkVjEDS8OdvBI9ublJ/FZs4eS//c+Bwbtz2RZyhBEZFhCXEJUQVhNIYUOAVcSqEQz40ncGGdnPNkezyllRZS7K8JVnxfrTsBB4YgvsrPHUYD9Z+PXvd6WvuOj5j1fHL575Nl9bRzF0078OL6TmizUSb6cKX6Rd15NpK0xup+HW66k369VtTFuy+aNEe180fFlW1FK868qu7P517/7EFjxy57k/N8zceqtr66UMifBwCGmQdOuUjmRYMlaVkMyqaowIb5E0vZ3nizBOzPTHbE7G9MdsbY/4483PW/4Fn/f9LwvYlnL643RtnHs7yC0YgZQUVFlIQlDEswZtCp4CT4zjaj/fO2A0n9acPx5e3CRV7AtftHb3hUHrFAbGqA898gw2n8cKSv1HVvgv+/M3cx7t+s+h9uufE1Yv3F1zeSDMaqGgbFdZT4V9o2mZybSLXizRzC8120zXbaG4jLXiNbmiisp20bNcl1Y2znmlZ9eAblUn4wvApSOrQDdhk20C+5QFDd6SsnZCdSMoaEdmIYI/w9ghvB3k7yNsh3g4JLCRaPxkWyGBYgT/t+NPWgKwFZDWYUcOKFpb0UNoYTSOQxkAafhE9CZyN4PNhvDWI+i9S69uC9zV7V+84s2JfYG1z4I8t4fUn0fgvZ/txe/vMWlrx1+LVH8yr2b/woaMVa4+W3/dx2ZqDN9bsK71r77zqv8+5fddVi92Fi92F5e7C8i2u8i2um7cULqsvWuGeXb25tHL9/CA8HIIKRA2qDidrMGLmD/5PByZD1oBkQtIh6ZA0SBoUFRkVOQ05HZmfjglJw7iOMQthGwlAADKACie/hDOZnTOQ0aBoyOQgZ8Gn0J+GN44uGYMShiWcT2FEwGgSoTjGOETiiAURCiAYAR+HIEKQJpEnUSAoELIQchByEDLgM+DztbMUBBGiBFmByptSzrFUw2EA2QYcM5+7nrC/WsgxqBayBlQDqg5dh56vcVgwfw5ZCxxDDOABEZCBLJgJZoNNBqWd/DxCA7KwNJga1Bz0HPSEmRIcJQVDgc3DlICoZcTA8j0rAUgBGROmCcbwQ/L6x7D/ggEy9ASUFPQsJgSXmgnHwX8Ai9sNxbWfL+Q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2052" name="Título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dirty="0" smtClean="0"/>
              <a:t>Avanço das ações educativas em EAD, utilizando </a:t>
            </a:r>
            <a:r>
              <a:rPr lang="pt-BR" sz="3200" dirty="0" err="1" smtClean="0"/>
              <a:t>TelEduc</a:t>
            </a:r>
            <a:r>
              <a:rPr lang="pt-BR" sz="3200" dirty="0" smtClean="0"/>
              <a:t>, desenvolvidas na Secretaria da Educação de Santos – Compartilhando saberes na Rede</a:t>
            </a:r>
          </a:p>
        </p:txBody>
      </p:sp>
      <p:sp>
        <p:nvSpPr>
          <p:cNvPr id="9221" name="Subtítulo 5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  <a:buFont typeface="Arial" charset="0"/>
              <a:buNone/>
            </a:pPr>
            <a:endParaRPr lang="pt-BR" sz="2600" b="1" smtClean="0"/>
          </a:p>
          <a:p>
            <a:pPr marR="0" eaLnBrk="1" hangingPunct="1">
              <a:lnSpc>
                <a:spcPct val="80000"/>
              </a:lnSpc>
              <a:buFont typeface="Arial" charset="0"/>
              <a:buNone/>
            </a:pPr>
            <a:r>
              <a:rPr lang="pt-BR" sz="2600" b="1" smtClean="0"/>
              <a:t>Prof. Ms. Carlos Eduardo S. Fontoura</a:t>
            </a:r>
          </a:p>
          <a:p>
            <a:pPr marR="0" eaLnBrk="1" hangingPunct="1">
              <a:lnSpc>
                <a:spcPct val="80000"/>
              </a:lnSpc>
              <a:buFont typeface="Arial" charset="0"/>
              <a:buNone/>
            </a:pPr>
            <a:r>
              <a:rPr lang="pt-BR" sz="2600" b="1" smtClean="0">
                <a:hlinkClick r:id="rId4"/>
              </a:rPr>
              <a:t>eduardo.fontoura@unifesp.br</a:t>
            </a:r>
            <a:r>
              <a:rPr lang="pt-BR" sz="2600" b="1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18436" name="Espaço Reservado para Conteúdo 11"/>
          <p:cNvSpPr>
            <a:spLocks noGrp="1"/>
          </p:cNvSpPr>
          <p:nvPr>
            <p:ph idx="1"/>
          </p:nvPr>
        </p:nvSpPr>
        <p:spPr>
          <a:xfrm>
            <a:off x="457200" y="3068638"/>
            <a:ext cx="8229600" cy="30575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2400" smtClean="0"/>
              <a:t>Tabela 1: Quantitativo de participantes nos cursos de formação em EAD</a:t>
            </a:r>
          </a:p>
          <a:p>
            <a:pPr eaLnBrk="1" hangingPunct="1">
              <a:buFont typeface="Arial" charset="0"/>
              <a:buNone/>
            </a:pPr>
            <a:endParaRPr lang="pt-BR" sz="2400" smtClean="0"/>
          </a:p>
          <a:p>
            <a:pPr eaLnBrk="1" hangingPunct="1">
              <a:buFont typeface="Arial" charset="0"/>
              <a:buNone/>
            </a:pPr>
            <a:endParaRPr lang="pt-BR" sz="2400" smtClean="0"/>
          </a:p>
          <a:p>
            <a:pPr eaLnBrk="1" hangingPunct="1">
              <a:buFont typeface="Arial" charset="0"/>
              <a:buNone/>
            </a:pPr>
            <a:endParaRPr lang="pt-BR" sz="2400" smtClean="0"/>
          </a:p>
          <a:p>
            <a:pPr eaLnBrk="1" hangingPunct="1">
              <a:buFont typeface="Arial" charset="0"/>
              <a:buNone/>
            </a:pPr>
            <a:endParaRPr lang="pt-BR" sz="2400" smtClean="0"/>
          </a:p>
          <a:p>
            <a:pPr eaLnBrk="1" hangingPunct="1">
              <a:buFont typeface="Arial" charset="0"/>
              <a:buNone/>
            </a:pPr>
            <a:endParaRPr lang="pt-BR" sz="2400" smtClean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pc="300" dirty="0" smtClean="0"/>
              <a:t>Avanços do </a:t>
            </a:r>
            <a:r>
              <a:rPr lang="pt-BR" spc="300" dirty="0" err="1" smtClean="0"/>
              <a:t>NuED</a:t>
            </a:r>
            <a:r>
              <a:rPr lang="pt-BR" spc="300" dirty="0" smtClean="0"/>
              <a:t> (até 2012)</a:t>
            </a:r>
            <a:endParaRPr lang="pt-BR" spc="3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39750" y="3933825"/>
          <a:ext cx="7848872" cy="1471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469"/>
                <a:gridCol w="802017"/>
                <a:gridCol w="802017"/>
                <a:gridCol w="802017"/>
                <a:gridCol w="802017"/>
                <a:gridCol w="891130"/>
                <a:gridCol w="891130"/>
                <a:gridCol w="980243"/>
                <a:gridCol w="719832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 smtClean="0">
                          <a:latin typeface="Arial"/>
                          <a:ea typeface="Calibri"/>
                          <a:cs typeface="Times New Roman"/>
                        </a:rPr>
                        <a:t>Ano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latin typeface="Arial"/>
                          <a:ea typeface="Calibri"/>
                          <a:cs typeface="Times New Roman"/>
                        </a:rPr>
                        <a:t>2005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latin typeface="Arial"/>
                          <a:ea typeface="Calibri"/>
                          <a:cs typeface="Times New Roman"/>
                        </a:rPr>
                        <a:t>2006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Arial"/>
                          <a:ea typeface="Calibri"/>
                          <a:cs typeface="Times New Roman"/>
                        </a:rPr>
                        <a:t>2007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Arial"/>
                          <a:ea typeface="Calibri"/>
                          <a:cs typeface="Times New Roman"/>
                        </a:rPr>
                        <a:t>2008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Arial"/>
                          <a:ea typeface="Calibri"/>
                          <a:cs typeface="Times New Roman"/>
                        </a:rPr>
                        <a:t>2009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Arial"/>
                          <a:ea typeface="Calibri"/>
                          <a:cs typeface="Times New Roman"/>
                        </a:rPr>
                        <a:t>2010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Arial"/>
                          <a:ea typeface="Calibri"/>
                          <a:cs typeface="Times New Roman"/>
                        </a:rPr>
                        <a:t>2012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Arial"/>
                          <a:ea typeface="Calibri"/>
                          <a:cs typeface="Times New Roman"/>
                        </a:rPr>
                        <a:t>Total/ alunos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latin typeface="Arial"/>
                          <a:ea typeface="Calibri"/>
                          <a:cs typeface="Times New Roman"/>
                        </a:rPr>
                        <a:t>73</a:t>
                      </a:r>
                      <a:endParaRPr lang="pt-B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latin typeface="Arial"/>
                          <a:ea typeface="Calibri"/>
                          <a:cs typeface="Times New Roman"/>
                        </a:rPr>
                        <a:t>130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latin typeface="Arial"/>
                          <a:ea typeface="Calibri"/>
                          <a:cs typeface="Times New Roman"/>
                        </a:rPr>
                        <a:t>553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latin typeface="Arial"/>
                          <a:ea typeface="Calibri"/>
                          <a:cs typeface="Times New Roman"/>
                        </a:rPr>
                        <a:t>924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latin typeface="Arial"/>
                          <a:ea typeface="Calibri"/>
                          <a:cs typeface="Times New Roman"/>
                        </a:rPr>
                        <a:t>1.346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latin typeface="Arial"/>
                          <a:ea typeface="Calibri"/>
                          <a:cs typeface="Times New Roman"/>
                        </a:rPr>
                        <a:t>1.327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latin typeface="Arial"/>
                          <a:ea typeface="Calibri"/>
                          <a:cs typeface="Times New Roman"/>
                        </a:rPr>
                        <a:t>1.312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latin typeface="Arial"/>
                          <a:ea typeface="Calibri"/>
                          <a:cs typeface="Times New Roman"/>
                        </a:rPr>
                        <a:t>1.349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19460" name="Espaço Reservado para Conteúdo 11"/>
          <p:cNvSpPr>
            <a:spLocks noGrp="1"/>
          </p:cNvSpPr>
          <p:nvPr>
            <p:ph idx="1"/>
          </p:nvPr>
        </p:nvSpPr>
        <p:spPr>
          <a:xfrm>
            <a:off x="468313" y="2852738"/>
            <a:ext cx="8229600" cy="32734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2400" smtClean="0"/>
              <a:t>    </a:t>
            </a:r>
          </a:p>
          <a:p>
            <a:pPr eaLnBrk="1" hangingPunct="1">
              <a:buFont typeface="Arial" charset="0"/>
              <a:buNone/>
            </a:pPr>
            <a:endParaRPr lang="pt-BR" sz="2400" smtClean="0"/>
          </a:p>
          <a:p>
            <a:pPr eaLnBrk="1" hangingPunct="1">
              <a:buFont typeface="Arial" charset="0"/>
              <a:buNone/>
            </a:pPr>
            <a:endParaRPr lang="pt-BR" sz="2400" smtClean="0"/>
          </a:p>
          <a:p>
            <a:pPr eaLnBrk="1" hangingPunct="1">
              <a:buFont typeface="Arial" charset="0"/>
              <a:buNone/>
            </a:pPr>
            <a:endParaRPr lang="pt-BR" sz="2400" smtClean="0"/>
          </a:p>
          <a:p>
            <a:pPr eaLnBrk="1" hangingPunct="1">
              <a:buFont typeface="Arial" charset="0"/>
              <a:buNone/>
            </a:pPr>
            <a:endParaRPr lang="pt-BR" sz="2400" smtClean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pc="300" dirty="0" smtClean="0"/>
              <a:t>Avanços do </a:t>
            </a:r>
            <a:r>
              <a:rPr lang="pt-BR" spc="300" dirty="0" err="1" smtClean="0"/>
              <a:t>NuED</a:t>
            </a:r>
            <a:r>
              <a:rPr lang="pt-BR" spc="300" dirty="0" smtClean="0"/>
              <a:t> (2008)</a:t>
            </a:r>
            <a:endParaRPr lang="pt-BR" spc="300" dirty="0"/>
          </a:p>
        </p:txBody>
      </p:sp>
      <p:sp>
        <p:nvSpPr>
          <p:cNvPr id="6" name="Retângulo 5"/>
          <p:cNvSpPr/>
          <p:nvPr/>
        </p:nvSpPr>
        <p:spPr>
          <a:xfrm>
            <a:off x="2700338" y="2781300"/>
            <a:ext cx="29511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Coordenador do</a:t>
            </a:r>
          </a:p>
          <a:p>
            <a:pPr algn="ctr">
              <a:defRPr/>
            </a:pPr>
            <a:r>
              <a:rPr lang="pt-BR" dirty="0"/>
              <a:t>Núcleo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42988" y="4149725"/>
            <a:ext cx="2376487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Coordenador Geral  Apoio Pedagógico e de Ambiente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331913" y="5732463"/>
            <a:ext cx="18002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Coordenador de Curso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292725" y="5732463"/>
            <a:ext cx="18002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Professor/ Formador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5795963" y="4149725"/>
            <a:ext cx="20161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Suporte Administrativo</a:t>
            </a:r>
          </a:p>
        </p:txBody>
      </p:sp>
      <p:cxnSp>
        <p:nvCxnSpPr>
          <p:cNvPr id="15" name="Conector de seta reta 14"/>
          <p:cNvCxnSpPr>
            <a:stCxn id="6" idx="2"/>
          </p:cNvCxnSpPr>
          <p:nvPr/>
        </p:nvCxnSpPr>
        <p:spPr>
          <a:xfrm flipH="1">
            <a:off x="3276600" y="3695700"/>
            <a:ext cx="900113" cy="741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6" idx="2"/>
          </p:cNvCxnSpPr>
          <p:nvPr/>
        </p:nvCxnSpPr>
        <p:spPr>
          <a:xfrm>
            <a:off x="4176713" y="3695700"/>
            <a:ext cx="1619250" cy="741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>
            <a:stCxn id="7" idx="2"/>
            <a:endCxn id="10" idx="0"/>
          </p:cNvCxnSpPr>
          <p:nvPr/>
        </p:nvCxnSpPr>
        <p:spPr>
          <a:xfrm>
            <a:off x="2232025" y="5229225"/>
            <a:ext cx="0" cy="503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10" idx="3"/>
            <a:endCxn id="12" idx="1"/>
          </p:cNvCxnSpPr>
          <p:nvPr/>
        </p:nvCxnSpPr>
        <p:spPr>
          <a:xfrm>
            <a:off x="3132138" y="6189663"/>
            <a:ext cx="21605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4140200" y="3716338"/>
            <a:ext cx="1727200" cy="2016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endCxn id="12" idx="0"/>
          </p:cNvCxnSpPr>
          <p:nvPr/>
        </p:nvCxnSpPr>
        <p:spPr>
          <a:xfrm flipH="1">
            <a:off x="6192838" y="5084763"/>
            <a:ext cx="395287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3276600" y="4652963"/>
            <a:ext cx="2016125" cy="1296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20484" name="Espaço Reservado para Conteúdo 11"/>
          <p:cNvSpPr>
            <a:spLocks noGrp="1"/>
          </p:cNvSpPr>
          <p:nvPr>
            <p:ph idx="1"/>
          </p:nvPr>
        </p:nvSpPr>
        <p:spPr>
          <a:xfrm>
            <a:off x="468313" y="2852738"/>
            <a:ext cx="8229600" cy="32734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z="2400" smtClean="0"/>
              <a:t>    </a:t>
            </a:r>
          </a:p>
          <a:p>
            <a:pPr eaLnBrk="1" hangingPunct="1">
              <a:buFont typeface="Arial" charset="0"/>
              <a:buNone/>
            </a:pPr>
            <a:endParaRPr lang="pt-BR" sz="2400" smtClean="0"/>
          </a:p>
          <a:p>
            <a:pPr eaLnBrk="1" hangingPunct="1">
              <a:buFont typeface="Arial" charset="0"/>
              <a:buNone/>
            </a:pPr>
            <a:endParaRPr lang="pt-BR" sz="2400" smtClean="0"/>
          </a:p>
          <a:p>
            <a:pPr eaLnBrk="1" hangingPunct="1">
              <a:buFont typeface="Arial" charset="0"/>
              <a:buNone/>
            </a:pPr>
            <a:endParaRPr lang="pt-BR" sz="2400" smtClean="0"/>
          </a:p>
          <a:p>
            <a:pPr eaLnBrk="1" hangingPunct="1">
              <a:buFont typeface="Arial" charset="0"/>
              <a:buNone/>
            </a:pPr>
            <a:endParaRPr lang="pt-BR" sz="2400" smtClean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10795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pc="300" dirty="0" smtClean="0"/>
              <a:t>Avanços do </a:t>
            </a:r>
            <a:r>
              <a:rPr lang="pt-BR" spc="300" dirty="0" err="1" smtClean="0"/>
              <a:t>NuED</a:t>
            </a:r>
            <a:r>
              <a:rPr lang="pt-BR" spc="300" dirty="0" smtClean="0"/>
              <a:t> (2008)</a:t>
            </a:r>
            <a:endParaRPr lang="pt-BR" spc="3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619250" y="2133600"/>
          <a:ext cx="6096000" cy="453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5015880"/>
              </a:tblGrid>
              <a:tr h="389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latin typeface="Arial"/>
                          <a:ea typeface="Calibri"/>
                          <a:cs typeface="Times New Roman"/>
                        </a:rPr>
                        <a:t>Eixo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>
                          <a:latin typeface="Arial"/>
                          <a:ea typeface="Calibri"/>
                          <a:cs typeface="Times New Roman"/>
                        </a:rPr>
                        <a:t>Denominação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i="0" dirty="0"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pt-BR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latin typeface="Arial"/>
                          <a:ea typeface="Calibri"/>
                          <a:cs typeface="Times New Roman"/>
                        </a:rPr>
                        <a:t>Educação Continuada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i="0" dirty="0">
                          <a:latin typeface="Arial"/>
                          <a:ea typeface="Calibri"/>
                          <a:cs typeface="Times New Roman"/>
                        </a:rPr>
                        <a:t>II</a:t>
                      </a:r>
                      <a:endParaRPr lang="pt-BR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latin typeface="Arial"/>
                          <a:ea typeface="Calibri"/>
                          <a:cs typeface="Times New Roman"/>
                        </a:rPr>
                        <a:t>Educação Infantil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i="0" dirty="0">
                          <a:latin typeface="Arial"/>
                          <a:ea typeface="Calibri"/>
                          <a:cs typeface="Times New Roman"/>
                        </a:rPr>
                        <a:t>III</a:t>
                      </a:r>
                      <a:endParaRPr lang="pt-BR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latin typeface="Arial"/>
                          <a:ea typeface="Calibri"/>
                          <a:cs typeface="Times New Roman"/>
                        </a:rPr>
                        <a:t>Educação Tecnológica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59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i="0" dirty="0">
                          <a:latin typeface="Arial"/>
                          <a:ea typeface="Calibri"/>
                          <a:cs typeface="Times New Roman"/>
                        </a:rPr>
                        <a:t>IV</a:t>
                      </a:r>
                      <a:endParaRPr lang="pt-BR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latin typeface="Arial"/>
                          <a:ea typeface="Calibri"/>
                          <a:cs typeface="Times New Roman"/>
                        </a:rPr>
                        <a:t>Ensino </a:t>
                      </a:r>
                      <a:r>
                        <a:rPr lang="pt-BR" sz="1400" dirty="0" err="1">
                          <a:latin typeface="Arial"/>
                          <a:ea typeface="Calibri"/>
                          <a:cs typeface="Times New Roman"/>
                        </a:rPr>
                        <a:t>FundamentaL</a:t>
                      </a:r>
                      <a:r>
                        <a:rPr lang="pt-BR" sz="1400" dirty="0">
                          <a:latin typeface="Arial"/>
                          <a:ea typeface="Calibri"/>
                          <a:cs typeface="Times New Roman"/>
                        </a:rPr>
                        <a:t> I, II e EJA (Educação de Jovens e Adultos)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i="0" dirty="0"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endParaRPr lang="pt-BR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latin typeface="Arial"/>
                          <a:ea typeface="Calibri"/>
                          <a:cs typeface="Times New Roman"/>
                        </a:rPr>
                        <a:t>Ensino Médio e Profissionalizante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i="0" dirty="0">
                          <a:latin typeface="Arial"/>
                          <a:ea typeface="Calibri"/>
                          <a:cs typeface="Times New Roman"/>
                        </a:rPr>
                        <a:t>VI</a:t>
                      </a:r>
                      <a:endParaRPr lang="pt-BR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latin typeface="Arial"/>
                          <a:ea typeface="Calibri"/>
                          <a:cs typeface="Times New Roman"/>
                        </a:rPr>
                        <a:t>Parcerias 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i="0" dirty="0">
                          <a:latin typeface="Arial"/>
                          <a:ea typeface="Calibri"/>
                          <a:cs typeface="Times New Roman"/>
                        </a:rPr>
                        <a:t>VII</a:t>
                      </a:r>
                      <a:endParaRPr lang="pt-BR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latin typeface="Arial"/>
                          <a:ea typeface="Calibri"/>
                          <a:cs typeface="Times New Roman"/>
                        </a:rPr>
                        <a:t>Capacitação em EAD (Educação a Distância)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i="0" dirty="0">
                          <a:latin typeface="Arial"/>
                          <a:ea typeface="Calibri"/>
                          <a:cs typeface="Times New Roman"/>
                        </a:rPr>
                        <a:t>VIII</a:t>
                      </a:r>
                      <a:endParaRPr lang="pt-BR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latin typeface="Arial"/>
                          <a:ea typeface="Calibri"/>
                          <a:cs typeface="Times New Roman"/>
                        </a:rPr>
                        <a:t>Desenvolvimento Docente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i="0" dirty="0">
                          <a:latin typeface="Arial"/>
                          <a:ea typeface="Calibri"/>
                          <a:cs typeface="Times New Roman"/>
                        </a:rPr>
                        <a:t>IX</a:t>
                      </a:r>
                      <a:endParaRPr lang="pt-BR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 err="1">
                          <a:latin typeface="Arial"/>
                          <a:ea typeface="Calibri"/>
                          <a:cs typeface="Times New Roman"/>
                        </a:rPr>
                        <a:t>Semi-presenciais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i="0" dirty="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t-BR" sz="1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latin typeface="Arial"/>
                          <a:ea typeface="Calibri"/>
                          <a:cs typeface="Times New Roman"/>
                        </a:rPr>
                        <a:t>Qualidade de Vida (criado em 2012)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21508" name="Rectangle 1"/>
          <p:cNvSpPr>
            <a:spLocks noGrp="1" noChangeArrowheads="1"/>
          </p:cNvSpPr>
          <p:nvPr>
            <p:ph idx="1"/>
          </p:nvPr>
        </p:nvSpPr>
        <p:spPr>
          <a:xfrm>
            <a:off x="827088" y="2781300"/>
            <a:ext cx="7777162" cy="3570288"/>
          </a:xfrm>
        </p:spPr>
        <p:txBody>
          <a:bodyPr anchor="ctr">
            <a:spAutoFit/>
          </a:bodyPr>
          <a:lstStyle/>
          <a:p>
            <a:pPr marL="0" indent="449263" algn="just" eaLnBrk="1" hangingPunct="1">
              <a:spcBef>
                <a:spcPct val="0"/>
              </a:spcBef>
              <a:buFontTx/>
              <a:buNone/>
            </a:pPr>
            <a:r>
              <a:rPr lang="pt-BR" sz="2400" smtClean="0">
                <a:ea typeface="Calibri" pitchFamily="34" charset="0"/>
                <a:cs typeface="Arial" charset="0"/>
              </a:rPr>
              <a:t>Castells (2000), aponta as seguintes características da Sociedade da Informação:</a:t>
            </a:r>
          </a:p>
          <a:p>
            <a:pPr marL="0" indent="449263" algn="just" eaLnBrk="1" hangingPunct="1">
              <a:spcBef>
                <a:spcPct val="0"/>
              </a:spcBef>
              <a:buFontTx/>
              <a:buNone/>
            </a:pPr>
            <a:r>
              <a:rPr lang="pt-BR" sz="2400" smtClean="0">
                <a:ea typeface="Calibri" pitchFamily="34" charset="0"/>
                <a:cs typeface="Arial" charset="0"/>
              </a:rPr>
              <a:t>• </a:t>
            </a:r>
            <a:r>
              <a:rPr lang="pt-BR" sz="2200" smtClean="0">
                <a:ea typeface="Calibri" pitchFamily="34" charset="0"/>
                <a:cs typeface="Arial" charset="0"/>
              </a:rPr>
              <a:t>A informação é sua matéria-prima: as tecnologias se desenvolvem para permitir o homem atuar sobre a informação;</a:t>
            </a:r>
          </a:p>
          <a:p>
            <a:pPr marL="0" indent="449263" algn="just" eaLnBrk="1" hangingPunct="1">
              <a:spcBef>
                <a:spcPct val="0"/>
              </a:spcBef>
              <a:buFontTx/>
              <a:buNone/>
            </a:pPr>
            <a:r>
              <a:rPr lang="pt-BR" sz="2200" smtClean="0">
                <a:ea typeface="Calibri" pitchFamily="34" charset="0"/>
                <a:cs typeface="Arial" charset="0"/>
              </a:rPr>
              <a:t>• a informação é parte integrante de toda atividade humana, individual ou coletiva;</a:t>
            </a:r>
          </a:p>
          <a:p>
            <a:pPr marL="0" indent="449263" algn="just" eaLnBrk="1" hangingPunct="1">
              <a:spcBef>
                <a:spcPct val="0"/>
              </a:spcBef>
              <a:buFontTx/>
              <a:buNone/>
            </a:pPr>
            <a:r>
              <a:rPr lang="pt-BR" sz="2200" smtClean="0">
                <a:ea typeface="Calibri" pitchFamily="34" charset="0"/>
                <a:cs typeface="Arial" charset="0"/>
              </a:rPr>
              <a:t>• a tecnologia tem alta capacidade de reconfiguração; e</a:t>
            </a:r>
          </a:p>
          <a:p>
            <a:pPr marL="0" indent="449263" algn="just" eaLnBrk="1" hangingPunct="1">
              <a:spcBef>
                <a:spcPct val="0"/>
              </a:spcBef>
              <a:buFontTx/>
              <a:buNone/>
            </a:pPr>
            <a:r>
              <a:rPr lang="pt-BR" sz="2200" smtClean="0">
                <a:ea typeface="Calibri" pitchFamily="34" charset="0"/>
                <a:cs typeface="Arial" charset="0"/>
              </a:rPr>
              <a:t>• interligação de diversas áreas do saber.</a:t>
            </a:r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spc="300" dirty="0" smtClean="0"/>
              <a:t>Fundamentos da aprendizagem online no </a:t>
            </a:r>
            <a:r>
              <a:rPr lang="pt-BR" sz="3200" spc="300" dirty="0" err="1" smtClean="0"/>
              <a:t>NuED</a:t>
            </a:r>
            <a:endParaRPr lang="pt-BR" sz="3200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22532" name="Rectangle 1"/>
          <p:cNvSpPr>
            <a:spLocks noGrp="1" noChangeArrowheads="1"/>
          </p:cNvSpPr>
          <p:nvPr>
            <p:ph idx="1"/>
          </p:nvPr>
        </p:nvSpPr>
        <p:spPr>
          <a:xfrm>
            <a:off x="827088" y="2820988"/>
            <a:ext cx="7993062" cy="3100387"/>
          </a:xfrm>
        </p:spPr>
        <p:txBody>
          <a:bodyPr anchor="ctr">
            <a:sp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pt-BR" sz="2200" smtClean="0"/>
              <a:t>        </a:t>
            </a:r>
            <a:r>
              <a:rPr lang="pt-BR" sz="2400" smtClean="0"/>
              <a:t>Levy (1999) reforça três princípios que proporcionaram o crescimento deste espaço:</a:t>
            </a:r>
          </a:p>
          <a:p>
            <a:pPr lvl="1" algn="just" eaLnBrk="1" hangingPunct="1">
              <a:buFont typeface="Arial" charset="0"/>
              <a:buNone/>
            </a:pPr>
            <a:r>
              <a:rPr lang="pt-BR" sz="1800" smtClean="0"/>
              <a:t>•  </a:t>
            </a:r>
            <a:r>
              <a:rPr lang="pt-BR" sz="2000" smtClean="0"/>
              <a:t>Interconexão de computadores (grande rede mundial);</a:t>
            </a:r>
          </a:p>
          <a:p>
            <a:pPr lvl="1" algn="just" eaLnBrk="1" hangingPunct="1">
              <a:buFont typeface="Arial" charset="0"/>
              <a:buNone/>
            </a:pPr>
            <a:r>
              <a:rPr lang="pt-BR" sz="2000" smtClean="0"/>
              <a:t>• comunidades virtuais (grupo de pessoas com objetivos comuns que interagem na rede por meio de troca de informações e compartilhamento de ideias);</a:t>
            </a:r>
          </a:p>
          <a:p>
            <a:pPr lvl="1" algn="just" eaLnBrk="1" hangingPunct="1">
              <a:buFont typeface="Arial" charset="0"/>
              <a:buNone/>
            </a:pPr>
            <a:r>
              <a:rPr lang="pt-BR" sz="2000" smtClean="0"/>
              <a:t>• inteligência coletiva (equilíbrio entre a cooperação – troca de ideias e a competição – liberdade de confronto de pensamentos opostos).</a:t>
            </a:r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spc="300" dirty="0" smtClean="0"/>
              <a:t>Fundamentos da aprendizagem</a:t>
            </a:r>
            <a:br>
              <a:rPr lang="pt-BR" sz="3200" spc="300" dirty="0" smtClean="0"/>
            </a:br>
            <a:r>
              <a:rPr lang="pt-BR" sz="3200" spc="300" dirty="0" smtClean="0"/>
              <a:t>online no </a:t>
            </a:r>
            <a:r>
              <a:rPr lang="pt-BR" sz="3200" spc="300" dirty="0" err="1" smtClean="0"/>
              <a:t>NuED</a:t>
            </a:r>
            <a:endParaRPr lang="pt-BR" sz="3200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23556" name="Rectangle 1"/>
          <p:cNvSpPr>
            <a:spLocks noGrp="1" noChangeArrowheads="1"/>
          </p:cNvSpPr>
          <p:nvPr>
            <p:ph idx="1"/>
          </p:nvPr>
        </p:nvSpPr>
        <p:spPr>
          <a:xfrm>
            <a:off x="827088" y="3014663"/>
            <a:ext cx="7777162" cy="3048000"/>
          </a:xfrm>
        </p:spPr>
        <p:txBody>
          <a:bodyPr anchor="ctr">
            <a:sp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pt-BR" sz="2400" smtClean="0"/>
              <a:t>   Para este grupo, aprendizagem online, por conseguinte, deve propiciar a construção do conhecimento, de maneira que as informações a serem apresentadas ao aprendiz sejam potencialmente significativas, proporcionando a relação do que se apresenta com conceitos preexistentes na sua estrutura cognitiva (Ausubel, 1978).</a:t>
            </a:r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600" spc="300" dirty="0" smtClean="0"/>
              <a:t>Compartilhando saberes</a:t>
            </a:r>
            <a:br>
              <a:rPr lang="pt-BR" sz="3600" spc="300" dirty="0" smtClean="0"/>
            </a:br>
            <a:r>
              <a:rPr lang="pt-BR" sz="3600" spc="300" dirty="0" smtClean="0"/>
              <a:t>em Rede</a:t>
            </a:r>
            <a:endParaRPr lang="pt-BR" sz="3600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24580" name="Rectangle 1"/>
          <p:cNvSpPr>
            <a:spLocks noGrp="1" noChangeArrowheads="1"/>
          </p:cNvSpPr>
          <p:nvPr>
            <p:ph idx="1"/>
          </p:nvPr>
        </p:nvSpPr>
        <p:spPr>
          <a:xfrm>
            <a:off x="827088" y="2830513"/>
            <a:ext cx="7777162" cy="3417887"/>
          </a:xfrm>
        </p:spPr>
        <p:txBody>
          <a:bodyPr anchor="ctr">
            <a:sp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pt-BR" sz="2400" smtClean="0"/>
              <a:t>   Na web, o professor pode disponibilizar recursos que implementem a interação, na qual todos, de modo participativo, se empenhem na reflexão e na discussão que levam ao pensar autônomo. Para Freire (1986), perguntas são estratégias para o conhecimento do mundo. Perguntas exigem respostas compartilhadas, discutidas e reveladoras da inquietação do educando diante do conhecimento.</a:t>
            </a:r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600" spc="300" dirty="0" smtClean="0"/>
              <a:t>Compartilhando saberes</a:t>
            </a:r>
            <a:br>
              <a:rPr lang="pt-BR" sz="3600" spc="300" dirty="0" smtClean="0"/>
            </a:br>
            <a:r>
              <a:rPr lang="pt-BR" sz="3600" spc="300" dirty="0" smtClean="0"/>
              <a:t>em Rede</a:t>
            </a:r>
            <a:endParaRPr lang="pt-BR" sz="3600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25604" name="Rectangle 1"/>
          <p:cNvSpPr>
            <a:spLocks noGrp="1" noChangeArrowheads="1"/>
          </p:cNvSpPr>
          <p:nvPr>
            <p:ph idx="1"/>
          </p:nvPr>
        </p:nvSpPr>
        <p:spPr>
          <a:xfrm>
            <a:off x="827088" y="2787650"/>
            <a:ext cx="7777162" cy="3951288"/>
          </a:xfrm>
        </p:spPr>
        <p:txBody>
          <a:bodyPr anchor="ctr">
            <a:sp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pt-BR" sz="2400" smtClean="0"/>
              <a:t>   </a:t>
            </a:r>
            <a:r>
              <a:rPr lang="pt-BR" sz="2400" i="1" smtClean="0"/>
              <a:t>[...] o necessário é que o educando, ao perguntar sobre um fato, tenha na resposta uma explicação do fato e não a descrição pura das palavras ligadas ao fato. É preciso que o educando vá descobrindo a relação dinâmica, forte e viva, entre a palavra e ação, entre palavra-ação-reflexão. (p.49)</a:t>
            </a:r>
          </a:p>
          <a:p>
            <a:pPr eaLnBrk="1" hangingPunct="1">
              <a:buFont typeface="Arial" charset="0"/>
              <a:buNone/>
            </a:pPr>
            <a:r>
              <a:rPr lang="pt-BR" sz="2400" b="1" smtClean="0"/>
              <a:t>	</a:t>
            </a:r>
            <a:r>
              <a:rPr lang="pt-BR" sz="2000" b="1" smtClean="0"/>
              <a:t>FREIRE</a:t>
            </a:r>
            <a:r>
              <a:rPr lang="pt-BR" sz="2000" smtClean="0"/>
              <a:t>, P, FAUNDEZ, A. </a:t>
            </a:r>
            <a:r>
              <a:rPr lang="pt-BR" sz="2000" i="1" smtClean="0"/>
              <a:t>Por uma pedagogia da pergunta</a:t>
            </a:r>
            <a:r>
              <a:rPr lang="pt-BR" sz="2000" smtClean="0"/>
              <a:t>. São Paulo: Paz e Terra, 1986.</a:t>
            </a:r>
          </a:p>
          <a:p>
            <a:pPr eaLnBrk="1" hangingPunct="1">
              <a:buFont typeface="Arial" charset="0"/>
              <a:buNone/>
            </a:pPr>
            <a:endParaRPr lang="pt-BR" sz="2800" smtClean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600" spc="300" dirty="0" smtClean="0"/>
              <a:t>Compartilhando saberes</a:t>
            </a:r>
            <a:br>
              <a:rPr lang="pt-BR" sz="3600" spc="300" dirty="0" smtClean="0"/>
            </a:br>
            <a:r>
              <a:rPr lang="pt-BR" sz="3600" spc="300" dirty="0" smtClean="0"/>
              <a:t>em Rede</a:t>
            </a:r>
            <a:endParaRPr lang="pt-BR" sz="3600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26628" name="Rectangle 1"/>
          <p:cNvSpPr>
            <a:spLocks noGrp="1" noChangeArrowheads="1"/>
          </p:cNvSpPr>
          <p:nvPr>
            <p:ph idx="1"/>
          </p:nvPr>
        </p:nvSpPr>
        <p:spPr>
          <a:xfrm>
            <a:off x="827088" y="2522538"/>
            <a:ext cx="7777162" cy="4032250"/>
          </a:xfrm>
        </p:spPr>
        <p:txBody>
          <a:bodyPr anchor="ctr">
            <a:spAutoFit/>
          </a:bodyPr>
          <a:lstStyle/>
          <a:p>
            <a:pPr algn="just" eaLnBrk="1" hangingPunct="1"/>
            <a:r>
              <a:rPr lang="en-US" sz="1200" b="1" smtClean="0"/>
              <a:t>AUSUBEL,</a:t>
            </a:r>
            <a:r>
              <a:rPr lang="en-US" sz="1200" smtClean="0"/>
              <a:t> D.P.;  NOVAK, J.D., HANESIAN, H. </a:t>
            </a:r>
            <a:r>
              <a:rPr lang="en-US" sz="1200" i="1" smtClean="0"/>
              <a:t>Educational Psycology: A cognitive view</a:t>
            </a:r>
            <a:r>
              <a:rPr lang="en-US" sz="1200" smtClean="0"/>
              <a:t>. </a:t>
            </a:r>
            <a:r>
              <a:rPr lang="pt-BR" sz="1200" smtClean="0"/>
              <a:t>New York: Holt, Rinehart &amp; Winston, 1978.</a:t>
            </a:r>
          </a:p>
          <a:p>
            <a:pPr algn="just" eaLnBrk="1" hangingPunct="1"/>
            <a:r>
              <a:rPr lang="pt-BR" sz="1200" b="1" smtClean="0"/>
              <a:t>CASTELLS, </a:t>
            </a:r>
            <a:r>
              <a:rPr lang="pt-BR" sz="1200" smtClean="0"/>
              <a:t>M.  </a:t>
            </a:r>
            <a:r>
              <a:rPr lang="pt-BR" sz="1200" i="1" smtClean="0"/>
              <a:t>A era da informação:  economia,  sociedade e cultura. In: A Sociedade em rede</a:t>
            </a:r>
            <a:r>
              <a:rPr lang="pt-BR" sz="1200" smtClean="0"/>
              <a:t>. São Paulo :  Paz e Terra, 2000.  v. 1</a:t>
            </a:r>
          </a:p>
          <a:p>
            <a:pPr algn="just" eaLnBrk="1" hangingPunct="1"/>
            <a:r>
              <a:rPr lang="pt-BR" sz="1200" b="1" smtClean="0"/>
              <a:t>FONTOURA</a:t>
            </a:r>
            <a:r>
              <a:rPr lang="pt-BR" sz="1200" smtClean="0"/>
              <a:t>, C.E.S.; BRANCO, A.C. </a:t>
            </a:r>
            <a:r>
              <a:rPr lang="pt-BR" sz="1200" i="1" smtClean="0"/>
              <a:t>Experiências e ações educativas em Educação a Distância desenvolvidas na Secretaria da Educação da Prefeitura do município de Santos</a:t>
            </a:r>
            <a:r>
              <a:rPr lang="pt-BR" sz="1200" smtClean="0"/>
              <a:t>. 2008 – URL: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pt-BR" sz="1200" smtClean="0">
                <a:hlinkClick r:id="rId4"/>
              </a:rPr>
              <a:t>http://www.abed.org.br/congresso2008/tc/520200854358PM.pdf</a:t>
            </a:r>
            <a:r>
              <a:rPr lang="pt-BR" sz="1200" smtClean="0"/>
              <a:t> &gt; Acesso em 28 Set 2014</a:t>
            </a:r>
          </a:p>
          <a:p>
            <a:pPr algn="just" eaLnBrk="1" hangingPunct="1"/>
            <a:r>
              <a:rPr lang="pt-BR" sz="1200" b="1" smtClean="0"/>
              <a:t>FREIRE</a:t>
            </a:r>
            <a:r>
              <a:rPr lang="pt-BR" sz="1200" smtClean="0"/>
              <a:t>, P, FAUNDEZ, A. </a:t>
            </a:r>
            <a:r>
              <a:rPr lang="pt-BR" sz="1200" i="1" smtClean="0"/>
              <a:t>Por uma pedagogia da pergunta</a:t>
            </a:r>
            <a:r>
              <a:rPr lang="pt-BR" sz="1200" smtClean="0"/>
              <a:t>. São Paulo: Paz e Terra, 1986.</a:t>
            </a:r>
          </a:p>
          <a:p>
            <a:pPr algn="just" eaLnBrk="1" hangingPunct="1"/>
            <a:r>
              <a:rPr lang="pt-BR" sz="1200" b="1" smtClean="0"/>
              <a:t>HORTA</a:t>
            </a:r>
            <a:r>
              <a:rPr lang="pt-BR" sz="1200" smtClean="0"/>
              <a:t>, P.R.H et al. </a:t>
            </a:r>
            <a:r>
              <a:rPr lang="pt-BR" sz="1200" i="1" smtClean="0"/>
              <a:t>Capacitação digital do docente: análise crítica da necessidade de formação digital do professor e levantamento de estudos de casos</a:t>
            </a:r>
            <a:r>
              <a:rPr lang="pt-BR" sz="1200" smtClean="0"/>
              <a:t>. PUC/Rio de Janeiro. 2007.</a:t>
            </a:r>
          </a:p>
          <a:p>
            <a:pPr algn="just" eaLnBrk="1" hangingPunct="1"/>
            <a:r>
              <a:rPr lang="pt-BR" sz="1200" b="1" smtClean="0"/>
              <a:t>NuED</a:t>
            </a:r>
            <a:r>
              <a:rPr lang="pt-BR" sz="1200" smtClean="0"/>
              <a:t> – </a:t>
            </a:r>
            <a:r>
              <a:rPr lang="pt-BR" sz="1200" i="1" smtClean="0"/>
              <a:t>Núcleo de Educação a Distância</a:t>
            </a:r>
            <a:r>
              <a:rPr lang="pt-BR" sz="1200" smtClean="0"/>
              <a:t> – URL: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pt-BR" sz="1200" smtClean="0">
                <a:hlinkClick r:id="rId5"/>
              </a:rPr>
              <a:t>https://www.egov.santos.sp.gov.br/ead/pagina_inicial/index.php</a:t>
            </a:r>
            <a:r>
              <a:rPr lang="pt-BR" sz="1200" smtClean="0"/>
              <a:t>? &gt; Acesso em 28 Set 2014</a:t>
            </a:r>
          </a:p>
          <a:p>
            <a:pPr algn="just" eaLnBrk="1" hangingPunct="1"/>
            <a:r>
              <a:rPr lang="pt-BR" sz="1200" b="1" smtClean="0"/>
              <a:t>LEVY</a:t>
            </a:r>
            <a:r>
              <a:rPr lang="pt-BR" sz="1200" smtClean="0"/>
              <a:t>, P. </a:t>
            </a:r>
            <a:r>
              <a:rPr lang="pt-BR" sz="1200" i="1" smtClean="0"/>
              <a:t>Cibercultura</a:t>
            </a:r>
            <a:r>
              <a:rPr lang="pt-BR" sz="1200" smtClean="0"/>
              <a:t>. Rio de Janeiro: Ed. 34, 1999</a:t>
            </a:r>
          </a:p>
          <a:p>
            <a:pPr algn="just" eaLnBrk="1" hangingPunct="1"/>
            <a:r>
              <a:rPr lang="pt-BR" sz="1200" b="1" smtClean="0"/>
              <a:t>TelEduc </a:t>
            </a:r>
            <a:r>
              <a:rPr lang="pt-BR" sz="1200" smtClean="0"/>
              <a:t>- </a:t>
            </a:r>
            <a:r>
              <a:rPr lang="pt-BR" sz="1200" i="1" smtClean="0"/>
              <a:t>Núcleo de Informática Aplicada a Educação (NIED)</a:t>
            </a:r>
            <a:r>
              <a:rPr lang="pt-BR" sz="1200" smtClean="0"/>
              <a:t> - URL: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pt-BR" sz="1200" smtClean="0">
                <a:hlinkClick r:id="rId6"/>
              </a:rPr>
              <a:t>http://teleduc.nied.unicamp.br/~teleduc/</a:t>
            </a:r>
            <a:r>
              <a:rPr lang="pt-BR" sz="1200" smtClean="0"/>
              <a:t> &gt; Acesso em 28 Set 2014</a:t>
            </a:r>
          </a:p>
          <a:p>
            <a:pPr eaLnBrk="1" hangingPunct="1">
              <a:buFont typeface="Wingdings 3" pitchFamily="18" charset="2"/>
              <a:buNone/>
            </a:pPr>
            <a:endParaRPr lang="pt-BR" sz="1200" smtClean="0"/>
          </a:p>
          <a:p>
            <a:pPr eaLnBrk="1" hangingPunct="1">
              <a:buFont typeface="Arial" charset="0"/>
              <a:buNone/>
            </a:pPr>
            <a:endParaRPr lang="pt-BR" sz="2400" smtClean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412777"/>
            <a:ext cx="8229600" cy="122413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spc="300" dirty="0" smtClean="0"/>
              <a:t>Referências Bibliográficas</a:t>
            </a:r>
            <a:endParaRPr lang="pt-BR" sz="2800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10244" name="Espaço Reservado para Conteúdo 11"/>
          <p:cNvSpPr>
            <a:spLocks noGrp="1"/>
          </p:cNvSpPr>
          <p:nvPr>
            <p:ph idx="1"/>
          </p:nvPr>
        </p:nvSpPr>
        <p:spPr>
          <a:xfrm>
            <a:off x="457200" y="2708275"/>
            <a:ext cx="8229600" cy="3417888"/>
          </a:xfrm>
        </p:spPr>
        <p:txBody>
          <a:bodyPr/>
          <a:lstStyle/>
          <a:p>
            <a:pPr eaLnBrk="1" hangingPunct="1"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2600" smtClean="0"/>
              <a:t>Projeto proposto pelo Gabinete;</a:t>
            </a:r>
          </a:p>
          <a:p>
            <a:pPr eaLnBrk="1" hangingPunct="1"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2600" smtClean="0"/>
              <a:t>Tem por objetivo proporcionar formação continuada ao educador, a fim de aperfeiçoar sua prática pedagógica e administrativa;</a:t>
            </a:r>
          </a:p>
          <a:p>
            <a:pPr eaLnBrk="1" hangingPunct="1"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2600" smtClean="0"/>
              <a:t>Utiliza competências internas da própria SEDUC, capacitadas no processo para o desenvolvimento de projetos em EAD.</a:t>
            </a:r>
          </a:p>
          <a:p>
            <a:pPr eaLnBrk="1" hangingPunct="1"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pt-BR" sz="2400" smtClean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pc="300" dirty="0" smtClean="0"/>
              <a:t>EAD na SEDUC</a:t>
            </a:r>
            <a:endParaRPr lang="pt-BR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11268" name="Espaço Reservado para Conteúdo 11"/>
          <p:cNvSpPr>
            <a:spLocks noGrp="1"/>
          </p:cNvSpPr>
          <p:nvPr>
            <p:ph idx="1"/>
          </p:nvPr>
        </p:nvSpPr>
        <p:spPr>
          <a:xfrm>
            <a:off x="457200" y="3068638"/>
            <a:ext cx="8229600" cy="3057525"/>
          </a:xfrm>
        </p:spPr>
        <p:txBody>
          <a:bodyPr/>
          <a:lstStyle/>
          <a:p>
            <a:pPr algn="just" eaLnBrk="1" hangingPunct="1"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2800" smtClean="0"/>
              <a:t>Núcleo transdisciplinar para promoção e desenvolvimento da educação a distância no Município;</a:t>
            </a:r>
          </a:p>
          <a:p>
            <a:pPr eaLnBrk="1" hangingPunct="1"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2800" smtClean="0"/>
              <a:t>Interfaces com outras àreas: Saúde, Segurança.</a:t>
            </a:r>
          </a:p>
          <a:p>
            <a:pPr eaLnBrk="1" hangingPunct="1">
              <a:buFont typeface="Arial" charset="0"/>
              <a:buNone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pt-BR" sz="2400" smtClean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pc="300" dirty="0" smtClean="0"/>
              <a:t>EAD para o </a:t>
            </a:r>
            <a:r>
              <a:rPr lang="pt-BR" spc="300" dirty="0" err="1" smtClean="0"/>
              <a:t>NuED</a:t>
            </a:r>
            <a:endParaRPr lang="pt-BR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12292" name="Espaço Reservado para Conteúdo 11"/>
          <p:cNvSpPr>
            <a:spLocks noGrp="1"/>
          </p:cNvSpPr>
          <p:nvPr>
            <p:ph idx="1"/>
          </p:nvPr>
        </p:nvSpPr>
        <p:spPr>
          <a:xfrm>
            <a:off x="457200" y="2852738"/>
            <a:ext cx="8229600" cy="3273425"/>
          </a:xfrm>
        </p:spPr>
        <p:txBody>
          <a:bodyPr/>
          <a:lstStyle/>
          <a:p>
            <a:pPr algn="just" eaLnBrk="1" hangingPunct="1">
              <a:buFont typeface="Arial" charset="0"/>
              <a:buNone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2800" smtClean="0"/>
              <a:t>  Compreendida de forma ampla, com enfoque na reflexão e aperfeiçoamento da praxis pedagógica, favorecendo:</a:t>
            </a:r>
          </a:p>
          <a:p>
            <a:pPr eaLnBrk="1" hangingPunct="1"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2400" smtClean="0"/>
              <a:t>Mudança de postura frente às novas tecnologias;</a:t>
            </a:r>
          </a:p>
          <a:p>
            <a:pPr eaLnBrk="1" hangingPunct="1"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2400" smtClean="0"/>
              <a:t>Fortalecimento do processo ensino-aprendizagem;</a:t>
            </a:r>
          </a:p>
          <a:p>
            <a:pPr eaLnBrk="1" hangingPunct="1"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2400" smtClean="0"/>
              <a:t>Fomento à reflexão sobre esta prática</a:t>
            </a:r>
          </a:p>
          <a:p>
            <a:pPr eaLnBrk="1" hangingPunct="1">
              <a:buFont typeface="Arial" charset="0"/>
              <a:buNone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pt-BR" sz="2400" smtClean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pc="300" dirty="0" smtClean="0"/>
              <a:t>EAD para o </a:t>
            </a:r>
            <a:r>
              <a:rPr lang="pt-BR" spc="300" dirty="0" err="1" smtClean="0"/>
              <a:t>NuED</a:t>
            </a:r>
            <a:endParaRPr lang="pt-BR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6149" name="Espaço Reservado para Conteúdo 11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>
            <a:normAutofit fontScale="92500"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200" dirty="0" smtClean="0"/>
              <a:t>Busca constante por atualização e aprimoramento profissional;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/>
              <a:t>Educação inclusiva e de qualidade;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/>
              <a:t>Aprendizagem significativa;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/>
              <a:t>Educação aberta;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/>
              <a:t>Utilização de novas técnicas metodológicas disponíveis de educação mediada por computador;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200" dirty="0" smtClean="0"/>
              <a:t>Uso de diferentes tecnologias como ferramentas educacionais;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/>
              <a:t>Trabalho colaborativo visando a criação de AVA.</a:t>
            </a:r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412875"/>
            <a:ext cx="8229600" cy="11525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pc="300" dirty="0" smtClean="0"/>
              <a:t>Prática pedagógica do </a:t>
            </a:r>
            <a:r>
              <a:rPr lang="pt-BR" spc="300" dirty="0" err="1" smtClean="0"/>
              <a:t>NuED</a:t>
            </a:r>
            <a:endParaRPr lang="pt-BR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7173" name="Espaço Reservado para Conteúdo 11"/>
          <p:cNvSpPr>
            <a:spLocks noGrp="1"/>
          </p:cNvSpPr>
          <p:nvPr>
            <p:ph idx="1"/>
          </p:nvPr>
        </p:nvSpPr>
        <p:spPr>
          <a:xfrm>
            <a:off x="457200" y="3068638"/>
            <a:ext cx="8229600" cy="3057525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400" b="1" smtClean="0"/>
              <a:t>FONTOURA, C. E. S.</a:t>
            </a:r>
            <a:r>
              <a:rPr lang="pt-BR" sz="2400" smtClean="0"/>
              <a:t> . Mediação Educacional: conteúdos e pressupostos teóricos em curso de ead na SEDUC. 2008</a:t>
            </a:r>
            <a:endParaRPr lang="pt-BR" sz="2400" smtClean="0">
              <a:hlinkClick r:id="rId4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000" smtClean="0">
                <a:hlinkClick r:id="rId4"/>
              </a:rPr>
              <a:t>http://www.abed.org.br/congresso2008/tc/520200854913PM.pdf</a:t>
            </a:r>
            <a:endParaRPr lang="pt-BR" sz="200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400" b="1" smtClean="0"/>
              <a:t>FONTOURA, C. E. S.</a:t>
            </a:r>
            <a:r>
              <a:rPr lang="pt-BR" sz="2400" smtClean="0"/>
              <a:t> ; Adylles Castello Branco . Experiências e ações educativas em EAD desenvolvidas na SEDUC/Santos. 2008. (Apresentação de Trabalho/Congresso).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000" smtClean="0">
                <a:hlinkClick r:id="rId5"/>
              </a:rPr>
              <a:t>http://www.abed.org.br/congresso2008/tc/520200854358PM.pdf</a:t>
            </a:r>
            <a:endParaRPr lang="pt-BR" sz="200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400" smtClean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pc="300" dirty="0" smtClean="0"/>
              <a:t>Principais trabalhos do </a:t>
            </a:r>
            <a:r>
              <a:rPr lang="pt-BR" spc="300" dirty="0" err="1" smtClean="0"/>
              <a:t>NuED</a:t>
            </a:r>
            <a:endParaRPr lang="pt-BR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8197" name="Espaço Reservado para Conteúdo 11"/>
          <p:cNvSpPr>
            <a:spLocks noGrp="1"/>
          </p:cNvSpPr>
          <p:nvPr>
            <p:ph idx="1"/>
          </p:nvPr>
        </p:nvSpPr>
        <p:spPr>
          <a:xfrm>
            <a:off x="457200" y="2852738"/>
            <a:ext cx="8229600" cy="3273425"/>
          </a:xfrm>
        </p:spPr>
        <p:txBody>
          <a:bodyPr>
            <a:normAutofit fontScale="9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400" dirty="0" smtClean="0"/>
              <a:t>	</a:t>
            </a:r>
            <a:r>
              <a:rPr lang="pt-BR" sz="2800" dirty="0" smtClean="0"/>
              <a:t>O primeiro curso, implantado em 2006, foi projetado para professores com pouca familiaridade em usar computador e sem experiência em participação em cursos à distância.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8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400" b="1" dirty="0" smtClean="0"/>
              <a:t>	HORTA</a:t>
            </a:r>
            <a:r>
              <a:rPr lang="pt-BR" sz="2400" dirty="0" smtClean="0"/>
              <a:t>, </a:t>
            </a:r>
            <a:r>
              <a:rPr lang="pt-BR" sz="2400" dirty="0" err="1" smtClean="0"/>
              <a:t>P.R.</a:t>
            </a:r>
            <a:r>
              <a:rPr lang="pt-BR" sz="2400" dirty="0" smtClean="0"/>
              <a:t>H </a:t>
            </a:r>
            <a:r>
              <a:rPr lang="pt-BR" sz="2400" dirty="0" err="1" smtClean="0"/>
              <a:t>et</a:t>
            </a:r>
            <a:r>
              <a:rPr lang="pt-BR" sz="2400" dirty="0" smtClean="0"/>
              <a:t> al. </a:t>
            </a:r>
            <a:r>
              <a:rPr lang="pt-BR" sz="2400" i="1" dirty="0" smtClean="0"/>
              <a:t>Capacitação digital do docente: análise crítica da necessidade de formação digital do professor e levantamento de estudos de casos</a:t>
            </a:r>
            <a:r>
              <a:rPr lang="pt-BR" sz="2400" dirty="0" smtClean="0"/>
              <a:t>. PUC/Rio de Janeiro. 2007.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400" dirty="0" smtClean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68313" y="1628775"/>
            <a:ext cx="82296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pc="300" dirty="0" smtClean="0"/>
              <a:t>Início do </a:t>
            </a:r>
            <a:r>
              <a:rPr lang="pt-BR" spc="300" dirty="0" err="1" smtClean="0"/>
              <a:t>NuED</a:t>
            </a:r>
            <a:r>
              <a:rPr lang="pt-BR" spc="300" dirty="0" smtClean="0"/>
              <a:t> (2006)</a:t>
            </a:r>
            <a:endParaRPr lang="pt-BR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9221" name="Espaço Reservado para Conteúdo 11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3384550"/>
          </a:xfrm>
        </p:spPr>
        <p:txBody>
          <a:bodyPr>
            <a:normAutofit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400" dirty="0" smtClean="0"/>
              <a:t>	“</a:t>
            </a:r>
            <a:r>
              <a:rPr lang="pt-BR" sz="1800" i="1" dirty="0" smtClean="0"/>
              <a:t>Foi sugerido que cada um dos participantes tivesse uma disponibilidade de 30 horas para participar do curso em laboratório de informática do núcleo [...] uma vez que as atividades propostas se constituíam de aprender a utilizar determinados softwares e aplicar o seu uso no trabalho de contexto de sala de aula. O conteúdo inicial do curso foi o aprendizado dos conceitos computacionais. A partir dessa vivência, o foco do curso foi redimensionado para as atividades reflexivas e pedagógicas, onde cada um dos participantes era direcionado para ler conteúdos específicos e discutir em fóruns, fora do horário de trabalho e de acordo com suas respectivas disponibilidades, o quanto assimilavam ou divergiam desses conteúdos. "</a:t>
            </a:r>
            <a:endParaRPr lang="pt-BR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400" dirty="0" smtClean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pc="300" dirty="0" smtClean="0"/>
              <a:t>Início do </a:t>
            </a:r>
            <a:r>
              <a:rPr lang="pt-BR" spc="300" dirty="0" err="1" smtClean="0"/>
              <a:t>NuED</a:t>
            </a:r>
            <a:endParaRPr lang="pt-BR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tângulo 2"/>
          <p:cNvSpPr>
            <a:spLocks noChangeArrowheads="1"/>
          </p:cNvSpPr>
          <p:nvPr/>
        </p:nvSpPr>
        <p:spPr bwMode="auto">
          <a:xfrm>
            <a:off x="755650" y="2492375"/>
            <a:ext cx="770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tabLst>
                <a:tab pos="8890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endParaRPr lang="en-GB" sz="2800">
              <a:latin typeface="Calibri" pitchFamily="34" charset="0"/>
            </a:endParaRPr>
          </a:p>
        </p:txBody>
      </p:sp>
      <p:sp>
        <p:nvSpPr>
          <p:cNvPr id="10245" name="Espaço Reservado para Conteúdo 11"/>
          <p:cNvSpPr>
            <a:spLocks noGrp="1"/>
          </p:cNvSpPr>
          <p:nvPr>
            <p:ph idx="1"/>
          </p:nvPr>
        </p:nvSpPr>
        <p:spPr>
          <a:xfrm>
            <a:off x="468313" y="2852738"/>
            <a:ext cx="8229600" cy="3273425"/>
          </a:xfrm>
        </p:spPr>
        <p:txBody>
          <a:bodyPr>
            <a:normAutofit fontScale="92500"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2400" dirty="0" smtClean="0"/>
              <a:t>   O modelo de educação a distância, desenvolvido pelo núcleo, é considerado aberto e voltado à utilização de novas técnicas metodológicas, tais como: educação de grupos, recursos midiáticos, temas de interesse específicos e atuais, estímulo à reflexão crítica, autonomia na busca de novos referenciais, mediação na construção do conhecimento, além das estratégias de interação e que está diretamente ligada com a proposta inovadora dos professores envolvidos (Fontoura &amp; Branco, 2008).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2400" dirty="0" smtClean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pc="300" dirty="0" smtClean="0"/>
              <a:t>Avanços do </a:t>
            </a:r>
            <a:r>
              <a:rPr lang="pt-BR" spc="300" dirty="0" err="1" smtClean="0"/>
              <a:t>NuED</a:t>
            </a:r>
            <a:r>
              <a:rPr lang="pt-BR" spc="300" dirty="0" smtClean="0"/>
              <a:t> (2008)</a:t>
            </a:r>
            <a:endParaRPr lang="pt-BR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269</TotalTime>
  <Words>1004</Words>
  <Application>Microsoft Office PowerPoint</Application>
  <PresentationFormat>Apresentação na tela (4:3)</PresentationFormat>
  <Paragraphs>148</Paragraphs>
  <Slides>18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Concurso</vt:lpstr>
      <vt:lpstr>Avanço das ações educativas em EAD, utilizando TelEduc, desenvolvidas na Secretaria da Educação de Santos – Compartilhando saberes na Rede</vt:lpstr>
      <vt:lpstr>EAD na SEDUC</vt:lpstr>
      <vt:lpstr>EAD para o NuED</vt:lpstr>
      <vt:lpstr>EAD para o NuED</vt:lpstr>
      <vt:lpstr>Prática pedagógica do NuED</vt:lpstr>
      <vt:lpstr>Principais trabalhos do NuED</vt:lpstr>
      <vt:lpstr>Início do NuED (2006)</vt:lpstr>
      <vt:lpstr>Início do NuED</vt:lpstr>
      <vt:lpstr>Avanços do NuED (2008)</vt:lpstr>
      <vt:lpstr>Avanços do NuED (até 2012)</vt:lpstr>
      <vt:lpstr>Avanços do NuED (2008)</vt:lpstr>
      <vt:lpstr>Avanços do NuED (2008)</vt:lpstr>
      <vt:lpstr>Fundamentos da aprendizagem online no NuED</vt:lpstr>
      <vt:lpstr>Fundamentos da aprendizagem online no NuED</vt:lpstr>
      <vt:lpstr>Compartilhando saberes em Rede</vt:lpstr>
      <vt:lpstr>Compartilhando saberes em Rede</vt:lpstr>
      <vt:lpstr>Compartilhando saberes em Rede</vt:lpstr>
      <vt:lpstr>Referências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Cliente</cp:lastModifiedBy>
  <cp:revision>10</cp:revision>
  <dcterms:created xsi:type="dcterms:W3CDTF">2014-07-31T15:12:21Z</dcterms:created>
  <dcterms:modified xsi:type="dcterms:W3CDTF">2014-10-05T12:07:14Z</dcterms:modified>
</cp:coreProperties>
</file>