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70" r:id="rId4"/>
    <p:sldId id="275" r:id="rId5"/>
    <p:sldId id="271" r:id="rId6"/>
    <p:sldId id="272" r:id="rId7"/>
    <p:sldId id="273" r:id="rId8"/>
    <p:sldId id="274" r:id="rId9"/>
    <p:sldId id="261" r:id="rId10"/>
    <p:sldId id="268" r:id="rId11"/>
    <p:sldId id="260" r:id="rId12"/>
    <p:sldId id="276" r:id="rId13"/>
    <p:sldId id="277" r:id="rId14"/>
    <p:sldId id="278" r:id="rId15"/>
    <p:sldId id="279" r:id="rId16"/>
    <p:sldId id="280" r:id="rId17"/>
    <p:sldId id="257" r:id="rId18"/>
    <p:sldId id="283" r:id="rId19"/>
    <p:sldId id="25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90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3,75*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900" b="1" cap="sm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Plan1!$A$2:$A$9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4.46</c:v>
                </c:pt>
                <c:pt idx="1">
                  <c:v>5.9</c:v>
                </c:pt>
                <c:pt idx="2">
                  <c:v>4.3099999999999996</c:v>
                </c:pt>
                <c:pt idx="3">
                  <c:v>5.92</c:v>
                </c:pt>
                <c:pt idx="4">
                  <c:v>6.5</c:v>
                </c:pt>
                <c:pt idx="5">
                  <c:v>5.84</c:v>
                </c:pt>
                <c:pt idx="6">
                  <c:v>5.91</c:v>
                </c:pt>
                <c:pt idx="7">
                  <c:v>3.75</c:v>
                </c:pt>
              </c:numCache>
            </c:numRef>
          </c:val>
        </c:ser>
        <c:dLbls/>
        <c:gapWidth val="98"/>
        <c:axId val="33731328"/>
        <c:axId val="33732864"/>
      </c:barChart>
      <c:catAx>
        <c:axId val="3373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 cap="small" baseline="0">
                <a:solidFill>
                  <a:srgbClr val="0070C0"/>
                </a:solidFill>
                <a:latin typeface="+mj-lt"/>
              </a:defRPr>
            </a:pPr>
            <a:endParaRPr lang="pt-BR"/>
          </a:p>
        </c:txPr>
        <c:crossAx val="33732864"/>
        <c:crosses val="autoZero"/>
        <c:auto val="1"/>
        <c:lblAlgn val="ctr"/>
        <c:lblOffset val="100"/>
      </c:catAx>
      <c:valAx>
        <c:axId val="33732864"/>
        <c:scaling>
          <c:orientation val="minMax"/>
        </c:scaling>
        <c:delete val="1"/>
        <c:axPos val="l"/>
        <c:numFmt formatCode="General" sourceLinked="1"/>
        <c:tickLblPos val="none"/>
        <c:crossAx val="33731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7838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Lbls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3,75*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900" b="1" cap="sm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10</c:v>
                </c:pt>
                <c:pt idx="1">
                  <c:v>10.5</c:v>
                </c:pt>
                <c:pt idx="2">
                  <c:v>10.75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</c:ser>
        <c:dLbls/>
        <c:axId val="56694272"/>
        <c:axId val="56695808"/>
      </c:barChart>
      <c:catAx>
        <c:axId val="56694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 cap="small" baseline="0">
                <a:solidFill>
                  <a:srgbClr val="FD6A24"/>
                </a:solidFill>
                <a:latin typeface="+mj-lt"/>
              </a:defRPr>
            </a:pPr>
            <a:endParaRPr lang="pt-BR"/>
          </a:p>
        </c:txPr>
        <c:crossAx val="56695808"/>
        <c:crosses val="autoZero"/>
        <c:auto val="1"/>
        <c:lblAlgn val="ctr"/>
        <c:lblOffset val="100"/>
      </c:catAx>
      <c:valAx>
        <c:axId val="56695808"/>
        <c:scaling>
          <c:orientation val="minMax"/>
        </c:scaling>
        <c:delete val="1"/>
        <c:axPos val="l"/>
        <c:numFmt formatCode="General" sourceLinked="1"/>
        <c:tickLblPos val="none"/>
        <c:crossAx val="56694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7838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Lbls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3,75*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900" b="1" cap="sm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20.66</c:v>
                </c:pt>
                <c:pt idx="1">
                  <c:v>20.97</c:v>
                </c:pt>
                <c:pt idx="2">
                  <c:v>21.1</c:v>
                </c:pt>
                <c:pt idx="3">
                  <c:v>21.1</c:v>
                </c:pt>
                <c:pt idx="4">
                  <c:v>21.36</c:v>
                </c:pt>
                <c:pt idx="5">
                  <c:v>21.06</c:v>
                </c:pt>
              </c:numCache>
            </c:numRef>
          </c:val>
        </c:ser>
        <c:dLbls/>
        <c:axId val="56715520"/>
        <c:axId val="56733696"/>
      </c:barChart>
      <c:catAx>
        <c:axId val="56715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 cap="small" baseline="0">
                <a:solidFill>
                  <a:srgbClr val="FD6A24"/>
                </a:solidFill>
                <a:latin typeface="+mj-lt"/>
              </a:defRPr>
            </a:pPr>
            <a:endParaRPr lang="pt-BR"/>
          </a:p>
        </c:txPr>
        <c:crossAx val="56733696"/>
        <c:crosses val="autoZero"/>
        <c:auto val="1"/>
        <c:lblAlgn val="ctr"/>
        <c:lblOffset val="100"/>
      </c:catAx>
      <c:valAx>
        <c:axId val="56733696"/>
        <c:scaling>
          <c:orientation val="minMax"/>
        </c:scaling>
        <c:delete val="1"/>
        <c:axPos val="l"/>
        <c:numFmt formatCode="General" sourceLinked="1"/>
        <c:tickLblPos val="none"/>
        <c:crossAx val="56715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75EC2-DA38-42FE-B844-2E121F09DB69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1719C-D1BF-4BDC-8EAA-318D3585BC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47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Brasil</a:t>
            </a:r>
            <a:r>
              <a:rPr lang="en-US" dirty="0" smtClean="0"/>
              <a:t> </a:t>
            </a:r>
            <a:r>
              <a:rPr lang="en-US" dirty="0" err="1" smtClean="0"/>
              <a:t>Sustentável</a:t>
            </a:r>
            <a:r>
              <a:rPr lang="en-US" dirty="0" smtClean="0"/>
              <a:t>: http://fgvprojetos.fgv.br/sites/fgvprojetos.fgv.br/files/922.pdf</a:t>
            </a:r>
          </a:p>
          <a:p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Minha</a:t>
            </a:r>
            <a:r>
              <a:rPr lang="en-US" dirty="0" smtClean="0"/>
              <a:t>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</a:t>
            </a:r>
            <a:r>
              <a:rPr lang="en-US" baseline="0" dirty="0" smtClean="0"/>
              <a:t>: http://www.otempo.com.br/capa/economia/minha-casa-melhor-j%C3%A1-financiou-r-593-6-milh%C3%B5es-no-brasil-1.686058</a:t>
            </a:r>
          </a:p>
          <a:p>
            <a:r>
              <a:rPr lang="en-US" baseline="0" dirty="0" err="1" smtClean="0"/>
              <a:t>Crescimento</a:t>
            </a:r>
            <a:r>
              <a:rPr lang="en-US" baseline="0" dirty="0" smtClean="0"/>
              <a:t> PIB 2013: http://economia.estadao.com.br/noticias/economia-geral,expansao-do-pib-segue-em-221-na-pesquisa-focus,162248,0.htm.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7931-121E-4289-A1F6-50FE807DE5D0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E0E83-B26F-4C56-AE7C-CDDD390C0AA6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4933F-2378-484B-8242-1D68F5410DAF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Chegamos a um momento decisivo no Brasil para os varejistas, porque neste mês que estão comprando produtos para as vendas de fim de ano, então eles começaram a reavaliar as expectativas e escolher os produtos que não é afetado diretamente por um taxas de alta do dólar. </a:t>
            </a:r>
          </a:p>
          <a:p>
            <a:pPr>
              <a:spcBef>
                <a:spcPts val="300"/>
              </a:spcBef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E também um real mais fraco pode reduzir o poder de compra do consumidor</a:t>
            </a:r>
            <a:r>
              <a:rPr lang="en-US" sz="1200" dirty="0" smtClean="0"/>
              <a:t>.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EECDA-B59E-488F-8283-AEB39D2B00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99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Mercado reduz previsão de inflação em 2014 pela terceira vez seguida | Valor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Os analistas do mercado financeiro reduziram pela terceira semana consecutiva suas projeções para inflação medida pelo Índice Nacional de Preços ao Consumidor Amplo (IPCA) para 2014, mas elevaram a estimativa para os próximos 12 meses e para 2015. </a:t>
            </a: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De acordo com o Boletim Focus, do Banco Central (BC), a mediana de projeções para a alta do IPCA em 2014 saiu de 6,41% para 6,39%. Já a expectativa para a inflação nos próximos 12 meses passou de 5,94% para 6,03%. Para 2015, a mediana de projeções para o avanço do IPCA partiu de 6,21% para 6,24%. Entre as instituições no Top 5, as que mais acertam as previsões, as projeções de inflação para 2014 se mantiveram em 6,39%. O mesmo ocorreu para o IPCA do ano que vem, com expectativas mantidas em 6,75% de alta. No caso da taxa básica de juros, a Selic, as projeções dos analistas consultados pelo BC foram mantidas em 11% para este ano e em 12% para 2015. A estimativa para a Selic no fechamento deste calendário permaneceu em 11%, mas foi revisada de 12% para 11,75% para o encerramento de 2015.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E759-B3D7-441D-91F6-FBFA4814F43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305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61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524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0585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pPr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chart" Target="../charts/chart3.xml"/><Relationship Id="rId5" Type="http://schemas.openxmlformats.org/officeDocument/2006/relationships/tags" Target="../tags/tag5.xml"/><Relationship Id="rId10" Type="http://schemas.openxmlformats.org/officeDocument/2006/relationships/chart" Target="../charts/chart2.xml"/><Relationship Id="rId4" Type="http://schemas.openxmlformats.org/officeDocument/2006/relationships/tags" Target="../tags/tag4.xml"/><Relationship Id="rId9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onofrio.notarnicola@eduzz.com.br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stanford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 smtClean="0">
                <a:solidFill>
                  <a:schemeClr val="tx1"/>
                </a:solidFill>
              </a:rPr>
              <a:t>A Falência do Modelo Atual do EAD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Como Aproveitar a Tendência da Digitalização e Gratuidade da Educação Online?</a:t>
            </a:r>
          </a:p>
          <a:p>
            <a:pPr algn="l"/>
            <a:endParaRPr lang="pt-BR" sz="2800" dirty="0" smtClean="0">
              <a:solidFill>
                <a:schemeClr val="tx1"/>
              </a:solidFill>
            </a:endParaRPr>
          </a:p>
          <a:p>
            <a:pPr algn="l"/>
            <a:endParaRPr lang="pt-BR" sz="2800" dirty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Mesa Redonda: </a:t>
            </a:r>
            <a:r>
              <a:rPr lang="pt-BR" sz="2400" dirty="0" smtClean="0">
                <a:solidFill>
                  <a:schemeClr val="tx1"/>
                </a:solidFill>
              </a:rPr>
              <a:t>07/10/2014 – Sala 14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1800" dirty="0" err="1" smtClean="0">
                <a:solidFill>
                  <a:schemeClr val="tx1"/>
                </a:solidFill>
              </a:rPr>
              <a:t>Prof.Dr</a:t>
            </a:r>
            <a:r>
              <a:rPr lang="pt-BR" sz="1800" dirty="0" smtClean="0">
                <a:solidFill>
                  <a:schemeClr val="tx1"/>
                </a:solidFill>
              </a:rPr>
              <a:t>. Carlos Longo – LAUREATE</a:t>
            </a:r>
          </a:p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Prof.Dr. Alessandro </a:t>
            </a:r>
            <a:r>
              <a:rPr lang="pt-BR" sz="1800" dirty="0" err="1" smtClean="0">
                <a:solidFill>
                  <a:schemeClr val="tx1"/>
                </a:solidFill>
              </a:rPr>
              <a:t>Rosini</a:t>
            </a:r>
            <a:r>
              <a:rPr lang="pt-BR" sz="1800" dirty="0" smtClean="0">
                <a:solidFill>
                  <a:schemeClr val="tx1"/>
                </a:solidFill>
              </a:rPr>
              <a:t> - FMU</a:t>
            </a:r>
            <a:endParaRPr lang="pt-BR" sz="1800" dirty="0">
              <a:solidFill>
                <a:schemeClr val="tx1"/>
              </a:solidFill>
            </a:endParaRPr>
          </a:p>
          <a:p>
            <a:pPr algn="l"/>
            <a:r>
              <a:rPr lang="pt-BR" sz="1800" dirty="0" err="1" smtClean="0">
                <a:solidFill>
                  <a:schemeClr val="tx1"/>
                </a:solidFill>
              </a:rPr>
              <a:t>Prof.Dr</a:t>
            </a:r>
            <a:r>
              <a:rPr lang="pt-BR" sz="1800" dirty="0" smtClean="0">
                <a:solidFill>
                  <a:schemeClr val="tx1"/>
                </a:solidFill>
              </a:rPr>
              <a:t>. </a:t>
            </a:r>
            <a:r>
              <a:rPr lang="pt-BR" sz="1800" dirty="0" err="1" smtClean="0">
                <a:solidFill>
                  <a:schemeClr val="tx1"/>
                </a:solidFill>
              </a:rPr>
              <a:t>Valderes</a:t>
            </a:r>
            <a:r>
              <a:rPr lang="pt-BR" sz="1800" dirty="0" smtClean="0">
                <a:solidFill>
                  <a:schemeClr val="tx1"/>
                </a:solidFill>
              </a:rPr>
              <a:t> Fernandes Pinheiro – IMPACTA</a:t>
            </a:r>
          </a:p>
          <a:p>
            <a:pPr algn="l"/>
            <a:endParaRPr lang="pt-BR" sz="1800" dirty="0" smtClean="0">
              <a:solidFill>
                <a:schemeClr val="tx1"/>
              </a:solidFill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Coord.: Prof. </a:t>
            </a:r>
            <a:r>
              <a:rPr lang="pt-BR" sz="1800" dirty="0" err="1" smtClean="0">
                <a:solidFill>
                  <a:schemeClr val="tx1"/>
                </a:solidFill>
              </a:rPr>
              <a:t>Onófrio</a:t>
            </a:r>
            <a:r>
              <a:rPr lang="pt-BR" sz="1800" dirty="0" smtClean="0">
                <a:solidFill>
                  <a:schemeClr val="tx1"/>
                </a:solidFill>
              </a:rPr>
              <a:t> Notarnicola Filho – EDUZZ - Curadoria</a:t>
            </a:r>
          </a:p>
          <a:p>
            <a:pPr algn="l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onde vamos no Brasil?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popularidade do curso on-line é de fato a uma alta - a tal ponto que ele levou ao nascimento de novas instituições, cujo único foco é oferecer aprendizagem online. </a:t>
            </a:r>
          </a:p>
          <a:p>
            <a:r>
              <a:rPr lang="pt-BR" dirty="0" smtClean="0"/>
              <a:t>Plataformas como :</a:t>
            </a:r>
            <a:r>
              <a:rPr lang="pt-BR" dirty="0" err="1" smtClean="0"/>
              <a:t>Udacity</a:t>
            </a:r>
            <a:r>
              <a:rPr lang="pt-BR" dirty="0" smtClean="0"/>
              <a:t>, </a:t>
            </a:r>
            <a:r>
              <a:rPr lang="pt-BR" dirty="0" err="1" smtClean="0"/>
              <a:t>Coursera</a:t>
            </a:r>
            <a:r>
              <a:rPr lang="pt-BR" dirty="0" smtClean="0"/>
              <a:t>, Khan </a:t>
            </a:r>
            <a:r>
              <a:rPr lang="pt-BR" dirty="0" err="1"/>
              <a:t>Academy</a:t>
            </a:r>
            <a:r>
              <a:rPr lang="pt-BR" dirty="0"/>
              <a:t>, EDX e </a:t>
            </a:r>
            <a:r>
              <a:rPr lang="pt-BR" dirty="0" err="1" smtClean="0"/>
              <a:t>Udemy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No Brasil agora </a:t>
            </a:r>
            <a:r>
              <a:rPr lang="pt-BR" dirty="0" smtClean="0"/>
              <a:t>: </a:t>
            </a:r>
            <a:r>
              <a:rPr lang="pt-BR" dirty="0" err="1" smtClean="0">
                <a:solidFill>
                  <a:schemeClr val="tx2"/>
                </a:solidFill>
              </a:rPr>
              <a:t>www</a:t>
            </a:r>
            <a:r>
              <a:rPr lang="pt-BR" dirty="0" smtClean="0">
                <a:solidFill>
                  <a:schemeClr val="tx2"/>
                </a:solidFill>
              </a:rPr>
              <a:t>. EDUZZ.com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54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Competitividade do Brasil!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</a:t>
            </a:r>
            <a:r>
              <a:rPr lang="pt-BR" dirty="0" smtClean="0"/>
              <a:t>cupa </a:t>
            </a:r>
            <a:r>
              <a:rPr lang="pt-BR" dirty="0"/>
              <a:t>o </a:t>
            </a:r>
            <a:r>
              <a:rPr lang="pt-BR" dirty="0" smtClean="0"/>
              <a:t>48º </a:t>
            </a:r>
            <a:r>
              <a:rPr lang="pt-BR" dirty="0"/>
              <a:t>lugar entre 56 países, de acordo com pesquisa do Fórum Econômico Mundial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/>
              <a:t>que está na base desse resultado, para o diretor da </a:t>
            </a:r>
            <a:r>
              <a:rPr lang="pt-BR" dirty="0" err="1"/>
              <a:t>Change</a:t>
            </a:r>
            <a:r>
              <a:rPr lang="pt-BR" dirty="0"/>
              <a:t> Consultoria, Luiz Augusto Leite, é o descompasso entre a educação e o potencial das empresas, que têm de educar os jovens para o trabalho e para a vida. </a:t>
            </a:r>
            <a:endParaRPr lang="pt-BR" dirty="0" smtClean="0"/>
          </a:p>
          <a:p>
            <a:r>
              <a:rPr lang="pt-BR" dirty="0" smtClean="0"/>
              <a:t>As empresas </a:t>
            </a:r>
            <a:r>
              <a:rPr lang="pt-BR" dirty="0"/>
              <a:t>assumem muito mais que treinamento e desenvolvimento das competências técnicas: elas atuam  como educadoras de seus funcionários, desenvolvendo neles valores como cidadania, responsabilidade ambiental, cultura e qualidade de vida no </a:t>
            </a:r>
            <a:r>
              <a:rPr lang="pt-BR" dirty="0" smtClean="0"/>
              <a:t>trabalho.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85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aixaDeTexto 1"/>
          <p:cNvSpPr txBox="1">
            <a:spLocks noChangeArrowheads="1"/>
          </p:cNvSpPr>
          <p:nvPr/>
        </p:nvSpPr>
        <p:spPr bwMode="auto">
          <a:xfrm>
            <a:off x="252610" y="6454030"/>
            <a:ext cx="8351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800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800" dirty="0" err="1" smtClean="0">
                <a:solidFill>
                  <a:schemeClr val="bg1">
                    <a:lumMod val="50000"/>
                  </a:schemeClr>
                </a:solidFill>
              </a:rPr>
              <a:t>Estadao</a:t>
            </a:r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Isto é Dinheiro, </a:t>
            </a:r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</a:rPr>
              <a:t>BCB (Banco Central do Brasil), 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FGV (Sondagem do Consumidor- Índice de </a:t>
            </a:r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</a:rPr>
              <a:t>confiança; Brasil Sustentável).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86" name="Retângulo 19485"/>
          <p:cNvSpPr>
            <a:spLocks noChangeArrowheads="1"/>
          </p:cNvSpPr>
          <p:nvPr/>
        </p:nvSpPr>
        <p:spPr bwMode="auto">
          <a:xfrm>
            <a:off x="2124075" y="1396384"/>
            <a:ext cx="67684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pt-BR" sz="1500" dirty="0" smtClean="0">
                <a:solidFill>
                  <a:srgbClr val="000000"/>
                </a:solidFill>
              </a:rPr>
              <a:t>Economia </a:t>
            </a:r>
            <a:r>
              <a:rPr lang="pt-BR" sz="1500" dirty="0">
                <a:solidFill>
                  <a:srgbClr val="000000"/>
                </a:solidFill>
              </a:rPr>
              <a:t>brasileira apresentou um crescimento de 7,5% em 2010, 2,5% em 2011, 0,9% em 2012, 2,3% em 2013 </a:t>
            </a:r>
            <a:r>
              <a:rPr lang="pt-BR" sz="1500" dirty="0" smtClean="0">
                <a:solidFill>
                  <a:srgbClr val="000000"/>
                </a:solidFill>
              </a:rPr>
              <a:t>e a </a:t>
            </a:r>
            <a:r>
              <a:rPr lang="pt-BR" sz="1500" dirty="0">
                <a:solidFill>
                  <a:srgbClr val="000000"/>
                </a:solidFill>
              </a:rPr>
              <a:t>previsão em 2014 é de cerca de 0,86%.</a:t>
            </a:r>
            <a:endParaRPr lang="en-US" sz="1500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7946"/>
            <a:ext cx="1295400" cy="97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 bwMode="gray">
          <a:xfrm>
            <a:off x="468312" y="2420888"/>
            <a:ext cx="8424167" cy="643732"/>
          </a:xfrm>
          <a:prstGeom prst="rect">
            <a:avLst/>
          </a:prstGeom>
        </p:spPr>
        <p:txBody>
          <a:bodyPr vert="horz" wrap="square" lIns="0" tIns="18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indent="-1809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8775" indent="-1809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9750" indent="-1809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just"/>
            <a:endParaRPr lang="en-US" sz="1500" dirty="0" smtClean="0">
              <a:latin typeface="Arial" charset="0"/>
              <a:cs typeface="Arial" charset="0"/>
            </a:endParaRPr>
          </a:p>
          <a:p>
            <a:pPr marL="0" indent="0" algn="just"/>
            <a:r>
              <a:rPr lang="pt-BR" sz="1500" dirty="0">
                <a:solidFill>
                  <a:schemeClr val="tx1"/>
                </a:solidFill>
                <a:latin typeface="Arial" charset="0"/>
                <a:cs typeface="Arial" charset="0"/>
              </a:rPr>
              <a:t>Com o crescimento da classe </a:t>
            </a:r>
            <a:r>
              <a:rPr lang="pt-BR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média Brasileira,  a pirâmide </a:t>
            </a:r>
            <a:r>
              <a:rPr lang="pt-BR" sz="1500" dirty="0">
                <a:solidFill>
                  <a:schemeClr val="tx1"/>
                </a:solidFill>
                <a:latin typeface="Arial" charset="0"/>
                <a:cs typeface="Arial" charset="0"/>
              </a:rPr>
              <a:t>social se transformou em um losango.</a:t>
            </a: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12" name="Triângulo isósceles 11"/>
          <p:cNvSpPr/>
          <p:nvPr/>
        </p:nvSpPr>
        <p:spPr bwMode="gray">
          <a:xfrm>
            <a:off x="1043608" y="3027679"/>
            <a:ext cx="2992823" cy="1424289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endParaRPr lang="en-US" sz="2800" dirty="0" err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 bwMode="gray">
          <a:xfrm>
            <a:off x="1164622" y="4190584"/>
            <a:ext cx="2754000" cy="21748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pt-BR" sz="1200" dirty="0" smtClean="0">
                <a:solidFill>
                  <a:schemeClr val="tx1"/>
                </a:solidFill>
                <a:cs typeface="Arial" pitchFamily="34" charset="0"/>
              </a:rPr>
              <a:t>DE 51</a:t>
            </a:r>
            <a:r>
              <a:rPr lang="pt-BR" sz="1200" dirty="0">
                <a:solidFill>
                  <a:schemeClr val="tx1"/>
                </a:solidFill>
                <a:cs typeface="Arial" pitchFamily="34" charset="0"/>
              </a:rPr>
              <a:t>%</a:t>
            </a:r>
            <a:endParaRPr lang="en-US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gray">
          <a:xfrm>
            <a:off x="1623622" y="3805736"/>
            <a:ext cx="1836000" cy="21748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pt-BR" sz="1200" dirty="0">
                <a:solidFill>
                  <a:schemeClr val="bg1"/>
                </a:solidFill>
                <a:cs typeface="Arial" pitchFamily="34" charset="0"/>
              </a:rPr>
              <a:t>C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34</a:t>
            </a:r>
            <a:r>
              <a:rPr lang="pt-BR" sz="12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en-US" sz="1200" dirty="0" err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gray">
          <a:xfrm>
            <a:off x="2136622" y="3422476"/>
            <a:ext cx="810000" cy="21590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pt-BR" sz="1200" dirty="0">
                <a:solidFill>
                  <a:schemeClr val="bg1"/>
                </a:solidFill>
                <a:cs typeface="Arial" pitchFamily="34" charset="0"/>
              </a:rPr>
              <a:t>AB 15% </a:t>
            </a:r>
            <a:endParaRPr lang="en-US" sz="1200" dirty="0" err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CaixaDeTexto 6"/>
          <p:cNvSpPr txBox="1">
            <a:spLocks noChangeArrowheads="1"/>
          </p:cNvSpPr>
          <p:nvPr/>
        </p:nvSpPr>
        <p:spPr bwMode="auto">
          <a:xfrm>
            <a:off x="1451771" y="3212512"/>
            <a:ext cx="914188" cy="3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1200" b="1" dirty="0"/>
              <a:t>2005</a:t>
            </a:r>
            <a:endParaRPr lang="en-US" sz="1200" b="1" dirty="0"/>
          </a:p>
        </p:txBody>
      </p:sp>
      <p:sp>
        <p:nvSpPr>
          <p:cNvPr id="21" name="CaixaDeTexto 21"/>
          <p:cNvSpPr txBox="1">
            <a:spLocks noChangeArrowheads="1"/>
          </p:cNvSpPr>
          <p:nvPr/>
        </p:nvSpPr>
        <p:spPr bwMode="auto">
          <a:xfrm>
            <a:off x="4953956" y="3212512"/>
            <a:ext cx="914188" cy="3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1200" b="1" dirty="0" smtClean="0"/>
              <a:t>2012</a:t>
            </a:r>
            <a:endParaRPr lang="en-US" sz="1200" b="1" dirty="0"/>
          </a:p>
        </p:txBody>
      </p:sp>
      <p:sp>
        <p:nvSpPr>
          <p:cNvPr id="22" name="Fluxograma: Decisão 21"/>
          <p:cNvSpPr/>
          <p:nvPr/>
        </p:nvSpPr>
        <p:spPr bwMode="gray">
          <a:xfrm>
            <a:off x="4354685" y="3335958"/>
            <a:ext cx="3745707" cy="1173162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endParaRPr lang="en-US" sz="28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 bwMode="gray">
          <a:xfrm>
            <a:off x="4796538" y="3807324"/>
            <a:ext cx="2862000" cy="2159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pt-BR" sz="1200" dirty="0">
                <a:solidFill>
                  <a:schemeClr val="bg1"/>
                </a:solidFill>
                <a:cs typeface="Arial" pitchFamily="34" charset="0"/>
              </a:rPr>
              <a:t>C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52.4%</a:t>
            </a:r>
            <a:endParaRPr lang="en-US" sz="1200" dirty="0" err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 bwMode="gray">
          <a:xfrm>
            <a:off x="5525538" y="4207253"/>
            <a:ext cx="1404000" cy="1841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pt-BR" sz="1200" dirty="0">
                <a:solidFill>
                  <a:schemeClr val="tx1"/>
                </a:solidFill>
                <a:cs typeface="Arial" pitchFamily="34" charset="0"/>
              </a:rPr>
              <a:t>D </a:t>
            </a:r>
            <a:r>
              <a:rPr lang="pt-BR" sz="1200" dirty="0" smtClean="0">
                <a:solidFill>
                  <a:schemeClr val="tx1"/>
                </a:solidFill>
                <a:cs typeface="Arial" pitchFamily="34" charset="0"/>
              </a:rPr>
              <a:t>20.6%</a:t>
            </a:r>
            <a:endParaRPr lang="en-US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 bwMode="gray">
          <a:xfrm>
            <a:off x="5660538" y="3415333"/>
            <a:ext cx="1134000" cy="23018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pt-BR" sz="1200" dirty="0">
                <a:solidFill>
                  <a:schemeClr val="bg1"/>
                </a:solidFill>
                <a:cs typeface="Arial" pitchFamily="34" charset="0"/>
              </a:rPr>
              <a:t>AB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27% </a:t>
            </a:r>
            <a:endParaRPr lang="en-US" sz="1200" dirty="0" err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 bwMode="gray">
          <a:xfrm>
            <a:off x="251521" y="412750"/>
            <a:ext cx="8640958" cy="49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b="1" dirty="0"/>
              <a:t>Fatos econômicos e </a:t>
            </a:r>
            <a:r>
              <a:rPr lang="pt-BR" sz="2400" b="1" dirty="0" smtClean="0"/>
              <a:t>sociais : Classes Sociais / Incentivos do Governo as classes sociais</a:t>
            </a:r>
            <a:endParaRPr lang="de-DE" sz="2400" b="1" dirty="0"/>
          </a:p>
        </p:txBody>
      </p:sp>
      <p:sp>
        <p:nvSpPr>
          <p:cNvPr id="4" name="Retângulo 3"/>
          <p:cNvSpPr/>
          <p:nvPr/>
        </p:nvSpPr>
        <p:spPr bwMode="gray">
          <a:xfrm>
            <a:off x="251520" y="3777923"/>
            <a:ext cx="8164842" cy="283401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12360" y="3598912"/>
            <a:ext cx="133164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Consumidores</a:t>
            </a:r>
          </a:p>
          <a:p>
            <a:pPr algn="ctr">
              <a:spcBef>
                <a:spcPts val="300"/>
              </a:spcBef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Emergentes</a:t>
            </a:r>
            <a:endParaRPr lang="en-US" sz="1200" b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 bwMode="gray">
          <a:xfrm>
            <a:off x="107504" y="5156278"/>
            <a:ext cx="8496944" cy="936550"/>
          </a:xfrm>
          <a:prstGeom prst="rect">
            <a:avLst/>
          </a:prstGeom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dirty="0">
                <a:solidFill>
                  <a:schemeClr val="tx1"/>
                </a:solidFill>
                <a:latin typeface="Arial" charset="0"/>
                <a:cs typeface="Arial" charset="0"/>
              </a:rPr>
              <a:t>Em agosto de 2014, o montante total do crédito representa R $ 2,8 trilhões (56% do PIB).</a:t>
            </a:r>
            <a:endParaRPr lang="en-US" sz="15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412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4" grpId="0" animBg="1"/>
      <p:bldP spid="5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aixaDeTexto 1"/>
          <p:cNvSpPr txBox="1">
            <a:spLocks noChangeArrowheads="1"/>
          </p:cNvSpPr>
          <p:nvPr/>
        </p:nvSpPr>
        <p:spPr bwMode="auto">
          <a:xfrm>
            <a:off x="107255" y="6658371"/>
            <a:ext cx="87852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1050" dirty="0" err="1" smtClean="0">
                <a:solidFill>
                  <a:srgbClr val="000000"/>
                </a:solidFill>
              </a:rPr>
              <a:t>Source</a:t>
            </a:r>
            <a:r>
              <a:rPr lang="pt-BR" sz="1050" dirty="0" smtClean="0">
                <a:solidFill>
                  <a:srgbClr val="000000"/>
                </a:solidFill>
              </a:rPr>
              <a:t>: </a:t>
            </a:r>
            <a:r>
              <a:rPr lang="pt-BR" sz="1050" dirty="0">
                <a:solidFill>
                  <a:srgbClr val="000000"/>
                </a:solidFill>
              </a:rPr>
              <a:t>E</a:t>
            </a:r>
            <a:r>
              <a:rPr lang="pt-BR" sz="1050" dirty="0" smtClean="0">
                <a:solidFill>
                  <a:srgbClr val="000000"/>
                </a:solidFill>
              </a:rPr>
              <a:t>-bit</a:t>
            </a:r>
            <a:endParaRPr lang="pt-BR" sz="1050" dirty="0">
              <a:solidFill>
                <a:srgbClr val="00000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pt-BR" sz="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255" y="1772816"/>
            <a:ext cx="892924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ts val="600"/>
              </a:spcBef>
              <a:defRPr sz="1500">
                <a:solidFill>
                  <a:srgbClr val="000000"/>
                </a:solidFill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8% de crescimento em comparação com o mesmo período de </a:t>
            </a:r>
            <a:r>
              <a:rPr lang="pt-BR" sz="2400" dirty="0" smtClean="0"/>
              <a:t>2012.</a:t>
            </a:r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Os dados mostram que 88,3 milhões de vendas foram registrados. </a:t>
            </a:r>
          </a:p>
          <a:p>
            <a:endParaRPr lang="pt-B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9,1 milhões de pessoas fizeram a primeira compra por internet </a:t>
            </a:r>
          </a:p>
          <a:p>
            <a:endParaRPr lang="pt-B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Projeção da </a:t>
            </a:r>
            <a:r>
              <a:rPr lang="pt-BR" sz="2400" dirty="0"/>
              <a:t>receita de </a:t>
            </a:r>
            <a:r>
              <a:rPr lang="pt-BR" sz="2400" dirty="0" smtClean="0"/>
              <a:t>e-Commerce </a:t>
            </a:r>
            <a:r>
              <a:rPr lang="pt-BR" sz="2400" dirty="0"/>
              <a:t>em 2014 será de </a:t>
            </a:r>
            <a:r>
              <a:rPr lang="pt-BR" sz="2400" dirty="0" smtClean="0"/>
              <a:t>R$ </a:t>
            </a:r>
            <a:r>
              <a:rPr lang="pt-BR" sz="2400" dirty="0"/>
              <a:t>34,6 </a:t>
            </a:r>
            <a:r>
              <a:rPr lang="pt-BR" sz="2400" dirty="0" smtClean="0"/>
              <a:t>bilhões.</a:t>
            </a:r>
            <a:endParaRPr lang="pt-BR" sz="2400" dirty="0"/>
          </a:p>
          <a:p>
            <a:endParaRPr lang="en-US" dirty="0" err="1"/>
          </a:p>
        </p:txBody>
      </p:sp>
      <p:sp>
        <p:nvSpPr>
          <p:cNvPr id="11" name="Titel 1"/>
          <p:cNvSpPr txBox="1">
            <a:spLocks/>
          </p:cNvSpPr>
          <p:nvPr/>
        </p:nvSpPr>
        <p:spPr bwMode="gray">
          <a:xfrm>
            <a:off x="395536" y="333028"/>
            <a:ext cx="8667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b="1" dirty="0" smtClean="0"/>
              <a:t>e-Commerce = R$ </a:t>
            </a:r>
            <a:r>
              <a:rPr lang="pt-BR" sz="2400" b="1" dirty="0"/>
              <a:t>16,06 bi </a:t>
            </a:r>
            <a:r>
              <a:rPr lang="pt-BR" sz="2400" b="1" dirty="0" smtClean="0"/>
              <a:t>de </a:t>
            </a:r>
            <a:r>
              <a:rPr lang="pt-BR" sz="2400" b="1" dirty="0"/>
              <a:t>receita no primeiro semestre </a:t>
            </a:r>
          </a:p>
          <a:p>
            <a:r>
              <a:rPr lang="pt-BR" sz="2400" b="1" dirty="0"/>
              <a:t>(no mesmo período de 2013 foi de R $ 12,74)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15541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gray">
          <a:xfrm>
            <a:off x="6325592" y="116632"/>
            <a:ext cx="1728192" cy="12241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Inhaltsplatzhalter 14"/>
          <p:cNvSpPr>
            <a:spLocks noGrp="1"/>
          </p:cNvSpPr>
          <p:nvPr>
            <p:ph idx="1"/>
          </p:nvPr>
        </p:nvSpPr>
        <p:spPr>
          <a:xfrm>
            <a:off x="3007181" y="1412875"/>
            <a:ext cx="6389355" cy="5040313"/>
          </a:xfrm>
        </p:spPr>
        <p:txBody>
          <a:bodyPr wrap="square" numCol="1" anchor="ctr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de-DE" sz="3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População: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202,6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milhões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(Jul. 2014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buClr>
                <a:srgbClr val="FC6800"/>
              </a:buClr>
              <a:buSzPct val="120000"/>
            </a:pPr>
            <a:r>
              <a:rPr lang="en-US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6o</a:t>
            </a:r>
          </a:p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de-DE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Crescimento Populacional:</a:t>
            </a:r>
            <a:r>
              <a:rPr lang="de-DE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0,8% (2014)</a:t>
            </a:r>
          </a:p>
          <a:p>
            <a:pPr>
              <a:buClr>
                <a:srgbClr val="FC6800"/>
              </a:buClr>
              <a:buSzPct val="120000"/>
            </a:pP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137o</a:t>
            </a:r>
          </a:p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de-DE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200" b="1" dirty="0" smtClean="0">
                <a:latin typeface="Arial" charset="0"/>
                <a:cs typeface="Arial" charset="0"/>
              </a:rPr>
              <a:t>Idade média</a:t>
            </a:r>
            <a:r>
              <a:rPr lang="de-DE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de-DE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30,7 anos</a:t>
            </a:r>
          </a:p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de-DE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Urbanização: </a:t>
            </a:r>
            <a:r>
              <a:rPr lang="de-DE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84,6% da população(2011)</a:t>
            </a:r>
          </a:p>
          <a:p>
            <a:pPr marL="0" indent="0">
              <a:buClr>
                <a:srgbClr val="FC6800"/>
              </a:buClr>
              <a:buSzPct val="120000"/>
              <a:buNone/>
            </a:pPr>
            <a:endParaRPr lang="de-DE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de-DE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200" b="1" dirty="0" smtClean="0">
                <a:latin typeface="Arial" charset="0"/>
                <a:cs typeface="Arial" charset="0"/>
              </a:rPr>
              <a:t>PIB</a:t>
            </a:r>
            <a:r>
              <a:rPr lang="de-DE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$2.416 trillion (2013)</a:t>
            </a:r>
          </a:p>
          <a:p>
            <a:pPr>
              <a:buClr>
                <a:srgbClr val="FC6800"/>
              </a:buClr>
              <a:buSzPct val="120000"/>
            </a:pP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8</a:t>
            </a:r>
            <a:r>
              <a:rPr lang="en-US" sz="11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no </a:t>
            </a:r>
            <a:r>
              <a:rPr lang="en-US" sz="1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mundo</a:t>
            </a:r>
            <a:endParaRPr lang="en-US" sz="1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de-DE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cs typeface="Arial" charset="0"/>
              </a:rPr>
              <a:t>PIB Tx. Crescimento real</a:t>
            </a:r>
            <a:r>
              <a:rPr lang="de-D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2.3% (2013)</a:t>
            </a:r>
          </a:p>
          <a:p>
            <a:pPr>
              <a:buClr>
                <a:srgbClr val="FC6800"/>
              </a:buClr>
              <a:buSzPct val="120000"/>
            </a:pP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137</a:t>
            </a:r>
            <a:r>
              <a:rPr lang="en-US" sz="11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no </a:t>
            </a:r>
            <a:r>
              <a:rPr lang="en-US" sz="1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mundo</a:t>
            </a:r>
            <a:endParaRPr lang="en-US" sz="1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FC6800"/>
              </a:buClr>
              <a:buSzPct val="120000"/>
              <a:buFont typeface="Wingdings" pitchFamily="2" charset="2"/>
              <a:buChar char="ü"/>
            </a:pPr>
            <a:r>
              <a:rPr lang="en-US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PIB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per capita: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$12,100 (2013)</a:t>
            </a:r>
          </a:p>
          <a:p>
            <a:pPr>
              <a:buClr>
                <a:srgbClr val="FC6800"/>
              </a:buClr>
              <a:buSzPct val="120000"/>
            </a:pP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105</a:t>
            </a:r>
            <a:r>
              <a:rPr lang="en-US" sz="11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  </a:t>
            </a:r>
            <a:r>
              <a:rPr lang="en-US" sz="1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no </a:t>
            </a:r>
            <a:r>
              <a:rPr lang="en-US" sz="1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mundo</a:t>
            </a:r>
            <a:endParaRPr lang="de-DE" sz="1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2" descr="http://www.guiageo.com/pictures/brasil-politico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4420" y="1628801"/>
            <a:ext cx="2662613" cy="2532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http://www.abracoaching.com.br/wp-content/uploads/2011/05/Rio-de-Janeiro.jpg"/>
          <p:cNvPicPr>
            <a:picLocks noChangeAspect="1" noChangeArrowheads="1"/>
          </p:cNvPicPr>
          <p:nvPr/>
        </p:nvPicPr>
        <p:blipFill>
          <a:blip r:embed="rId4" cstate="print"/>
          <a:srcRect l="9947" t="7672" r="9177" b="5763"/>
          <a:stretch>
            <a:fillRect/>
          </a:stretch>
        </p:blipFill>
        <p:spPr bwMode="auto">
          <a:xfrm>
            <a:off x="344272" y="4365104"/>
            <a:ext cx="2662909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el 1"/>
          <p:cNvSpPr txBox="1">
            <a:spLocks/>
          </p:cNvSpPr>
          <p:nvPr/>
        </p:nvSpPr>
        <p:spPr bwMode="gray">
          <a:xfrm>
            <a:off x="476250" y="412750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 dirty="0" smtClean="0"/>
              <a:t>Brasil</a:t>
            </a:r>
            <a:r>
              <a:rPr lang="de-DE" sz="3200" b="1" dirty="0"/>
              <a:t/>
            </a:r>
            <a:br>
              <a:rPr lang="de-DE" sz="3200" b="1" dirty="0"/>
            </a:br>
            <a:r>
              <a:rPr lang="en-US" sz="2400" b="1" dirty="0" err="1" smtClean="0">
                <a:latin typeface="Arial" charset="0"/>
              </a:rPr>
              <a:t>Fonte</a:t>
            </a:r>
            <a:r>
              <a:rPr lang="en-US" sz="2400" b="1" dirty="0" smtClean="0">
                <a:latin typeface="Arial" charset="0"/>
              </a:rPr>
              <a:t> : </a:t>
            </a:r>
            <a:r>
              <a:rPr lang="en-US" sz="2400" b="1" dirty="0">
                <a:latin typeface="Arial" charset="0"/>
              </a:rPr>
              <a:t>the CIA World Fact Book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xmlns="" val="833127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24" y="1093465"/>
            <a:ext cx="75247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07" y="3875403"/>
            <a:ext cx="7553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03" y="1237976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45" y="4082440"/>
            <a:ext cx="1115566" cy="1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118177" y="5315496"/>
            <a:ext cx="726027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05477" y="2550616"/>
            <a:ext cx="726027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4714917" y="4581128"/>
            <a:ext cx="815991" cy="585598"/>
            <a:chOff x="4030667" y="4754462"/>
            <a:chExt cx="815991" cy="585598"/>
          </a:xfrm>
        </p:grpSpPr>
        <p:sp>
          <p:nvSpPr>
            <p:cNvPr id="17" name="Seta para baixo 16"/>
            <p:cNvSpPr/>
            <p:nvPr/>
          </p:nvSpPr>
          <p:spPr bwMode="gray">
            <a:xfrm rot="10800000">
              <a:off x="4030667" y="4754462"/>
              <a:ext cx="815991" cy="585598"/>
            </a:xfrm>
            <a:prstGeom prst="downArrow">
              <a:avLst>
                <a:gd name="adj1" fmla="val 71345"/>
                <a:gd name="adj2" fmla="val 5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114627" y="4963773"/>
              <a:ext cx="648072" cy="3095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pt-BR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+18%</a:t>
              </a:r>
              <a:endPara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7668344" y="1052736"/>
            <a:ext cx="13997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CaixaDeTexto 1"/>
          <p:cNvSpPr txBox="1">
            <a:spLocks noChangeArrowheads="1"/>
          </p:cNvSpPr>
          <p:nvPr/>
        </p:nvSpPr>
        <p:spPr bwMode="auto">
          <a:xfrm>
            <a:off x="107255" y="6658371"/>
            <a:ext cx="87852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800" dirty="0" err="1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</a:rPr>
              <a:t>: http://br.financas.yahoo.com</a:t>
            </a:r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14917" y="1700809"/>
            <a:ext cx="815991" cy="585598"/>
            <a:chOff x="4620105" y="1700809"/>
            <a:chExt cx="815991" cy="585598"/>
          </a:xfrm>
        </p:grpSpPr>
        <p:sp>
          <p:nvSpPr>
            <p:cNvPr id="22" name="Seta para baixo 21"/>
            <p:cNvSpPr/>
            <p:nvPr/>
          </p:nvSpPr>
          <p:spPr bwMode="gray">
            <a:xfrm rot="10800000">
              <a:off x="4620105" y="1700809"/>
              <a:ext cx="815991" cy="585598"/>
            </a:xfrm>
            <a:prstGeom prst="downArrow">
              <a:avLst>
                <a:gd name="adj1" fmla="val 71345"/>
                <a:gd name="adj2" fmla="val 5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704065" y="1910120"/>
              <a:ext cx="648072" cy="3095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pt-BR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+25%</a:t>
              </a:r>
              <a:endPara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itel 1"/>
          <p:cNvSpPr txBox="1">
            <a:spLocks/>
          </p:cNvSpPr>
          <p:nvPr/>
        </p:nvSpPr>
        <p:spPr bwMode="gray">
          <a:xfrm>
            <a:off x="323528" y="404664"/>
            <a:ext cx="859180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b="1" dirty="0"/>
              <a:t>Fatos econômicos e </a:t>
            </a:r>
            <a:r>
              <a:rPr lang="pt-BR" sz="2800" b="1" dirty="0" smtClean="0"/>
              <a:t>sociais -  </a:t>
            </a:r>
            <a:r>
              <a:rPr lang="pt-BR" sz="2800" b="1" dirty="0"/>
              <a:t>As taxas de câmbio</a:t>
            </a:r>
            <a:endParaRPr lang="de-DE" sz="2800" b="1" dirty="0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7691747" y="3267520"/>
            <a:ext cx="1376311" cy="276999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65712" y="10024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Últimos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12 meses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956376" y="335699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Produção Local</a:t>
            </a:r>
          </a:p>
          <a:p>
            <a:pPr algn="ctr">
              <a:spcBef>
                <a:spcPts val="300"/>
              </a:spcBef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x </a:t>
            </a:r>
          </a:p>
          <a:p>
            <a:pPr algn="ctr">
              <a:spcBef>
                <a:spcPts val="300"/>
              </a:spcBef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Bens Importados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98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91" y="10633"/>
            <a:ext cx="9172048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Retângulo 5"/>
          <p:cNvSpPr/>
          <p:nvPr/>
        </p:nvSpPr>
        <p:spPr>
          <a:xfrm>
            <a:off x="46817" y="25460"/>
            <a:ext cx="909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j-lt"/>
              </a:rPr>
              <a:t>Indicadores </a:t>
            </a:r>
            <a:r>
              <a:rPr lang="pt-BR" sz="2800" b="1" dirty="0">
                <a:latin typeface="+mj-lt"/>
              </a:rPr>
              <a:t>macroeconômicos: Inflação </a:t>
            </a:r>
            <a:r>
              <a:rPr lang="pt-BR" sz="2800" b="1" dirty="0" smtClean="0">
                <a:latin typeface="+mj-lt"/>
              </a:rPr>
              <a:t>&amp; </a:t>
            </a:r>
            <a:r>
              <a:rPr lang="pt-BR" sz="2800" b="1" dirty="0">
                <a:latin typeface="+mj-lt"/>
              </a:rPr>
              <a:t>Taxa de Juros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3125" y="838453"/>
            <a:ext cx="704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A inflação reduziu o poder de compra e </a:t>
            </a:r>
            <a:r>
              <a:rPr lang="pt-BR" dirty="0" smtClean="0">
                <a:latin typeface="+mj-lt"/>
              </a:rPr>
              <a:t>ciclo </a:t>
            </a:r>
            <a:r>
              <a:rPr lang="pt-BR" dirty="0">
                <a:latin typeface="+mj-lt"/>
              </a:rPr>
              <a:t>de subida das taxas de </a:t>
            </a:r>
            <a:r>
              <a:rPr lang="pt-BR" dirty="0" smtClean="0">
                <a:latin typeface="+mj-lt"/>
              </a:rPr>
              <a:t>juros, penalizando aos consumidores que usam </a:t>
            </a:r>
            <a:r>
              <a:rPr lang="pt-BR" dirty="0">
                <a:latin typeface="+mj-lt"/>
              </a:rPr>
              <a:t>linhas de </a:t>
            </a:r>
            <a:r>
              <a:rPr lang="pt-BR" dirty="0" smtClean="0">
                <a:latin typeface="+mj-lt"/>
              </a:rPr>
              <a:t>crédito.</a:t>
            </a:r>
            <a:endParaRPr lang="pt-BR" sz="1600" dirty="0" smtClean="0">
              <a:latin typeface="+mj-lt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33851" y="1619766"/>
            <a:ext cx="4316334" cy="2383418"/>
            <a:chOff x="220175" y="1519946"/>
            <a:chExt cx="4316334" cy="2383418"/>
          </a:xfrm>
        </p:grpSpPr>
        <p:sp>
          <p:nvSpPr>
            <p:cNvPr id="29" name="CaixaDeTexto 28"/>
            <p:cNvSpPr txBox="1"/>
            <p:nvPr/>
          </p:nvSpPr>
          <p:spPr>
            <a:xfrm>
              <a:off x="259503" y="3635780"/>
              <a:ext cx="27708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 smtClean="0"/>
                <a:t>IPCA (IBGE) / </a:t>
              </a:r>
              <a:r>
                <a:rPr lang="pt-BR" sz="800" b="1" dirty="0">
                  <a:latin typeface="+mj-lt"/>
                </a:rPr>
                <a:t>*</a:t>
              </a:r>
              <a:r>
                <a:rPr lang="pt-BR" sz="800" b="1" dirty="0" err="1">
                  <a:latin typeface="+mj-lt"/>
                </a:rPr>
                <a:t>Accumulated</a:t>
              </a:r>
              <a:r>
                <a:rPr lang="pt-BR" sz="800" b="1" dirty="0">
                  <a:latin typeface="+mj-lt"/>
                </a:rPr>
                <a:t> </a:t>
              </a:r>
              <a:r>
                <a:rPr lang="pt-BR" sz="800" b="1" dirty="0" err="1">
                  <a:latin typeface="+mj-lt"/>
                </a:rPr>
                <a:t>until</a:t>
              </a:r>
              <a:r>
                <a:rPr lang="pt-BR" sz="800" b="1" dirty="0">
                  <a:latin typeface="+mj-lt"/>
                </a:rPr>
                <a:t> </a:t>
              </a:r>
              <a:r>
                <a:rPr lang="pt-BR" sz="800" b="1" dirty="0" err="1">
                  <a:latin typeface="+mj-lt"/>
                </a:rPr>
                <a:t>June</a:t>
              </a:r>
              <a:r>
                <a:rPr lang="pt-BR" sz="800" b="1" dirty="0">
                  <a:latin typeface="+mj-lt"/>
                </a:rPr>
                <a:t> / 2014</a:t>
              </a:r>
              <a:endParaRPr lang="pt-BR" sz="800" b="1" dirty="0">
                <a:solidFill>
                  <a:srgbClr val="FF0000"/>
                </a:solidFill>
                <a:latin typeface="Insight print" pitchFamily="50" charset="0"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220175" y="1619296"/>
              <a:ext cx="4316334" cy="228406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AutoShap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20175" y="1519946"/>
              <a:ext cx="1650439" cy="2790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>
                <a:spcBef>
                  <a:spcPts val="600"/>
                </a:spcBef>
                <a:buFont typeface="Arial" pitchFamily="34" charset="0"/>
                <a:buNone/>
              </a:pPr>
              <a:r>
                <a:rPr lang="en-US" sz="1400" b="1" noProof="1" smtClean="0">
                  <a:solidFill>
                    <a:schemeClr val="bg1"/>
                  </a:solidFill>
                  <a:latin typeface="+mj-lt"/>
                </a:rPr>
                <a:t>Inflation (%)</a:t>
              </a:r>
              <a:endParaRPr lang="en-US" sz="1400" b="1" noProof="1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4" name="Gráfico 3"/>
            <p:cNvGraphicFramePr/>
            <p:nvPr>
              <p:extLst>
                <p:ext uri="{D42A27DB-BD31-4B8C-83A1-F6EECF244321}">
                  <p14:modId xmlns:p14="http://schemas.microsoft.com/office/powerpoint/2010/main" xmlns="" val="3359000891"/>
                </p:ext>
              </p:extLst>
            </p:nvPr>
          </p:nvGraphicFramePr>
          <p:xfrm>
            <a:off x="220175" y="1691157"/>
            <a:ext cx="4310465" cy="1922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sp>
        <p:nvSpPr>
          <p:cNvPr id="13" name="Retângulo 12"/>
          <p:cNvSpPr/>
          <p:nvPr/>
        </p:nvSpPr>
        <p:spPr>
          <a:xfrm>
            <a:off x="5383205" y="3008892"/>
            <a:ext cx="26148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800" b="1" dirty="0" err="1" smtClean="0"/>
              <a:t>Source</a:t>
            </a:r>
            <a:r>
              <a:rPr lang="pt-BR" sz="800" b="1" dirty="0" smtClean="0"/>
              <a:t>: Boletim </a:t>
            </a:r>
            <a:r>
              <a:rPr lang="pt-BR" sz="800" b="1" dirty="0"/>
              <a:t>Focus, Banco Central (</a:t>
            </a:r>
            <a:r>
              <a:rPr lang="pt-BR" sz="800" b="1" dirty="0" err="1"/>
              <a:t>Ago</a:t>
            </a:r>
            <a:r>
              <a:rPr lang="pt-BR" sz="800" b="1" dirty="0"/>
              <a:t>/2014)</a:t>
            </a:r>
            <a:endParaRPr lang="en-US" sz="8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908484" y="2344279"/>
            <a:ext cx="543249" cy="1391321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5418470" y="1902864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490593" y="2158211"/>
            <a:ext cx="180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 err="1">
                <a:solidFill>
                  <a:schemeClr val="tx2"/>
                </a:solidFill>
              </a:rPr>
              <a:t>Projection</a:t>
            </a:r>
            <a:r>
              <a:rPr lang="pt-BR" sz="1400" b="1" cap="small" dirty="0">
                <a:solidFill>
                  <a:schemeClr val="tx2"/>
                </a:solidFill>
              </a:rPr>
              <a:t> </a:t>
            </a:r>
            <a:r>
              <a:rPr lang="pt-BR" sz="1400" b="1" cap="small" dirty="0" err="1">
                <a:solidFill>
                  <a:schemeClr val="tx2"/>
                </a:solidFill>
              </a:rPr>
              <a:t>of</a:t>
            </a:r>
            <a:r>
              <a:rPr lang="pt-BR" sz="1400" b="1" cap="small" dirty="0">
                <a:solidFill>
                  <a:schemeClr val="tx2"/>
                </a:solidFill>
              </a:rPr>
              <a:t> </a:t>
            </a:r>
            <a:r>
              <a:rPr lang="pt-BR" sz="1400" b="1" cap="small" dirty="0" err="1">
                <a:solidFill>
                  <a:schemeClr val="tx2"/>
                </a:solidFill>
              </a:rPr>
              <a:t>Inflation</a:t>
            </a:r>
            <a:r>
              <a:rPr lang="pt-BR" sz="1400" b="1" cap="small" dirty="0">
                <a:solidFill>
                  <a:schemeClr val="tx2"/>
                </a:solidFill>
              </a:rPr>
              <a:t> 2014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550185" y="2349886"/>
            <a:ext cx="651694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492392" y="2129232"/>
            <a:ext cx="76655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solidFill>
                  <a:schemeClr val="bg1"/>
                </a:solidFill>
              </a:rPr>
              <a:t>6,39%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30956" y="6531032"/>
            <a:ext cx="3519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err="1" smtClean="0">
                <a:latin typeface="+mj-lt"/>
              </a:rPr>
              <a:t>Source</a:t>
            </a:r>
            <a:r>
              <a:rPr lang="pt-BR" sz="800" b="1" dirty="0" smtClean="0">
                <a:latin typeface="+mj-lt"/>
              </a:rPr>
              <a:t>:  Banco Central, </a:t>
            </a:r>
            <a:r>
              <a:rPr lang="pt-BR" sz="800" b="1" dirty="0" err="1">
                <a:latin typeface="+mj-lt"/>
              </a:rPr>
              <a:t>History</a:t>
            </a:r>
            <a:r>
              <a:rPr lang="pt-BR" sz="800" b="1" dirty="0">
                <a:latin typeface="+mj-lt"/>
              </a:rPr>
              <a:t> </a:t>
            </a:r>
            <a:r>
              <a:rPr lang="pt-BR" sz="800" b="1" dirty="0" err="1">
                <a:latin typeface="+mj-lt"/>
              </a:rPr>
              <a:t>of</a:t>
            </a:r>
            <a:r>
              <a:rPr lang="pt-BR" sz="800" b="1" dirty="0">
                <a:latin typeface="+mj-lt"/>
              </a:rPr>
              <a:t> </a:t>
            </a:r>
            <a:r>
              <a:rPr lang="pt-BR" sz="800" b="1" dirty="0" err="1">
                <a:latin typeface="+mj-lt"/>
              </a:rPr>
              <a:t>Interest</a:t>
            </a:r>
            <a:r>
              <a:rPr lang="pt-BR" sz="800" b="1" dirty="0">
                <a:latin typeface="+mj-lt"/>
              </a:rPr>
              <a:t> Rates</a:t>
            </a:r>
          </a:p>
        </p:txBody>
      </p:sp>
      <p:sp>
        <p:nvSpPr>
          <p:cNvPr id="23" name="Rechteck 17"/>
          <p:cNvSpPr/>
          <p:nvPr>
            <p:custDataLst>
              <p:tags r:id="rId1"/>
            </p:custDataLst>
          </p:nvPr>
        </p:nvSpPr>
        <p:spPr bwMode="gray">
          <a:xfrm>
            <a:off x="4730956" y="4398033"/>
            <a:ext cx="4189090" cy="234575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AutoShape 3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730957" y="4255852"/>
            <a:ext cx="2900484" cy="28436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200" b="1" noProof="1">
                <a:solidFill>
                  <a:schemeClr val="bg1"/>
                </a:solidFill>
                <a:latin typeface="+mj-lt"/>
              </a:rPr>
              <a:t>Basic Interest Rate a.a</a:t>
            </a:r>
            <a:r>
              <a:rPr lang="en-US" sz="1200" b="1" noProof="1" smtClean="0">
                <a:solidFill>
                  <a:schemeClr val="bg1"/>
                </a:solidFill>
                <a:latin typeface="+mj-lt"/>
              </a:rPr>
              <a:t>. - Selic (%)</a:t>
            </a:r>
            <a:endParaRPr lang="en-US" sz="1200" b="1" noProof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xmlns="" val="1713828580"/>
              </p:ext>
            </p:extLst>
          </p:nvPr>
        </p:nvGraphicFramePr>
        <p:xfrm>
          <a:off x="4662774" y="4626618"/>
          <a:ext cx="4310465" cy="192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xmlns="" val="1596238984"/>
              </p:ext>
            </p:extLst>
          </p:nvPr>
        </p:nvGraphicFramePr>
        <p:xfrm>
          <a:off x="196449" y="4639739"/>
          <a:ext cx="4310465" cy="192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89007" y="6531032"/>
            <a:ext cx="3519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err="1" smtClean="0">
                <a:latin typeface="+mj-lt"/>
              </a:rPr>
              <a:t>Source</a:t>
            </a:r>
            <a:r>
              <a:rPr lang="pt-BR" sz="800" b="1" dirty="0" smtClean="0">
                <a:latin typeface="+mj-lt"/>
              </a:rPr>
              <a:t>:  Banco Central</a:t>
            </a:r>
            <a:endParaRPr lang="pt-BR" sz="800" b="1" dirty="0">
              <a:latin typeface="+mj-lt"/>
            </a:endParaRPr>
          </a:p>
        </p:txBody>
      </p:sp>
      <p:sp>
        <p:nvSpPr>
          <p:cNvPr id="28" name="Rechteck 17"/>
          <p:cNvSpPr/>
          <p:nvPr>
            <p:custDataLst>
              <p:tags r:id="rId3"/>
            </p:custDataLst>
          </p:nvPr>
        </p:nvSpPr>
        <p:spPr bwMode="gray">
          <a:xfrm>
            <a:off x="208441" y="4398033"/>
            <a:ext cx="4341744" cy="234844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AutoShape 3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08441" y="4255852"/>
            <a:ext cx="3830379" cy="28436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200" b="1" noProof="1">
                <a:solidFill>
                  <a:schemeClr val="bg1"/>
                </a:solidFill>
                <a:latin typeface="+mj-lt"/>
              </a:rPr>
              <a:t>Average interest rate of </a:t>
            </a:r>
            <a:r>
              <a:rPr lang="en-US" sz="1200" b="1" noProof="1" smtClean="0">
                <a:solidFill>
                  <a:schemeClr val="bg1"/>
                </a:solidFill>
                <a:latin typeface="+mj-lt"/>
              </a:rPr>
              <a:t>loans (%)</a:t>
            </a:r>
            <a:endParaRPr lang="en-US" sz="1200" b="1" noProof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185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Provocações...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Por </a:t>
            </a:r>
            <a:r>
              <a:rPr lang="pt-BR" dirty="0"/>
              <a:t>que as </a:t>
            </a:r>
            <a:r>
              <a:rPr lang="pt-BR" dirty="0" smtClean="0"/>
              <a:t>Instituições </a:t>
            </a:r>
            <a:r>
              <a:rPr lang="pt-BR" dirty="0"/>
              <a:t>resistem às melhorias? </a:t>
            </a:r>
          </a:p>
          <a:p>
            <a:r>
              <a:rPr lang="pt-BR" dirty="0"/>
              <a:t>Será que as </a:t>
            </a:r>
            <a:r>
              <a:rPr lang="pt-BR" dirty="0" smtClean="0"/>
              <a:t>Instituições </a:t>
            </a:r>
            <a:r>
              <a:rPr lang="pt-BR" dirty="0"/>
              <a:t>não possuem número de computadores suficientes em sala de aula? </a:t>
            </a:r>
            <a:endParaRPr lang="pt-BR" dirty="0" smtClean="0"/>
          </a:p>
          <a:p>
            <a:r>
              <a:rPr lang="pt-BR" dirty="0" smtClean="0"/>
              <a:t>E os custos de manutenção das Instituições?</a:t>
            </a:r>
          </a:p>
          <a:p>
            <a:r>
              <a:rPr lang="pt-BR" dirty="0" smtClean="0"/>
              <a:t>Inteligências </a:t>
            </a:r>
            <a:r>
              <a:rPr lang="pt-BR" dirty="0"/>
              <a:t>e seus diferentes modos de aprendizagem em uma sala de aula? O que fazer para realizar </a:t>
            </a:r>
            <a:r>
              <a:rPr lang="pt-BR" dirty="0" smtClean="0"/>
              <a:t>uma </a:t>
            </a:r>
            <a:r>
              <a:rPr lang="pt-BR" dirty="0"/>
              <a:t>inovação de ruptura nas </a:t>
            </a:r>
            <a:r>
              <a:rPr lang="pt-BR" dirty="0" smtClean="0"/>
              <a:t>Instituições Públicas e/ou Privadas? </a:t>
            </a:r>
            <a:endParaRPr lang="pt-BR" dirty="0"/>
          </a:p>
          <a:p>
            <a:r>
              <a:rPr lang="pt-BR" dirty="0" smtClean="0"/>
              <a:t>A educação Online, já </a:t>
            </a:r>
            <a:r>
              <a:rPr lang="pt-BR" dirty="0"/>
              <a:t>chega com </a:t>
            </a:r>
            <a:r>
              <a:rPr lang="pt-BR" dirty="0" smtClean="0"/>
              <a:t>atraso?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056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Folheto Eduzz CIAED - Frente - O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180"/>
            <a:ext cx="4104456" cy="59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1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6" t="21006" r="-1" b="31294"/>
          <a:stretch/>
        </p:blipFill>
        <p:spPr>
          <a:xfrm>
            <a:off x="12257" y="1985163"/>
            <a:ext cx="3622982" cy="292692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201" y="1501373"/>
            <a:ext cx="2918721" cy="1367089"/>
          </a:xfrm>
          <a:prstGeom prst="rect">
            <a:avLst/>
          </a:prstGeom>
          <a:effectLst>
            <a:outerShdw blurRad="101600" dist="635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3991347" y="3089593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pc="300" dirty="0" smtClean="0">
                <a:latin typeface="HelveticaNeueLT Std Lt" pitchFamily="34" charset="0"/>
              </a:rPr>
              <a:t>Obrigado!</a:t>
            </a:r>
            <a:endParaRPr lang="pt-BR" sz="2800" spc="300" dirty="0">
              <a:latin typeface="HelveticaNeueLT Std Lt" pitchFamily="34" charset="0"/>
            </a:endParaRPr>
          </a:p>
        </p:txBody>
      </p:sp>
      <p:pic>
        <p:nvPicPr>
          <p:cNvPr id="6" name="Picture 2" descr="C:\Dropbox\MaxyAll\MaxyMarketing\Logos\Logo TNT Maxy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089" y="285939"/>
            <a:ext cx="1608351" cy="8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5788" y="3581053"/>
            <a:ext cx="33396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Prof.Onófrio</a:t>
            </a:r>
            <a:r>
              <a:rPr lang="pt-BR" b="1" dirty="0" smtClean="0"/>
              <a:t> Notarnicola Filho</a:t>
            </a:r>
          </a:p>
          <a:p>
            <a:r>
              <a:rPr lang="pt-BR" dirty="0" smtClean="0"/>
              <a:t>Curadoria &amp; Conteúdo Digital</a:t>
            </a:r>
          </a:p>
          <a:p>
            <a:r>
              <a:rPr lang="pt-BR" b="1" dirty="0" smtClean="0">
                <a:hlinkClick r:id="rId5"/>
              </a:rPr>
              <a:t>onofrio.notarnicola@eduzz.com</a:t>
            </a:r>
            <a:endParaRPr lang="pt-BR" b="1" dirty="0" smtClean="0"/>
          </a:p>
          <a:p>
            <a:r>
              <a:rPr lang="pt-BR" sz="1600" dirty="0" smtClean="0"/>
              <a:t>+55 11 9.7671.5910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8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Abertura!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25144"/>
          </a:xfrm>
        </p:spPr>
        <p:txBody>
          <a:bodyPr>
            <a:normAutofit/>
          </a:bodyPr>
          <a:lstStyle/>
          <a:p>
            <a:r>
              <a:rPr lang="pt-BR" dirty="0" smtClean="0"/>
              <a:t>Frase do </a:t>
            </a:r>
            <a:r>
              <a:rPr lang="pt-BR" b="1" dirty="0" err="1"/>
              <a:t>Prof</a:t>
            </a:r>
            <a:r>
              <a:rPr lang="pt-BR" b="1" dirty="0"/>
              <a:t> S. George </a:t>
            </a:r>
            <a:r>
              <a:rPr lang="pt-BR" b="1" dirty="0" err="1" smtClean="0"/>
              <a:t>Djorgovski</a:t>
            </a:r>
            <a:r>
              <a:rPr lang="pt-BR" b="1" dirty="0" smtClean="0"/>
              <a:t> - </a:t>
            </a:r>
            <a:r>
              <a:rPr lang="pt-BR" dirty="0" smtClean="0"/>
              <a:t>Prof. Astronomia e Diretor do Centro pesquisa em Computação Avançada na </a:t>
            </a:r>
            <a:r>
              <a:rPr lang="pt-BR" dirty="0" err="1" smtClean="0"/>
              <a:t>Caltech</a:t>
            </a:r>
            <a:r>
              <a:rPr lang="pt-BR" dirty="0" smtClean="0"/>
              <a:t> , PhD por Berkeley:</a:t>
            </a:r>
          </a:p>
          <a:p>
            <a:pPr lvl="1"/>
            <a:r>
              <a:rPr lang="pt-BR" b="1" dirty="0" smtClean="0"/>
              <a:t> </a:t>
            </a:r>
            <a:r>
              <a:rPr lang="pt-BR" dirty="0" smtClean="0">
                <a:solidFill>
                  <a:schemeClr val="tx2"/>
                </a:solidFill>
              </a:rPr>
              <a:t>Eu </a:t>
            </a:r>
            <a:r>
              <a:rPr lang="pt-BR" dirty="0">
                <a:solidFill>
                  <a:schemeClr val="tx2"/>
                </a:solidFill>
              </a:rPr>
              <a:t>concordo que não há nada que possa substituir a interação com um professor qualificado </a:t>
            </a:r>
            <a:r>
              <a:rPr lang="pt-BR" dirty="0" smtClean="0">
                <a:solidFill>
                  <a:schemeClr val="tx2"/>
                </a:solidFill>
              </a:rPr>
              <a:t>e o seu grande humor </a:t>
            </a:r>
            <a:r>
              <a:rPr lang="pt-BR" dirty="0">
                <a:solidFill>
                  <a:schemeClr val="tx2"/>
                </a:solidFill>
              </a:rPr>
              <a:t>para explicar as coisas para você ou para discutir as coisas com você. </a:t>
            </a:r>
            <a:r>
              <a:rPr lang="pt-BR" u="sng" dirty="0">
                <a:solidFill>
                  <a:schemeClr val="tx2"/>
                </a:solidFill>
              </a:rPr>
              <a:t>No entanto, essa subespécie </a:t>
            </a:r>
            <a:r>
              <a:rPr lang="pt-BR" u="sng" dirty="0" smtClean="0">
                <a:solidFill>
                  <a:schemeClr val="tx2"/>
                </a:solidFill>
              </a:rPr>
              <a:t>particular de professor </a:t>
            </a:r>
            <a:r>
              <a:rPr lang="pt-BR" u="sng" dirty="0">
                <a:solidFill>
                  <a:schemeClr val="tx2"/>
                </a:solidFill>
              </a:rPr>
              <a:t>é mais raro do que unicórnios cor de rosa. </a:t>
            </a:r>
          </a:p>
        </p:txBody>
      </p:sp>
    </p:spTree>
    <p:extLst>
      <p:ext uri="{BB962C8B-B14F-4D97-AF65-F5344CB8AC3E}">
        <p14:creationId xmlns:p14="http://schemas.microsoft.com/office/powerpoint/2010/main" xmlns="" val="2533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Contextualização...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25144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Fenômeno do crescimento dos </a:t>
            </a:r>
            <a:r>
              <a:rPr lang="pt-BR" b="1" dirty="0" err="1" smtClean="0"/>
              <a:t>MOOC´s</a:t>
            </a:r>
            <a:r>
              <a:rPr lang="pt-BR" b="1" dirty="0" smtClean="0"/>
              <a:t> -</a:t>
            </a:r>
            <a:r>
              <a:rPr lang="pt-BR" b="1" i="1" dirty="0" smtClean="0"/>
              <a:t> </a:t>
            </a:r>
            <a:r>
              <a:rPr lang="pt-BR" b="1" dirty="0" err="1"/>
              <a:t>Massive</a:t>
            </a:r>
            <a:r>
              <a:rPr lang="pt-BR" b="1" dirty="0"/>
              <a:t> Online Open </a:t>
            </a:r>
            <a:r>
              <a:rPr lang="pt-BR" b="1" dirty="0" err="1"/>
              <a:t>Course</a:t>
            </a:r>
            <a:r>
              <a:rPr lang="pt-BR" b="1" i="1" dirty="0" smtClean="0"/>
              <a:t>:</a:t>
            </a:r>
          </a:p>
          <a:p>
            <a:pPr lvl="1"/>
            <a:r>
              <a:rPr lang="pt-BR" dirty="0" smtClean="0"/>
              <a:t>2012 </a:t>
            </a:r>
            <a:r>
              <a:rPr lang="pt-BR" dirty="0"/>
              <a:t>foi o "Ano do </a:t>
            </a:r>
            <a:r>
              <a:rPr lang="pt-BR" dirty="0" smtClean="0"/>
              <a:t>MOOC“ - </a:t>
            </a:r>
            <a:r>
              <a:rPr lang="pt-BR" dirty="0"/>
              <a:t>The New York </a:t>
            </a:r>
            <a:r>
              <a:rPr lang="pt-BR" dirty="0" smtClean="0"/>
              <a:t>Times - chamado </a:t>
            </a:r>
            <a:r>
              <a:rPr lang="pt-BR" dirty="0"/>
              <a:t>famosamente 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Sugestões de publicações:</a:t>
            </a:r>
          </a:p>
          <a:p>
            <a:pPr lvl="2"/>
            <a:r>
              <a:rPr lang="pt-BR" dirty="0" err="1" smtClean="0"/>
              <a:t>Profa.Dra</a:t>
            </a:r>
            <a:r>
              <a:rPr lang="pt-BR" dirty="0" smtClean="0"/>
              <a:t>. Daphne </a:t>
            </a:r>
            <a:r>
              <a:rPr lang="pt-BR" dirty="0" err="1" smtClean="0"/>
              <a:t>Koller</a:t>
            </a:r>
            <a:r>
              <a:rPr lang="pt-BR" dirty="0" smtClean="0"/>
              <a:t> – </a:t>
            </a:r>
            <a:r>
              <a:rPr lang="en-US" dirty="0" smtClean="0"/>
              <a:t>School </a:t>
            </a:r>
            <a:r>
              <a:rPr lang="en-US" dirty="0"/>
              <a:t>of </a:t>
            </a:r>
            <a:r>
              <a:rPr lang="en-US" dirty="0" smtClean="0"/>
              <a:t>Engineering /Stanford </a:t>
            </a:r>
            <a:r>
              <a:rPr lang="en-US" dirty="0"/>
              <a:t>University</a:t>
            </a:r>
            <a:endParaRPr lang="en-US" dirty="0">
              <a:hlinkClick r:id="rId2"/>
            </a:endParaRPr>
          </a:p>
          <a:p>
            <a:pPr lvl="2"/>
            <a:r>
              <a:rPr lang="pt-BR" dirty="0" smtClean="0"/>
              <a:t>Don </a:t>
            </a:r>
            <a:r>
              <a:rPr lang="pt-BR" dirty="0" err="1"/>
              <a:t>Tapscott</a:t>
            </a:r>
            <a:r>
              <a:rPr lang="pt-BR" dirty="0"/>
              <a:t>, </a:t>
            </a:r>
            <a:r>
              <a:rPr lang="pt-BR" dirty="0" smtClean="0"/>
              <a:t>autor de “ </a:t>
            </a:r>
            <a:r>
              <a:rPr lang="pt-BR" dirty="0" err="1" smtClean="0"/>
              <a:t>Macrowikinomics</a:t>
            </a:r>
            <a:r>
              <a:rPr lang="pt-BR" dirty="0" smtClean="0"/>
              <a:t>” </a:t>
            </a:r>
          </a:p>
          <a:p>
            <a:pPr lvl="2"/>
            <a:r>
              <a:rPr lang="en-US" dirty="0"/>
              <a:t>“The Crisis in Higher </a:t>
            </a:r>
            <a:r>
              <a:rPr lang="en-US" dirty="0" smtClean="0"/>
              <a:t>Education - By</a:t>
            </a:r>
            <a:r>
              <a:rPr lang="en-US" dirty="0"/>
              <a:t> Nicholas Carr on September 27, </a:t>
            </a:r>
            <a:r>
              <a:rPr lang="en-US" dirty="0" smtClean="0"/>
              <a:t>2012.</a:t>
            </a:r>
            <a:endParaRPr lang="en-US" dirty="0"/>
          </a:p>
          <a:p>
            <a:pPr lvl="2"/>
            <a:r>
              <a:rPr lang="pt-BR" dirty="0" err="1" smtClean="0"/>
              <a:t>Has</a:t>
            </a:r>
            <a:r>
              <a:rPr lang="pt-BR" dirty="0" smtClean="0"/>
              <a:t> </a:t>
            </a:r>
            <a:r>
              <a:rPr lang="pt-BR" dirty="0" err="1"/>
              <a:t>the</a:t>
            </a:r>
            <a:r>
              <a:rPr lang="pt-BR" dirty="0"/>
              <a:t> future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college</a:t>
            </a:r>
            <a:r>
              <a:rPr lang="pt-BR" dirty="0"/>
              <a:t> </a:t>
            </a:r>
            <a:r>
              <a:rPr lang="pt-BR" dirty="0" err="1"/>
              <a:t>moved</a:t>
            </a:r>
            <a:r>
              <a:rPr lang="pt-BR" dirty="0"/>
              <a:t> online? </a:t>
            </a:r>
            <a:r>
              <a:rPr lang="pt-BR" dirty="0" err="1"/>
              <a:t>by</a:t>
            </a:r>
            <a:r>
              <a:rPr lang="pt-BR" dirty="0"/>
              <a:t> Nathan Heller - THE NEW YORKER (May 20, 2013</a:t>
            </a:r>
            <a:r>
              <a:rPr lang="pt-BR" dirty="0" smtClean="0"/>
              <a:t>).</a:t>
            </a:r>
          </a:p>
          <a:p>
            <a:pPr lvl="2"/>
            <a:r>
              <a:rPr lang="pt-BR" dirty="0" err="1" smtClean="0"/>
              <a:t>Profa</a:t>
            </a:r>
            <a:r>
              <a:rPr lang="pt-BR" dirty="0" smtClean="0"/>
              <a:t> Dra. Marta Campos Maia – </a:t>
            </a:r>
            <a:r>
              <a:rPr lang="pt-BR" dirty="0" err="1" smtClean="0"/>
              <a:t>Entendedo</a:t>
            </a:r>
            <a:r>
              <a:rPr lang="pt-BR" dirty="0" smtClean="0"/>
              <a:t> a Necessidade de Renovação no Processo de Ensino </a:t>
            </a:r>
            <a:r>
              <a:rPr lang="pt-BR" dirty="0"/>
              <a:t>e Aprendizagem - RAE-eletrônica, v. 9, n. 1, Resenha 1, jan./jun. 2010. </a:t>
            </a:r>
            <a:endParaRPr lang="pt-BR" dirty="0" smtClean="0"/>
          </a:p>
          <a:p>
            <a:pPr lvl="2"/>
            <a:r>
              <a:rPr lang="pt-BR" dirty="0" err="1" smtClean="0"/>
              <a:t>Prof.Dr</a:t>
            </a:r>
            <a:r>
              <a:rPr lang="pt-BR" dirty="0" smtClean="0"/>
              <a:t>. Carlos Longo. </a:t>
            </a:r>
            <a:r>
              <a:rPr lang="pt-BR" dirty="0"/>
              <a:t>FGV </a:t>
            </a:r>
            <a:r>
              <a:rPr lang="pt-BR" dirty="0" smtClean="0"/>
              <a:t>Online- Um Desenho de Ensino no Traçado da Distância </a:t>
            </a:r>
            <a:r>
              <a:rPr lang="pt-BR" dirty="0"/>
              <a:t>DISTÂNCIA. In: </a:t>
            </a:r>
            <a:r>
              <a:rPr lang="pt-BR" dirty="0" smtClean="0"/>
              <a:t>Café Metodológico do Programa GVLAW.</a:t>
            </a:r>
            <a:r>
              <a:rPr lang="pt-BR" dirty="0"/>
              <a:t> </a:t>
            </a:r>
            <a:endParaRPr lang="pt-BR" dirty="0" smtClean="0"/>
          </a:p>
          <a:p>
            <a:pPr lvl="2"/>
            <a:r>
              <a:rPr lang="pt-BR" dirty="0" smtClean="0"/>
              <a:t>Prof. Dr. </a:t>
            </a:r>
            <a:r>
              <a:rPr lang="pt-BR" dirty="0" err="1" smtClean="0"/>
              <a:t>Valdéres</a:t>
            </a:r>
            <a:r>
              <a:rPr lang="pt-BR" dirty="0" smtClean="0"/>
              <a:t>  Fernandes  Pinheiro - Modelo Organizacional de Educação a Distância para Instituições de Ensino – Tese </a:t>
            </a:r>
            <a:r>
              <a:rPr lang="pt-BR" dirty="0"/>
              <a:t>D</a:t>
            </a:r>
            <a:r>
              <a:rPr lang="pt-BR" dirty="0" smtClean="0"/>
              <a:t>outorado em Ciências na Área de Tecnologia/ Gestão da Tecnologia – Instituto de Pesquisas Energéticas e Nucleares – Autarquia </a:t>
            </a:r>
            <a:r>
              <a:rPr lang="pt-BR" dirty="0" err="1" smtClean="0"/>
              <a:t>Assoc.Univ</a:t>
            </a:r>
            <a:r>
              <a:rPr lang="pt-BR" dirty="0" smtClean="0"/>
              <a:t>. São </a:t>
            </a:r>
            <a:r>
              <a:rPr lang="pt-BR" dirty="0" err="1" smtClean="0"/>
              <a:t>paulo</a:t>
            </a:r>
            <a:r>
              <a:rPr lang="pt-BR" dirty="0" smtClean="0"/>
              <a:t>/USP-2004</a:t>
            </a:r>
          </a:p>
          <a:p>
            <a:r>
              <a:rPr lang="pt-BR" b="1" dirty="0" smtClean="0"/>
              <a:t>Algumas expectativas </a:t>
            </a:r>
            <a:r>
              <a:rPr lang="pt-BR" b="1" dirty="0" err="1" smtClean="0"/>
              <a:t>frustadas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Tecnologia </a:t>
            </a:r>
            <a:r>
              <a:rPr lang="pt-BR" b="1" dirty="0"/>
              <a:t>nos tempos de hoje, muitos tem certa resistência na </a:t>
            </a:r>
            <a:r>
              <a:rPr lang="pt-BR" b="1" dirty="0" smtClean="0"/>
              <a:t>implantação </a:t>
            </a:r>
            <a:r>
              <a:rPr lang="pt-BR" b="1" dirty="0"/>
              <a:t>desses recursos na Educação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8103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Instituições e também alguns professores que no início se engajaram ao movimento dos </a:t>
            </a:r>
            <a:r>
              <a:rPr lang="pt-BR" dirty="0" err="1" smtClean="0"/>
              <a:t>MOOC´s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MOOC´</a:t>
            </a:r>
            <a:r>
              <a:rPr lang="pt-BR" dirty="0" smtClean="0"/>
              <a:t>s </a:t>
            </a:r>
            <a:r>
              <a:rPr lang="pt-BR" dirty="0" smtClean="0"/>
              <a:t>apresentavam </a:t>
            </a:r>
            <a:r>
              <a:rPr lang="pt-BR" dirty="0" smtClean="0"/>
              <a:t>resultados negativos.</a:t>
            </a:r>
          </a:p>
          <a:p>
            <a:r>
              <a:rPr lang="pt-BR" dirty="0" smtClean="0"/>
              <a:t>Perigo percebido, devido a potencial diminuição das receitas das Universidades Privadas Americanas, aproveitarem a tecnologia das plataformas </a:t>
            </a:r>
            <a:r>
              <a:rPr lang="pt-BR" dirty="0" err="1" smtClean="0"/>
              <a:t>MOOC´s</a:t>
            </a:r>
            <a:r>
              <a:rPr lang="pt-BR" dirty="0" smtClean="0"/>
              <a:t> para cortar custos e consequentemente os investimentos(</a:t>
            </a:r>
            <a:r>
              <a:rPr lang="pt-BR" dirty="0" err="1" smtClean="0"/>
              <a:t>State</a:t>
            </a:r>
            <a:r>
              <a:rPr lang="pt-BR" dirty="0" smtClean="0"/>
              <a:t> </a:t>
            </a:r>
            <a:r>
              <a:rPr lang="pt-BR" dirty="0" err="1" smtClean="0"/>
              <a:t>Funding</a:t>
            </a:r>
            <a:r>
              <a:rPr lang="pt-BR" dirty="0" smtClean="0"/>
              <a:t>) dos governos estaduais americanos em suas excelentes Universidades.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Potencialmente prejudicando o futuro das mesmas!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Contextualização...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925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sz="4000" b="1" cap="all" dirty="0" smtClean="0"/>
              <a:t>MOOC !</a:t>
            </a:r>
            <a:br>
              <a:rPr lang="en-US" sz="4000" b="1" cap="all" dirty="0" smtClean="0"/>
            </a:br>
            <a:r>
              <a:rPr lang="en-US" sz="3600" b="1" cap="all" dirty="0" smtClean="0">
                <a:solidFill>
                  <a:schemeClr val="tx2"/>
                </a:solidFill>
              </a:rPr>
              <a:t>Para </a:t>
            </a:r>
            <a:r>
              <a:rPr lang="en-US" sz="3600" b="1" cap="all" dirty="0" err="1" smtClean="0">
                <a:solidFill>
                  <a:schemeClr val="tx2"/>
                </a:solidFill>
              </a:rPr>
              <a:t>onde</a:t>
            </a:r>
            <a:r>
              <a:rPr lang="en-US" sz="3600" b="1" cap="all" dirty="0" smtClean="0">
                <a:solidFill>
                  <a:schemeClr val="tx2"/>
                </a:solidFill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</a:rPr>
              <a:t>está</a:t>
            </a:r>
            <a:r>
              <a:rPr lang="en-US" sz="3600" b="1" cap="all" dirty="0" smtClean="0">
                <a:solidFill>
                  <a:schemeClr val="tx2"/>
                </a:solidFill>
              </a:rPr>
              <a:t> </a:t>
            </a:r>
            <a:r>
              <a:rPr lang="en-US" sz="3600" b="1" cap="all" dirty="0" err="1" smtClean="0">
                <a:solidFill>
                  <a:schemeClr val="tx2"/>
                </a:solidFill>
              </a:rPr>
              <a:t>caminhando</a:t>
            </a:r>
            <a:r>
              <a:rPr lang="en-US" sz="3600" b="1" cap="all" dirty="0" smtClean="0">
                <a:solidFill>
                  <a:schemeClr val="tx2"/>
                </a:solidFill>
              </a:rPr>
              <a:t>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what_next_MOOCs_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12768" cy="42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4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MOOC?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 fontScale="62500" lnSpcReduction="20000"/>
          </a:bodyPr>
          <a:lstStyle/>
          <a:p>
            <a:r>
              <a:rPr lang="pt-BR" sz="3400" b="1" dirty="0" smtClean="0"/>
              <a:t>MOOC  “</a:t>
            </a:r>
            <a:r>
              <a:rPr lang="pt-BR" sz="3400" b="1" dirty="0" err="1"/>
              <a:t>Massive</a:t>
            </a:r>
            <a:r>
              <a:rPr lang="pt-BR" sz="3400" b="1" dirty="0"/>
              <a:t> Online Open </a:t>
            </a:r>
            <a:r>
              <a:rPr lang="pt-BR" sz="3400" b="1" dirty="0" err="1" smtClean="0"/>
              <a:t>Course</a:t>
            </a:r>
            <a:r>
              <a:rPr lang="pt-BR" sz="3400" b="1" i="1" dirty="0" smtClean="0"/>
              <a:t>”</a:t>
            </a:r>
            <a:endParaRPr lang="pt-BR" sz="3400" b="1" dirty="0" smtClean="0"/>
          </a:p>
          <a:p>
            <a:pPr lvl="1"/>
            <a:r>
              <a:rPr lang="pt-BR" b="1" dirty="0" smtClean="0"/>
              <a:t>Massivo: </a:t>
            </a:r>
            <a:r>
              <a:rPr lang="pt-BR" dirty="0"/>
              <a:t>porque é planejado para a inscrição de dezenas de milhares de estudantes. </a:t>
            </a:r>
            <a:endParaRPr lang="pt-BR" dirty="0" smtClean="0"/>
          </a:p>
          <a:p>
            <a:pPr lvl="1"/>
            <a:r>
              <a:rPr lang="pt-BR" dirty="0" smtClean="0"/>
              <a:t>Aberto: </a:t>
            </a:r>
            <a:r>
              <a:rPr lang="pt-BR" dirty="0"/>
              <a:t>porque, na teoria, qualquer um com conexão à internet pode se inscrever. </a:t>
            </a:r>
            <a:endParaRPr lang="pt-BR" dirty="0" smtClean="0"/>
          </a:p>
          <a:p>
            <a:pPr lvl="1"/>
            <a:r>
              <a:rPr lang="pt-BR" b="1" dirty="0" smtClean="0"/>
              <a:t>Online</a:t>
            </a:r>
            <a:r>
              <a:rPr lang="pt-BR" dirty="0" smtClean="0"/>
              <a:t>: se </a:t>
            </a:r>
            <a:r>
              <a:rPr lang="pt-BR" dirty="0"/>
              <a:t>refere não apenas ao modo de transmissão, mas ao estilo de comunicação: muito, se não tudo, será via web</a:t>
            </a:r>
            <a:r>
              <a:rPr lang="pt-BR" dirty="0" smtClean="0"/>
              <a:t>.</a:t>
            </a:r>
          </a:p>
          <a:p>
            <a:pPr lvl="1"/>
            <a:r>
              <a:rPr lang="pt-BR" b="1" dirty="0" smtClean="0"/>
              <a:t>Curso</a:t>
            </a:r>
            <a:r>
              <a:rPr lang="pt-BR" dirty="0" smtClean="0"/>
              <a:t>: significa </a:t>
            </a:r>
            <a:r>
              <a:rPr lang="pt-BR" dirty="0"/>
              <a:t>que uma avaliação está envolvida – tarefas, provas e uma certificação conclusiva. </a:t>
            </a:r>
            <a:endParaRPr lang="pt-BR" dirty="0" smtClean="0"/>
          </a:p>
          <a:p>
            <a:pPr lvl="1"/>
            <a:r>
              <a:rPr lang="pt-BR" dirty="0" smtClean="0"/>
              <a:t>Ao cursar um MOOC:</a:t>
            </a:r>
          </a:p>
          <a:p>
            <a:pPr lvl="2"/>
            <a:r>
              <a:rPr lang="pt-BR" dirty="0" smtClean="0"/>
              <a:t>Ritmo</a:t>
            </a:r>
            <a:r>
              <a:rPr lang="pt-BR" dirty="0"/>
              <a:t>. </a:t>
            </a:r>
            <a:endParaRPr lang="pt-BR" dirty="0" smtClean="0"/>
          </a:p>
          <a:p>
            <a:pPr lvl="2"/>
            <a:r>
              <a:rPr lang="pt-BR" dirty="0" smtClean="0"/>
              <a:t>Avaliação </a:t>
            </a:r>
            <a:r>
              <a:rPr lang="pt-BR" dirty="0"/>
              <a:t>regular. </a:t>
            </a:r>
            <a:endParaRPr lang="pt-BR" dirty="0" smtClean="0"/>
          </a:p>
          <a:p>
            <a:pPr lvl="2"/>
            <a:r>
              <a:rPr lang="pt-BR" dirty="0" smtClean="0"/>
              <a:t>Aprovação ou não no final do curso</a:t>
            </a:r>
          </a:p>
          <a:p>
            <a:pPr lvl="2"/>
            <a:r>
              <a:rPr lang="pt-BR" dirty="0" smtClean="0"/>
              <a:t>Ou como na grande maioria dos cursos presenciais,  alguns inscritos deixarão de acompanhar.</a:t>
            </a:r>
            <a:endParaRPr lang="pt-BR" dirty="0"/>
          </a:p>
          <a:p>
            <a:r>
              <a:rPr lang="pt-BR" dirty="0" err="1" smtClean="0"/>
              <a:t>MOOCs</a:t>
            </a:r>
            <a:r>
              <a:rPr lang="pt-BR" dirty="0" smtClean="0"/>
              <a:t> representam o </a:t>
            </a:r>
            <a:r>
              <a:rPr lang="pt-BR" dirty="0"/>
              <a:t>futuro da educação </a:t>
            </a:r>
            <a:r>
              <a:rPr lang="pt-BR" dirty="0" smtClean="0"/>
              <a:t>superior:</a:t>
            </a:r>
          </a:p>
          <a:p>
            <a:pPr lvl="1"/>
            <a:r>
              <a:rPr lang="pt-BR" dirty="0" smtClean="0"/>
              <a:t>Harvard,</a:t>
            </a:r>
          </a:p>
          <a:p>
            <a:pPr lvl="1"/>
            <a:r>
              <a:rPr lang="pt-BR" dirty="0" smtClean="0"/>
              <a:t>MIT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err="1" smtClean="0"/>
              <a:t>Caltech</a:t>
            </a:r>
            <a:r>
              <a:rPr lang="pt-BR" dirty="0" smtClean="0"/>
              <a:t> </a:t>
            </a:r>
            <a:r>
              <a:rPr lang="pt-BR" dirty="0"/>
              <a:t>e a Universidade do Texas investiram milhares de dólares em </a:t>
            </a:r>
            <a:r>
              <a:rPr lang="pt-BR" dirty="0" err="1"/>
              <a:t>MOOCs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9437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Muitas pessoas acreditam que os </a:t>
            </a:r>
            <a:r>
              <a:rPr lang="pt-BR" dirty="0" err="1"/>
              <a:t>MOOCs</a:t>
            </a:r>
            <a:r>
              <a:rPr lang="pt-BR" dirty="0"/>
              <a:t> </a:t>
            </a:r>
            <a:r>
              <a:rPr lang="pt-BR" dirty="0" smtClean="0"/>
              <a:t>representam ...o </a:t>
            </a:r>
            <a:r>
              <a:rPr lang="pt-BR" dirty="0"/>
              <a:t>futuro da educação superior na </a:t>
            </a:r>
            <a:r>
              <a:rPr lang="pt-BR" dirty="0" smtClean="0"/>
              <a:t>América.</a:t>
            </a:r>
          </a:p>
          <a:p>
            <a:r>
              <a:rPr lang="pt-BR" dirty="0" smtClean="0"/>
              <a:t>Da Berkeley </a:t>
            </a:r>
            <a:r>
              <a:rPr lang="pt-BR" dirty="0"/>
              <a:t>a Princeton, embarcaram.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meta declarada é a democratização. 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“</a:t>
            </a:r>
            <a:r>
              <a:rPr lang="pt-BR" dirty="0">
                <a:solidFill>
                  <a:schemeClr val="tx2"/>
                </a:solidFill>
              </a:rPr>
              <a:t>Espero que haja um monte de cursos gratuitos, ou quase de graça, disponíveis”, explicou o presidente de Stanford num recente editorial.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MOOC?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02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“ Os </a:t>
            </a:r>
            <a:r>
              <a:rPr lang="pt-BR" sz="3600" dirty="0"/>
              <a:t>serviços e as instituições só podem se reinventar com ajuda da colaboração via </a:t>
            </a:r>
            <a:r>
              <a:rPr lang="pt-BR" sz="3600" dirty="0" smtClean="0"/>
              <a:t>internet”.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tx2"/>
                </a:solidFill>
              </a:rPr>
              <a:t>Don </a:t>
            </a:r>
            <a:r>
              <a:rPr lang="pt-BR" sz="2800" dirty="0" err="1" smtClean="0">
                <a:solidFill>
                  <a:schemeClr val="tx2"/>
                </a:solidFill>
              </a:rPr>
              <a:t>Tapscott</a:t>
            </a:r>
            <a:r>
              <a:rPr lang="pt-BR" sz="2800" dirty="0" smtClean="0">
                <a:solidFill>
                  <a:schemeClr val="tx2"/>
                </a:solidFill>
              </a:rPr>
              <a:t> - 26.jan.09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MOOC?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040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Don </a:t>
            </a:r>
            <a:r>
              <a:rPr lang="pt-BR" dirty="0" err="1" smtClean="0"/>
              <a:t>Tapscott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20"/>
          </a:xfrm>
        </p:spPr>
        <p:txBody>
          <a:bodyPr>
            <a:noAutofit/>
          </a:bodyPr>
          <a:lstStyle/>
          <a:p>
            <a:pPr fontAlgn="base"/>
            <a:r>
              <a:rPr lang="pt-BR" sz="2800" dirty="0" smtClean="0"/>
              <a:t>Barack </a:t>
            </a:r>
            <a:r>
              <a:rPr lang="pt-BR" sz="2800" dirty="0"/>
              <a:t>Obama citou seu livro “</a:t>
            </a:r>
            <a:r>
              <a:rPr lang="pt-BR" sz="2800" dirty="0" err="1"/>
              <a:t>Wikinomics</a:t>
            </a:r>
            <a:r>
              <a:rPr lang="pt-BR" sz="2800" dirty="0"/>
              <a:t>” como </a:t>
            </a:r>
            <a:r>
              <a:rPr lang="pt-BR" sz="2800" dirty="0" smtClean="0"/>
              <a:t>fonte inspiradora</a:t>
            </a:r>
            <a:r>
              <a:rPr lang="pt-BR" sz="2800" dirty="0"/>
              <a:t>.</a:t>
            </a:r>
            <a:r>
              <a:rPr lang="pt-BR" sz="2800" dirty="0" smtClean="0"/>
              <a:t> </a:t>
            </a:r>
          </a:p>
          <a:p>
            <a:pPr fontAlgn="base"/>
            <a:r>
              <a:rPr lang="pt-BR" sz="2800" dirty="0" smtClean="0"/>
              <a:t>Redes Sociais : e </a:t>
            </a:r>
            <a:r>
              <a:rPr lang="pt-BR" sz="2800" dirty="0"/>
              <a:t>as novas tecnologias podem contribuir para a prática da cidadania e até, em casos extremos, ajudar a derrubar </a:t>
            </a:r>
            <a:r>
              <a:rPr lang="pt-BR" sz="2800" dirty="0" smtClean="0"/>
              <a:t>governos(</a:t>
            </a:r>
            <a:r>
              <a:rPr lang="pt-BR" sz="2800" dirty="0" err="1" smtClean="0"/>
              <a:t>Tunisia</a:t>
            </a:r>
            <a:r>
              <a:rPr lang="pt-BR" sz="2800" dirty="0"/>
              <a:t>, </a:t>
            </a:r>
            <a:r>
              <a:rPr lang="pt-BR" sz="2800" dirty="0" smtClean="0"/>
              <a:t>Egito e </a:t>
            </a:r>
            <a:r>
              <a:rPr lang="pt-BR" sz="2800" dirty="0" err="1" smtClean="0"/>
              <a:t>Libia</a:t>
            </a:r>
            <a:r>
              <a:rPr lang="pt-BR" sz="2800" dirty="0" smtClean="0"/>
              <a:t>).</a:t>
            </a:r>
            <a:endParaRPr lang="pt-BR" sz="2800" dirty="0"/>
          </a:p>
          <a:p>
            <a:pPr fontAlgn="base"/>
            <a:r>
              <a:rPr lang="pt-BR" sz="2800" dirty="0" smtClean="0"/>
              <a:t>Resposta de Don </a:t>
            </a:r>
            <a:r>
              <a:rPr lang="pt-BR" sz="2800" dirty="0" err="1" smtClean="0"/>
              <a:t>Tapscott</a:t>
            </a:r>
            <a:r>
              <a:rPr lang="pt-BR" sz="2800" dirty="0" smtClean="0"/>
              <a:t>  quando </a:t>
            </a:r>
            <a:r>
              <a:rPr lang="pt-BR" sz="2800" dirty="0"/>
              <a:t>perguntaram, </a:t>
            </a:r>
            <a:r>
              <a:rPr lang="pt-BR" sz="2800" dirty="0" smtClean="0"/>
              <a:t>o </a:t>
            </a:r>
            <a:r>
              <a:rPr lang="pt-BR" sz="2800" dirty="0"/>
              <a:t>que Dilma </a:t>
            </a:r>
            <a:r>
              <a:rPr lang="pt-BR" sz="2800" dirty="0" err="1"/>
              <a:t>Roussef</a:t>
            </a:r>
            <a:r>
              <a:rPr lang="pt-BR" sz="2800" dirty="0"/>
              <a:t> deveria fazer para colocar o Brasil, de fato, na trilha do </a:t>
            </a:r>
            <a:r>
              <a:rPr lang="pt-BR" sz="2800" dirty="0" smtClean="0"/>
              <a:t>desenvolvimento? </a:t>
            </a:r>
            <a:r>
              <a:rPr lang="pt-BR" sz="2800" dirty="0"/>
              <a:t>Don respondeu: “Ouvir mais a população, através das mídias digitais</a:t>
            </a:r>
            <a:r>
              <a:rPr lang="pt-BR" sz="2800" dirty="0" smtClean="0"/>
              <a:t>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4580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98hPPVOEUiUiddz_X1z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K8pY8HF0mVEQLs14jp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98hPPVOEUiUiddz_X1z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K8pY8HF0mVEQLs14jp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K8pY8HF0mVEQLs14jpig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1352</Words>
  <Application>Microsoft Office PowerPoint</Application>
  <PresentationFormat>Apresentação na tela (4:3)</PresentationFormat>
  <Paragraphs>155</Paragraphs>
  <Slides>19</Slides>
  <Notes>5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Abertura!</vt:lpstr>
      <vt:lpstr>Contextualização...</vt:lpstr>
      <vt:lpstr>Contextualização...</vt:lpstr>
      <vt:lpstr>MOOC ! Para onde está caminhando?</vt:lpstr>
      <vt:lpstr>MOOC?</vt:lpstr>
      <vt:lpstr>MOOC?</vt:lpstr>
      <vt:lpstr>MOOC?</vt:lpstr>
      <vt:lpstr>Don Tapscott</vt:lpstr>
      <vt:lpstr>Para onde vamos no Brasil?</vt:lpstr>
      <vt:lpstr>Competitividade do Brasil!</vt:lpstr>
      <vt:lpstr>Slide 12</vt:lpstr>
      <vt:lpstr>Slide 13</vt:lpstr>
      <vt:lpstr>Slide 14</vt:lpstr>
      <vt:lpstr>Slide 15</vt:lpstr>
      <vt:lpstr>Slide 16</vt:lpstr>
      <vt:lpstr>Provocações...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Universidade Positivo</cp:lastModifiedBy>
  <cp:revision>51</cp:revision>
  <dcterms:created xsi:type="dcterms:W3CDTF">2014-07-31T15:12:21Z</dcterms:created>
  <dcterms:modified xsi:type="dcterms:W3CDTF">2014-10-06T20:19:14Z</dcterms:modified>
</cp:coreProperties>
</file>