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media/image1.jpeg" ContentType="image/jpeg"/>
  <Override PartName="/ppt/media/image2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media/image3.jpeg" ContentType="image/jpeg"/>
  <Override PartName="/ppt/theme/theme2.xml" ContentType="application/vnd.openxmlformats-officedocument.theme+xml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</p:sldIdLst>
  <p:sldSz cx="9144000" cy="6858000"/>
  <p:notesSz cx="6858000" cy="9144000"/>
  <p:defaultTextStyle>
    <a:lvl1pPr defTabSz="457200">
      <a:defRPr>
        <a:latin typeface="+mj-lt"/>
        <a:ea typeface="+mj-ea"/>
        <a:cs typeface="+mj-cs"/>
        <a:sym typeface="Avenir Roman"/>
      </a:defRPr>
    </a:lvl1pPr>
    <a:lvl2pPr defTabSz="457200">
      <a:defRPr>
        <a:latin typeface="+mj-lt"/>
        <a:ea typeface="+mj-ea"/>
        <a:cs typeface="+mj-cs"/>
        <a:sym typeface="Avenir Roman"/>
      </a:defRPr>
    </a:lvl2pPr>
    <a:lvl3pPr defTabSz="457200">
      <a:defRPr>
        <a:latin typeface="+mj-lt"/>
        <a:ea typeface="+mj-ea"/>
        <a:cs typeface="+mj-cs"/>
        <a:sym typeface="Avenir Roman"/>
      </a:defRPr>
    </a:lvl3pPr>
    <a:lvl4pPr defTabSz="457200">
      <a:defRPr>
        <a:latin typeface="+mj-lt"/>
        <a:ea typeface="+mj-ea"/>
        <a:cs typeface="+mj-cs"/>
        <a:sym typeface="Avenir Roman"/>
      </a:defRPr>
    </a:lvl4pPr>
    <a:lvl5pPr defTabSz="457200">
      <a:defRPr>
        <a:latin typeface="+mj-lt"/>
        <a:ea typeface="+mj-ea"/>
        <a:cs typeface="+mj-cs"/>
        <a:sym typeface="Avenir Roman"/>
      </a:defRPr>
    </a:lvl5pPr>
    <a:lvl6pPr defTabSz="457200">
      <a:defRPr>
        <a:latin typeface="+mj-lt"/>
        <a:ea typeface="+mj-ea"/>
        <a:cs typeface="+mj-cs"/>
        <a:sym typeface="Avenir Roman"/>
      </a:defRPr>
    </a:lvl6pPr>
    <a:lvl7pPr defTabSz="457200">
      <a:defRPr>
        <a:latin typeface="+mj-lt"/>
        <a:ea typeface="+mj-ea"/>
        <a:cs typeface="+mj-cs"/>
        <a:sym typeface="Avenir Roman"/>
      </a:defRPr>
    </a:lvl7pPr>
    <a:lvl8pPr defTabSz="457200">
      <a:defRPr>
        <a:latin typeface="+mj-lt"/>
        <a:ea typeface="+mj-ea"/>
        <a:cs typeface="+mj-cs"/>
        <a:sym typeface="Avenir Roman"/>
      </a:defRPr>
    </a:lvl8pPr>
    <a:lvl9pPr defTabSz="457200">
      <a:defRPr>
        <a:latin typeface="+mj-lt"/>
        <a:ea typeface="+mj-ea"/>
        <a:cs typeface="+mj-cs"/>
        <a:sym typeface="Avenir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3CECE"/>
          </a:solidFill>
        </a:fill>
      </a:tcStyle>
    </a:wholeTbl>
    <a:band2H>
      <a:tcTxStyle b="def" i="def"/>
      <a:tcStyle>
        <a:tcBdr/>
        <a:fill>
          <a:solidFill>
            <a:srgbClr val="F1E8E8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4" name="Shape 1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3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" y="5557837"/>
            <a:ext cx="9024940" cy="12557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68311" y="908050"/>
            <a:ext cx="8207378" cy="0"/>
          </a:xfrm>
          <a:prstGeom prst="line">
            <a:avLst/>
          </a:prstGeom>
          <a:ln w="28575">
            <a:solidFill>
              <a:srgbClr val="77933C"/>
            </a:solidFill>
            <a:round/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1" name="Shape 11"/>
          <p:cNvSpPr/>
          <p:nvPr/>
        </p:nvSpPr>
        <p:spPr>
          <a:xfrm>
            <a:off x="468311" y="6381750"/>
            <a:ext cx="8207378" cy="0"/>
          </a:xfrm>
          <a:prstGeom prst="line">
            <a:avLst/>
          </a:prstGeom>
          <a:ln w="28575">
            <a:solidFill>
              <a:srgbClr val="D7E4BD"/>
            </a:solidFill>
            <a:round/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srgbClr val="000000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2.jpeg" descr="template_ed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" y="0"/>
            <a:ext cx="881856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>
            <p:ph type="sldNum" sz="quarter" idx="2"/>
          </p:nvPr>
        </p:nvSpPr>
        <p:spPr>
          <a:xfrm>
            <a:off x="6553200" y="6356350"/>
            <a:ext cx="2133600" cy="370837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</p:sldLayoutIdLst>
  <p:transition spd="med" advClick="1"/>
  <p:txStyles>
    <p:titleStyle>
      <a:lvl1pPr algn="ctr" defTabSz="457200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1pPr>
      <a:lvl2pPr algn="ctr" defTabSz="457200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2pPr>
      <a:lvl3pPr algn="ctr" defTabSz="457200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3pPr>
      <a:lvl4pPr algn="ctr" defTabSz="457200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4pPr>
      <a:lvl5pPr algn="ctr" defTabSz="457200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5pPr>
      <a:lvl6pPr algn="ctr" defTabSz="457200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6pPr>
      <a:lvl7pPr algn="ctr" defTabSz="457200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7pPr>
      <a:lvl8pPr algn="ctr" defTabSz="457200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8pPr>
      <a:lvl9pPr algn="ctr" defTabSz="457200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9pPr>
    </p:titleStyle>
    <p:bodyStyle>
      <a:lvl1pPr marL="342900" indent="-342900" defTabSz="457200">
        <a:spcBef>
          <a:spcPts val="700"/>
        </a:spcBef>
        <a:buSzPct val="100000"/>
        <a:buFont typeface="Arial"/>
        <a:buChar char="»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1pPr>
      <a:lvl2pPr marL="1035754" indent="-578553" defTabSz="457200">
        <a:spcBef>
          <a:spcPts val="700"/>
        </a:spcBef>
        <a:buSzPct val="100000"/>
        <a:buFont typeface="Arial"/>
        <a:buChar char="–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2pPr>
      <a:lvl3pPr marL="1456264" indent="-541864" defTabSz="457200">
        <a:spcBef>
          <a:spcPts val="700"/>
        </a:spcBef>
        <a:buSzPct val="100000"/>
        <a:buFont typeface="Arial"/>
        <a:buChar char="•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3pPr>
      <a:lvl4pPr marL="2020709" indent="-649109" defTabSz="457200">
        <a:spcBef>
          <a:spcPts val="700"/>
        </a:spcBef>
        <a:buSzPct val="100000"/>
        <a:buFont typeface="Arial"/>
        <a:buChar char="–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4pPr>
      <a:lvl5pPr marL="2551288" indent="-722488" defTabSz="457200">
        <a:spcBef>
          <a:spcPts val="700"/>
        </a:spcBef>
        <a:buSzPct val="100000"/>
        <a:buFont typeface="Arial"/>
        <a:buChar char="»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5pPr>
      <a:lvl6pPr marL="3008488" indent="-722488" defTabSz="457200">
        <a:spcBef>
          <a:spcPts val="700"/>
        </a:spcBef>
        <a:buSzPct val="100000"/>
        <a:buFont typeface="Arial"/>
        <a:buChar char="•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6pPr>
      <a:lvl7pPr marL="3465688" indent="-722488" defTabSz="457200">
        <a:spcBef>
          <a:spcPts val="700"/>
        </a:spcBef>
        <a:buSzPct val="100000"/>
        <a:buFont typeface="Arial"/>
        <a:buChar char="•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7pPr>
      <a:lvl8pPr marL="3922888" indent="-722488" defTabSz="457200">
        <a:spcBef>
          <a:spcPts val="700"/>
        </a:spcBef>
        <a:buSzPct val="100000"/>
        <a:buFont typeface="Arial"/>
        <a:buChar char="•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8pPr>
      <a:lvl9pPr marL="4380088" indent="-722488" defTabSz="457200">
        <a:spcBef>
          <a:spcPts val="700"/>
        </a:spcBef>
        <a:buSzPct val="100000"/>
        <a:buFont typeface="Arial"/>
        <a:buChar char="•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9pPr>
    </p:bodyStyle>
    <p:otherStyle>
      <a:lvl1pPr defTabSz="457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1pPr>
      <a:lvl2pPr defTabSz="457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2pPr>
      <a:lvl3pPr defTabSz="457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3pPr>
      <a:lvl4pPr defTabSz="457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4pPr>
      <a:lvl5pPr defTabSz="457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5pPr>
      <a:lvl6pPr defTabSz="457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6pPr>
      <a:lvl7pPr defTabSz="457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7pPr>
      <a:lvl8pPr defTabSz="457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8pPr>
      <a:lvl9pPr defTabSz="457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 idx="4294967295"/>
          </p:nvPr>
        </p:nvSpPr>
        <p:spPr>
          <a:xfrm>
            <a:off x="1835148" y="1700210"/>
            <a:ext cx="6408742" cy="3529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defTabSz="387350">
              <a:defRPr sz="1800">
                <a:solidFill>
                  <a:srgbClr val="000000"/>
                </a:solidFill>
              </a:defRPr>
            </a:pPr>
            <a:r>
              <a:rPr b="1" sz="3700">
                <a:solidFill>
                  <a:srgbClr val="0070C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DIN-Medium"/>
                <a:ea typeface="DIN-Medium"/>
                <a:cs typeface="DIN-Medium"/>
                <a:sym typeface="DIN-Medium"/>
              </a:rPr>
              <a:t>Internacionalização da Ciência e Tecnologia</a:t>
            </a:r>
            <a:br>
              <a:rPr b="1" sz="3700">
                <a:solidFill>
                  <a:srgbClr val="0070C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DIN-Medium"/>
                <a:ea typeface="DIN-Medium"/>
                <a:cs typeface="DIN-Medium"/>
                <a:sym typeface="DIN-Medium"/>
              </a:rPr>
            </a:br>
            <a:br>
              <a:rPr b="1" sz="3700">
                <a:solidFill>
                  <a:srgbClr val="0070C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DIN-Medium"/>
                <a:ea typeface="DIN-Medium"/>
                <a:cs typeface="DIN-Medium"/>
                <a:sym typeface="DIN-Medium"/>
              </a:rPr>
            </a:br>
            <a:r>
              <a:rPr sz="2000">
                <a:latin typeface="DIN-Medium"/>
                <a:ea typeface="DIN-Medium"/>
                <a:cs typeface="DIN-Medium"/>
                <a:sym typeface="DIN-Medium"/>
              </a:rPr>
              <a:t>Representação da UNESCO no Brasil</a:t>
            </a:r>
            <a:br>
              <a:rPr sz="2000">
                <a:latin typeface="DIN-Medium"/>
                <a:ea typeface="DIN-Medium"/>
                <a:cs typeface="DIN-Medium"/>
                <a:sym typeface="DIN-Medium"/>
              </a:rPr>
            </a:br>
            <a:r>
              <a:rPr sz="1300">
                <a:latin typeface="DIN-Medium"/>
                <a:ea typeface="DIN-Medium"/>
                <a:cs typeface="DIN-Medium"/>
                <a:sym typeface="DIN-Medium"/>
              </a:rPr>
              <a:t>Maria Rebeca Otero Gomes</a:t>
            </a:r>
            <a:br>
              <a:rPr sz="1300">
                <a:latin typeface="DIN-Medium"/>
                <a:ea typeface="DIN-Medium"/>
                <a:cs typeface="DIN-Medium"/>
                <a:sym typeface="DIN-Medium"/>
              </a:rPr>
            </a:br>
            <a:r>
              <a:rPr sz="1300">
                <a:latin typeface="DIN-Medium"/>
                <a:ea typeface="DIN-Medium"/>
                <a:cs typeface="DIN-Medium"/>
                <a:sym typeface="DIN-Medium"/>
              </a:rPr>
              <a:t>Coordenadora do Setor de Educação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body" idx="4294967295"/>
          </p:nvPr>
        </p:nvSpPr>
        <p:spPr>
          <a:xfrm>
            <a:off x="755650" y="1412875"/>
            <a:ext cx="7940675" cy="4824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2" marL="0" indent="914400" algn="just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Os países BRICS têm mostrado interesse crescente em reforçar a cooperação internacional na educação e no desenvolvimento de habilidades. 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0" indent="914400" algn="just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A diversidade de suas experiências políticas permite que os BRICS aprendam uns com os outros: as políticas que têm se mostrado bem-sucedidas em um país podem ser adotadas em outro. 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0" indent="914400" algn="just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Em particular, os cinco países ganhariam com a cooperação em áreas em que enfrentam desafios comuns, como a organização e o financiamento do desenvolvimento de habilidades, além do posicionamento de suas instituições de ensino e pesquisa de nível superior no plano mundial. 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0" indent="914400" algn="just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Os cinco países já estão interessados em promover intercâmbios acadêmicos.</a:t>
            </a:r>
          </a:p>
        </p:txBody>
      </p:sp>
      <p:sp>
        <p:nvSpPr>
          <p:cNvPr id="45" name="Shape 45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2014, página 3.</a:t>
            </a:r>
          </a:p>
        </p:txBody>
      </p:sp>
      <p:sp>
        <p:nvSpPr>
          <p:cNvPr id="46" name="Shape 46"/>
          <p:cNvSpPr/>
          <p:nvPr/>
        </p:nvSpPr>
        <p:spPr>
          <a:xfrm>
            <a:off x="1403350" y="414337"/>
            <a:ext cx="7416800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2800">
                <a:solidFill>
                  <a:srgbClr val="0070C0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0070C0"/>
                </a:solidFill>
              </a:rPr>
              <a:t>Cooperação Internacional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body" idx="4294967295"/>
          </p:nvPr>
        </p:nvSpPr>
        <p:spPr>
          <a:xfrm>
            <a:off x="755650" y="1557337"/>
            <a:ext cx="7940675" cy="4824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2" marL="0" indent="914400" algn="just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O desenvolvimento de sistemas de educação superior de massa está em um estágio inicial (exceto na Federação Russa), mas uma mudança dramática na distribuição mundial de estudantes já está em andamento: 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914400" indent="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O número de estudantes de educação superior tem aumentado fortemente, com o Brasil, a China, a Índia e a Federação Russa respondendo por 39,1% do total mundial, em 2012.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914400" indent="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Somente a China é responsável por 16,8%, em comparação com apenas 7,4%, em 2000. 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914400" indent="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A Federação Russa tem o sistema de educação superior estabelecido há muito tempo, com uma taxa bruta de matrícula de 76,1%, em 2012. </a:t>
            </a:r>
          </a:p>
        </p:txBody>
      </p:sp>
      <p:sp>
        <p:nvSpPr>
          <p:cNvPr id="49" name="Shape 49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2014, página 7.</a:t>
            </a:r>
          </a:p>
        </p:txBody>
      </p:sp>
      <p:sp>
        <p:nvSpPr>
          <p:cNvPr id="50" name="Shape 50"/>
          <p:cNvSpPr/>
          <p:nvPr/>
        </p:nvSpPr>
        <p:spPr>
          <a:xfrm>
            <a:off x="1403350" y="404812"/>
            <a:ext cx="7416800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2800">
                <a:solidFill>
                  <a:srgbClr val="0070C0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0070C0"/>
                </a:solidFill>
              </a:rPr>
              <a:t>Educação Superior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body" idx="4294967295"/>
          </p:nvPr>
        </p:nvSpPr>
        <p:spPr>
          <a:xfrm>
            <a:off x="755650" y="404811"/>
            <a:ext cx="7940675" cy="576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2" marL="0" indent="914400" algn="just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Todos os cinco países consideram o desenvolvimento de sistemas de ensino superior mundialmente competitivos como prioridade número 1 para a consolidação de sua posição emergente. 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0" indent="914400" algn="just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Um desafio consiste em criar centros de excelência e, ao mesmo tempo, fornecer educação superior em larga escala.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914400" indent="0" algn="just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O Brasil visa a aumentar o índice bruto de matrículas na educação superior para 50% da população com idade entre 18 e 24 anos, e o índice líquido de matrículas para 33%, até 2020 (BRASIL. Ministério da Educação,2014).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914400" indent="0" algn="just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O plano nacional da China visa a “transformar a nação em uma potência a ser reconhecida no cenário da educação superior mundial. Até 2020 […], universidades mundialmente famosas com características originais virão à tona; algumas delas deverão ter atingido ou se aproximado do nível das universidades de classe mundial. A educação superior da China deverá ter muito aguçada sua vantagem competitiva mundial” (CHINA. Ministry of Education, 2010, p. 19). Assim como o investimento em infraestrutura, isso envolverá a introdução de um sistema de créditos, a participação dos estudantes na área de pesquisa, o fortalecimento de acordos entre universidades e empresas, e uma reestruturação dos cursos e das disciplinas. A China visa a reduzir desigualdades entre suas regiões leste, central e oeste.</a:t>
            </a:r>
          </a:p>
        </p:txBody>
      </p:sp>
      <p:sp>
        <p:nvSpPr>
          <p:cNvPr id="53" name="Shape 53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2014, página 20.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body" idx="4294967295"/>
          </p:nvPr>
        </p:nvSpPr>
        <p:spPr>
          <a:xfrm>
            <a:off x="755650" y="1125535"/>
            <a:ext cx="7940675" cy="5759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2" marL="1128470" indent="-21407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A Índia lançou o Rashtriya Uchchatar Shiksha Abhiyan, um programa para melhorar o acesso, a equidade e a qualidade da educação superior, ao criar novas instituições, expandir as instituições existentes, melhorar a infraestrutura e criar Conselhos Estaduais de Educação Superior.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3" marL="1628038" indent="-256438" algn="just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O 12º Plano de 25 Anos visa a matricular 10 milhões de estudantes a mais no período de cinco anos, mas reconhece o desafio de encontrar “objetivos divergentes”, de “combinar o acesso com a capacidade de oferta e a garantia da alta qualidade de cursos de graduação e de programas de pós-graduação”. 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3" marL="1628038" indent="-256438" algn="just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O plano “propõe uma mudança de paradigma”, com três prioridades: a diversificação da oferta da educação superior (que vai das instituições de educação profissional e técnica às universidades de pesquisa), a melhora da sua qualidade e a reforma da sua governança, para aumentar a autonomia e a responsabilização das instituições (INDIA. Ministry of Human Resource Development, 2013, p. 90).</a:t>
            </a:r>
          </a:p>
        </p:txBody>
      </p:sp>
      <p:sp>
        <p:nvSpPr>
          <p:cNvPr id="56" name="Shape 56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2014, página 20.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body" idx="4294967295"/>
          </p:nvPr>
        </p:nvSpPr>
        <p:spPr>
          <a:xfrm>
            <a:off x="755650" y="549275"/>
            <a:ext cx="7940675" cy="5759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2" marL="1128470" indent="-21407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A Federação Russa enfrenta uma redução da população de estudantes terciários, depois que o número de graduados em escolas de educação secundária superior caiu 46,2%, entre 2006 e 2012, levando ao fechamento e a fusões de instituições. Atualmente, o governo prioriza a qualidade das universidades. Têm sido criadas universidades federais, para otimizar o uso dos recursos disponíveis em cada região, bem como fortalecer os vínculos entre universidade, economia e sociedade. Essas instituições destinam-se a exercer uma parte estratégica na formação de profissionais, promovendo pesquisa e inovação, além de fornecer serviços para o desenvolvimento regional (NIKOLAEV; CHUGUNOV, 2012; RUSSIAN FEDERATION, 2014).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Na África do Sul, o Departamento de Educação e Formação Superior planeja expandir as universidades, com a introdução progressiva da educação superior gratuita para os pobres. O Plano Anual de Desempenho de 2014-2015, do Departamento de Educação Superior, define a meta de matricular mais de 1 milhão de estudantes até 2016-2017. Esse plano também visa a fortalecer o desempenho de estudantes, bem como a capacidade de pesquisa e inovação das universidades (SOUTH AFRICA. Department of Higher Education and Training, 2013).</a:t>
            </a:r>
          </a:p>
        </p:txBody>
      </p:sp>
      <p:sp>
        <p:nvSpPr>
          <p:cNvPr id="59" name="Shape 59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2014, páginas 20 e 21.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body" idx="4294967295"/>
          </p:nvPr>
        </p:nvSpPr>
        <p:spPr>
          <a:xfrm>
            <a:off x="736599" y="1341435"/>
            <a:ext cx="7939090" cy="5759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2" marL="1128470" indent="-214070" algn="just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Com o número mundial de estudantes que buscam a graduação no exterior tendo dobrado, entre 2000 e 2011, para 4,3 milhões, todos os sistemas de educação superior devem apoiar a internacionalização.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Em 2011, os países da OCDE atraíram 77% dos estudantes internacionais13 mas suas cotas decresceram do pico de quase 80%, em 2006. 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Agora, cerca de 53% dos estudantes internacionais vêm da Ásia, onde os números totais de estudantes têm aumentado (OECD, 2013a). 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Os países BRICS contribuem de forma significativa para o intercâmbio de estudantes. A China e a Índia são os países que enviam o maior número de estudantes para o exterior, com o Brasil e a Federação Russa também enviando números significativos.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Em 2011, o governo brasileiro lançou o programa Ciência sem Fronteiras, que visa a oferecer 100 mil bolsas de estudo para brasileiros estudarem em instituições de elite no exterior, nos campos de ciência, tecnologia, engenharia e matemática (STEM) até 2015.</a:t>
            </a:r>
          </a:p>
        </p:txBody>
      </p:sp>
      <p:sp>
        <p:nvSpPr>
          <p:cNvPr id="62" name="Shape 62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2014, página 21.</a:t>
            </a:r>
          </a:p>
        </p:txBody>
      </p:sp>
      <p:sp>
        <p:nvSpPr>
          <p:cNvPr id="63" name="Shape 63"/>
          <p:cNvSpPr/>
          <p:nvPr/>
        </p:nvSpPr>
        <p:spPr>
          <a:xfrm>
            <a:off x="1476375" y="188912"/>
            <a:ext cx="7416800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2800">
                <a:solidFill>
                  <a:srgbClr val="0070C0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0070C0"/>
                </a:solidFill>
              </a:rPr>
              <a:t>Os BRICS são grandes colaboradores da internacionalização da educação superior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body" idx="4294967295"/>
          </p:nvPr>
        </p:nvSpPr>
        <p:spPr>
          <a:xfrm>
            <a:off x="736599" y="1341435"/>
            <a:ext cx="7939090" cy="5759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2" marL="1128470" indent="-21407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Por outro lado, os países BRICS são destinos cada vez mais atraentes para estudantes internacionais, com a Federação Russa (sexto destino em 2012) e a China (nono destino) emergindo entre as demais alternativas dos países da OCDE, matriculando respectivamente 4% e 2% dos estudantes internacionais (UIS, 2014). 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No entanto, enquanto os BRICS enviam a maioria de seus estudantes para os países da OCDE, aqueles recebem principalmente estudantes de seus países vizinhos ou de países com quem compartilham uma língua comum. A Federação Russa e a África do Sul, em particular, são grandes centros regionais. 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Em contraste, o intercâmbio de estudantes entre os próprios BRICS é notavelmente subdesenvolvido, apesar da matrícula de centenas de estudantes chineses e indianos nas universidades russa.</a:t>
            </a:r>
          </a:p>
        </p:txBody>
      </p:sp>
      <p:sp>
        <p:nvSpPr>
          <p:cNvPr id="66" name="Shape 66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2014, página 21.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2014, página 22.</a:t>
            </a:r>
          </a:p>
        </p:txBody>
      </p:sp>
      <p:pic>
        <p:nvPicPr>
          <p:cNvPr id="6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95510" y="225425"/>
            <a:ext cx="5807080" cy="6083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body" idx="4294967295"/>
          </p:nvPr>
        </p:nvSpPr>
        <p:spPr>
          <a:xfrm>
            <a:off x="736599" y="549275"/>
            <a:ext cx="7939090" cy="5759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2" marL="1128470" indent="-214070" algn="just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Na atualidade, todos os BRICS promovem intercâmbios de estudantes, encorajam universidades estrangeiras a estabelecer campi em seus territórios, e tornam suas universidades mais atraentes para estudantes e acadêmicos internacionais. Por exemplo, o Brasil criou universidades internacionais para receber estudantes da América Latina e de países de língua portuguesa da África.</a:t>
            </a:r>
          </a:p>
        </p:txBody>
      </p:sp>
      <p:sp>
        <p:nvSpPr>
          <p:cNvPr id="72" name="Shape 72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2014, páginas 21 e 57.</a:t>
            </a:r>
          </a:p>
        </p:txBody>
      </p:sp>
      <p:pic>
        <p:nvPicPr>
          <p:cNvPr id="73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79610" y="2133600"/>
            <a:ext cx="6278565" cy="39592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4294967295"/>
          </p:nvPr>
        </p:nvSpPr>
        <p:spPr>
          <a:xfrm>
            <a:off x="726898" y="549275"/>
            <a:ext cx="7939091" cy="5759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2" marL="1128470" indent="-214070" algn="just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O principal desafio enfrentado pelos BRICS consiste em estabelecer políticas públicas que possibilitem a seus sistemas de educação superior absorver a demanda em expansão, enquanto fornecem alta qualidade de educação a uma população crescente e diversificada de estudantes.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A experiência dos BRICS também mostra que a crescente mobilidade estudantil, tanto dentro das regiões quanto em escala mundial, acentua a necessidade de se ter padrões internacionais na educação superior.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A UNESCO tem desenvolvido instrumentos para o estabelecimento de padrões regionais – as “Convenções Regionais” – para o reconhecimento de qualificações na educação superior, e iniciou a elaboração de uma convenção mundial. 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O maior engajamento dos BRICS nesses esforços regionais e mundiais constituiria um passo importante para elevar os padrões e facilitar a mobilidade.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O compromisso dos líderes dos BRICS na Cúpula de Fortaleza (julho de 2014), de explorar a cooperação no reconhecimento mútuo de graus e diplomas da educação superior, e o encorajamento dado à iniciativa de estabelecer uma Rede de Universidades dos BRICS, revela o alto nível de apoio político entre os BRICS no sentido de fortalecer a colaboração na educação superior.</a:t>
            </a:r>
          </a:p>
        </p:txBody>
      </p:sp>
      <p:sp>
        <p:nvSpPr>
          <p:cNvPr id="76" name="Shape 76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2014, páginas 21 e 22.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body" idx="4294967295"/>
          </p:nvPr>
        </p:nvSpPr>
        <p:spPr>
          <a:xfrm>
            <a:off x="519112" y="908050"/>
            <a:ext cx="8156576" cy="4824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 algn="ctr" defTabSz="429768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200">
                <a:solidFill>
                  <a:srgbClr val="0070C0"/>
                </a:solidFill>
                <a:latin typeface="DIN-Medium"/>
                <a:ea typeface="DIN-Medium"/>
                <a:cs typeface="DIN-Medium"/>
                <a:sym typeface="DIN-Medium"/>
              </a:rPr>
              <a:t> </a:t>
            </a:r>
            <a:endParaRPr b="1" sz="2200">
              <a:solidFill>
                <a:srgbClr val="0070C0"/>
              </a:solidFill>
              <a:latin typeface="DIN-Medium"/>
              <a:ea typeface="DIN-Medium"/>
              <a:cs typeface="DIN-Medium"/>
              <a:sym typeface="DIN-Medium"/>
            </a:endParaRPr>
          </a:p>
          <a:p>
            <a:pPr lvl="0" marL="0" indent="0" algn="ctr" defTabSz="429768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b="1" sz="2200">
              <a:solidFill>
                <a:srgbClr val="0070C0"/>
              </a:solidFill>
              <a:latin typeface="DIN-Medium"/>
              <a:ea typeface="DIN-Medium"/>
              <a:cs typeface="DIN-Medium"/>
              <a:sym typeface="DIN-Medium"/>
            </a:endParaRPr>
          </a:p>
          <a:p>
            <a:pPr lvl="0" marL="0" indent="0" algn="ctr" defTabSz="429768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b="1" sz="2200">
              <a:solidFill>
                <a:srgbClr val="0070C0"/>
              </a:solidFill>
              <a:latin typeface="DIN-Medium"/>
              <a:ea typeface="DIN-Medium"/>
              <a:cs typeface="DIN-Medium"/>
              <a:sym typeface="DIN-Medium"/>
            </a:endParaRPr>
          </a:p>
          <a:p>
            <a:pPr lvl="0" marL="0" indent="0" algn="ctr" defTabSz="429768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200">
                <a:solidFill>
                  <a:srgbClr val="0070C0"/>
                </a:solidFill>
                <a:latin typeface="DIN-Medium"/>
                <a:ea typeface="DIN-Medium"/>
                <a:cs typeface="DIN-Medium"/>
                <a:sym typeface="DIN-Medium"/>
              </a:rPr>
              <a:t>  - Ciência é fundamental  para o desenvolvimento  econômico</a:t>
            </a:r>
            <a:endParaRPr b="1" sz="2200">
              <a:solidFill>
                <a:srgbClr val="0070C0"/>
              </a:solidFill>
              <a:latin typeface="DIN-Medium"/>
              <a:ea typeface="DIN-Medium"/>
              <a:cs typeface="DIN-Medium"/>
              <a:sym typeface="DIN-Medium"/>
            </a:endParaRPr>
          </a:p>
          <a:p>
            <a:pPr lvl="0" marL="0" indent="0" algn="ctr" defTabSz="429768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200">
                <a:solidFill>
                  <a:srgbClr val="0070C0"/>
                </a:solidFill>
                <a:latin typeface="DIN-Medium"/>
                <a:ea typeface="DIN-Medium"/>
                <a:cs typeface="DIN-Medium"/>
                <a:sym typeface="DIN-Medium"/>
              </a:rPr>
              <a:t>         - Internacionalização contribui com a qualidade da ciência</a:t>
            </a:r>
            <a:endParaRPr b="1" sz="2200">
              <a:solidFill>
                <a:srgbClr val="0070C0"/>
              </a:solidFill>
              <a:latin typeface="DIN-Medium"/>
              <a:ea typeface="DIN-Medium"/>
              <a:cs typeface="DIN-Medium"/>
              <a:sym typeface="DIN-Medium"/>
            </a:endParaRPr>
          </a:p>
          <a:p>
            <a:pPr lvl="0" marL="0" indent="0" algn="ctr" defTabSz="429768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200">
                <a:solidFill>
                  <a:srgbClr val="0070C0"/>
                </a:solidFill>
                <a:latin typeface="DIN-Medium"/>
                <a:ea typeface="DIN-Medium"/>
                <a:cs typeface="DIN-Medium"/>
                <a:sym typeface="DIN-Medium"/>
              </a:rPr>
              <a:t>         - O País não se desenvolverá se não tiver uma base consistente científica e tecnológica</a:t>
            </a:r>
            <a:endParaRPr b="1" sz="2200">
              <a:solidFill>
                <a:srgbClr val="0070C0"/>
              </a:solidFill>
              <a:latin typeface="DIN-Medium"/>
              <a:ea typeface="DIN-Medium"/>
              <a:cs typeface="DIN-Medium"/>
              <a:sym typeface="DIN-Medium"/>
            </a:endParaRPr>
          </a:p>
          <a:p>
            <a:pPr lvl="0" marL="0" indent="0" algn="ctr" defTabSz="429768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200">
                <a:solidFill>
                  <a:srgbClr val="0070C0"/>
                </a:solidFill>
                <a:latin typeface="DIN-Medium"/>
                <a:ea typeface="DIN-Medium"/>
                <a:cs typeface="DIN-Medium"/>
                <a:sym typeface="DIN-Medium"/>
              </a:rPr>
              <a:t>- É necessário elevar o país ao padrão científico internacional</a:t>
            </a:r>
            <a:endParaRPr b="1" sz="2200">
              <a:solidFill>
                <a:srgbClr val="0070C0"/>
              </a:solidFill>
              <a:latin typeface="DIN-Medium"/>
              <a:ea typeface="DIN-Medium"/>
              <a:cs typeface="DIN-Medium"/>
              <a:sym typeface="DIN-Medium"/>
            </a:endParaRPr>
          </a:p>
          <a:p>
            <a:pPr lvl="3" marL="0" indent="0" algn="ctr" defTabSz="42976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200">
                <a:solidFill>
                  <a:srgbClr val="0070C0"/>
                </a:solidFill>
                <a:latin typeface="DIN-Medium"/>
                <a:ea typeface="DIN-Medium"/>
                <a:cs typeface="DIN-Medium"/>
                <a:sym typeface="DIN-Medium"/>
              </a:rPr>
              <a:t>	</a:t>
            </a:r>
            <a:r>
              <a:rPr b="1" sz="1600">
                <a:solidFill>
                  <a:srgbClr val="0070C0"/>
                </a:solidFill>
                <a:latin typeface="DIN-Medium"/>
                <a:ea typeface="DIN-Medium"/>
                <a:cs typeface="DIN-Medium"/>
                <a:sym typeface="DIN-Medium"/>
              </a:rPr>
              <a:t>		</a:t>
            </a:r>
            <a:endParaRPr b="1" sz="1600">
              <a:latin typeface="DIN-Medium"/>
              <a:ea typeface="DIN-Medium"/>
              <a:cs typeface="DIN-Medium"/>
              <a:sym typeface="DIN-Medium"/>
            </a:endParaRPr>
          </a:p>
          <a:p>
            <a:pPr lvl="0" marL="0" indent="0" defTabSz="420623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/>
              <a:t>   </a:t>
            </a:r>
          </a:p>
        </p:txBody>
      </p:sp>
      <p:sp>
        <p:nvSpPr>
          <p:cNvPr id="19" name="Shape 19"/>
          <p:cNvSpPr/>
          <p:nvPr/>
        </p:nvSpPr>
        <p:spPr>
          <a:xfrm>
            <a:off x="2124075" y="6381748"/>
            <a:ext cx="6551613" cy="21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sz="600">
                <a:latin typeface="DIN-Medium"/>
                <a:ea typeface="DIN-Medium"/>
                <a:cs typeface="DIN-Medium"/>
                <a:sym typeface="DIN-Medium"/>
              </a:rPr>
              <a:t>CONVENÇÃO REGIONAL DA UNESCO SOBRE O RECONHECIMENTO DE ESTUDOS, TÍTULOS E DIPLOMAS DE ENSINO SUPERIOR NA AMERICA LATINA E NO CARIBE, 1974</a:t>
            </a:r>
            <a:r>
              <a:rPr sz="800">
                <a:latin typeface="DIN-Medium"/>
                <a:ea typeface="DIN-Medium"/>
                <a:cs typeface="DIN-Medium"/>
                <a:sym typeface="DIN-Medium"/>
              </a:rPr>
              <a:t>.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body" idx="4294967295"/>
          </p:nvPr>
        </p:nvSpPr>
        <p:spPr>
          <a:xfrm>
            <a:off x="736599" y="908048"/>
            <a:ext cx="7939090" cy="57610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2" marL="1128470" indent="-21407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Os BRICS necessitam de políticas de desenvolvimento de habilidades para promover a adoção de requisitos de novas tecnologias para elevar a corrente de valores e para atingir status de países de renda alta ou média.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Os níveis de tecnologia dos BRICS podem ser medidos por meio da verificação das tendências na composição de suas exportações. 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Em 2010, a cota de produtos de baixa tecnologia nas exportações de todos os países, exceto da China, estava abaixo de 10% e a cota de produtos de alta ou média tecnologia quase não cresceram desde 1996.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As companhias brasileiras e russas, em particular, têm enfrentado dificuldades para elevar seus níveis tecnológicos. Em 2010, os produtos de baixa tecnologia (incluindo produtos agrícolas) representavam mais de 40% das exportações do Brasil, a mesma quantidade de 1996, e a cota de produtos de alta tecnologia havia diminuído continuamente depois do pico de 15% em 2000.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As políticas de desenvolvimento de habilidades são cruciais para permitir que os BRICS aumentem os níveis tecnológicos de suas economias e evitem serem pegos no meio de uma armadilha de renda média.</a:t>
            </a:r>
          </a:p>
        </p:txBody>
      </p:sp>
      <p:sp>
        <p:nvSpPr>
          <p:cNvPr id="79" name="Shape 79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2014, página 33.</a:t>
            </a:r>
          </a:p>
        </p:txBody>
      </p:sp>
      <p:sp>
        <p:nvSpPr>
          <p:cNvPr id="80" name="Shape 80"/>
          <p:cNvSpPr/>
          <p:nvPr/>
        </p:nvSpPr>
        <p:spPr>
          <a:xfrm>
            <a:off x="1403350" y="333375"/>
            <a:ext cx="74168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2800">
                <a:solidFill>
                  <a:srgbClr val="0070C0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0070C0"/>
                </a:solidFill>
              </a:rPr>
              <a:t>Crescimento econômico e tecnologia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2014, página 33.</a:t>
            </a:r>
          </a:p>
        </p:txBody>
      </p:sp>
      <p:pic>
        <p:nvPicPr>
          <p:cNvPr id="83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35112" y="476250"/>
            <a:ext cx="7069140" cy="54721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body" idx="4294967295"/>
          </p:nvPr>
        </p:nvSpPr>
        <p:spPr>
          <a:xfrm>
            <a:off x="736599" y="1268411"/>
            <a:ext cx="7939090" cy="57610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2" marL="0" indent="914400" algn="just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>
                <a:latin typeface="DIN-Medium"/>
                <a:ea typeface="DIN-Medium"/>
                <a:cs typeface="DIN-Medium"/>
                <a:sym typeface="DIN-Medium"/>
              </a:rPr>
              <a:t>Os BRICS podem ajudar uns aos outros a melhorar os sistemas educacionais, o ensino superior e o desenvolvimento de habilidades. </a:t>
            </a:r>
            <a:endParaRPr>
              <a:latin typeface="DIN-Medium"/>
              <a:ea typeface="DIN-Medium"/>
              <a:cs typeface="DIN-Medium"/>
              <a:sym typeface="DIN-Medium"/>
            </a:endParaRPr>
          </a:p>
          <a:p>
            <a:pPr lvl="2" marL="0" indent="914400" algn="just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376092"/>
                </a:solidFill>
                <a:latin typeface="DIN-Medium"/>
                <a:ea typeface="DIN-Medium"/>
                <a:cs typeface="DIN-Medium"/>
                <a:sym typeface="DIN-Medium"/>
              </a:rPr>
              <a:t>Objetivo de excelência na educação superior</a:t>
            </a:r>
            <a:endParaRPr sz="2000">
              <a:latin typeface="DIN-Medium"/>
              <a:ea typeface="DIN-Medium"/>
              <a:cs typeface="DIN-Medium"/>
              <a:sym typeface="DIN-Medium"/>
            </a:endParaRPr>
          </a:p>
          <a:p>
            <a:pPr lvl="2" marL="0" indent="914400" algn="just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Recomendação 4: Gerenciar a rápida expansão do ensino superior.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914400" indent="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Para absorver a demanda crescente da educação superior, os BRICS devem desenvolver politicas sólidas que os permitam disponibilizar esse nível educacional a todos. Os BRICS devem também compartilhar sua considerável experiência nessa área, que oferece valiosas oportunidades ao diálogo político em questões sobre como gerenciar o aumento de prestadores privados, como tornar a educação superior acessível a grupos marginalizados e de baixa renda e como entender os benefícios e os riscos potenciais das novas tecnologias (incluindo programas online e ensino a distância).</a:t>
            </a:r>
          </a:p>
        </p:txBody>
      </p:sp>
      <p:sp>
        <p:nvSpPr>
          <p:cNvPr id="86" name="Shape 86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2014, página 69.</a:t>
            </a:r>
          </a:p>
        </p:txBody>
      </p:sp>
      <p:sp>
        <p:nvSpPr>
          <p:cNvPr id="87" name="Shape 87"/>
          <p:cNvSpPr/>
          <p:nvPr/>
        </p:nvSpPr>
        <p:spPr>
          <a:xfrm>
            <a:off x="1403350" y="333375"/>
            <a:ext cx="74168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2800">
                <a:solidFill>
                  <a:srgbClr val="0070C0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0070C0"/>
                </a:solidFill>
              </a:rPr>
              <a:t>Recomendações para a cooperação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body" idx="4294967295"/>
          </p:nvPr>
        </p:nvSpPr>
        <p:spPr>
          <a:xfrm>
            <a:off x="763587" y="333375"/>
            <a:ext cx="7940676" cy="5759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2" marL="0" indent="914400" algn="just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Recomendação 5: Facilitar a mobilidade de estudantes e de profissionais da educação, em particular entre os BRICS.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914400" indent="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500">
                <a:latin typeface="DIN-Medium"/>
                <a:ea typeface="DIN-Medium"/>
                <a:cs typeface="DIN-Medium"/>
                <a:sym typeface="DIN-Medium"/>
              </a:rPr>
              <a:t>Todos os cinco países dos BRICS enfatizam programas de intercâmbio de instituições de formação e de ensino superior em suas propostas ou em suas políticas atuais, mas esses intercâmbios permanecem pouco desenvolvidos, se comparados aos que ocorrem entre os BRICS e países vizinhos. </a:t>
            </a:r>
            <a:endParaRPr sz="1500">
              <a:latin typeface="DIN-Medium"/>
              <a:ea typeface="DIN-Medium"/>
              <a:cs typeface="DIN-Medium"/>
              <a:sym typeface="DIN-Medium"/>
            </a:endParaRPr>
          </a:p>
          <a:p>
            <a:pPr lvl="2" marL="914400" indent="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500">
                <a:latin typeface="DIN-Medium"/>
                <a:ea typeface="DIN-Medium"/>
                <a:cs typeface="DIN-Medium"/>
                <a:sym typeface="DIN-Medium"/>
              </a:rPr>
              <a:t>Um primeiro passo de ordem prática seria intensificar o intercâmbio de estudantes, professores e formadores, por meio da criação de redes de universidades e instituições de formação dos BRICS, como previsto na iniciativa para estabelecer a Rede de Universidades dos BRICS. Essas redes permitiriam que professores e formadores, de forma conjunta, desenvolvessem e/ou oferecessem cursos, bem como facilitassem o reconhecimento mútuo de qualificações e a transferência de créditos entre as instituições participantes.</a:t>
            </a:r>
            <a:endParaRPr sz="1500">
              <a:latin typeface="DIN-Medium"/>
              <a:ea typeface="DIN-Medium"/>
              <a:cs typeface="DIN-Medium"/>
              <a:sym typeface="DIN-Medium"/>
            </a:endParaRPr>
          </a:p>
          <a:p>
            <a:pPr lvl="2" marL="914400" indent="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500">
                <a:latin typeface="DIN-Medium"/>
                <a:ea typeface="DIN-Medium"/>
                <a:cs typeface="DIN-Medium"/>
                <a:sym typeface="DIN-Medium"/>
              </a:rPr>
              <a:t>Um importante passo relacionado a isso seria os BRICS utilizarem mais as Convenções Regionais da UNESCO para o reconhecimento de qualificações, bem como para se comprometer e apoiar o processo de elaboração de uma convenção mundial. O uso eficiente de instrumentos internacionais de padronização e marcos de qualificações é essencial para se garantir a qualidade da educação superior além das fronteiras nacionais, assim como a coerência dos esforços bilaterais e multilaterais para aumentar a mobilidade dos estudantes. </a:t>
            </a:r>
          </a:p>
        </p:txBody>
      </p:sp>
      <p:sp>
        <p:nvSpPr>
          <p:cNvPr id="90" name="Shape 90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2014, página 69.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body" idx="4294967295"/>
          </p:nvPr>
        </p:nvSpPr>
        <p:spPr>
          <a:xfrm>
            <a:off x="736599" y="692148"/>
            <a:ext cx="7939090" cy="57610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2" marL="0" indent="914400" algn="just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>
                <a:solidFill>
                  <a:srgbClr val="376092"/>
                </a:solidFill>
                <a:latin typeface="DIN-Medium"/>
                <a:ea typeface="DIN-Medium"/>
                <a:cs typeface="DIN-Medium"/>
                <a:sym typeface="DIN-Medium"/>
              </a:rPr>
              <a:t>Os BRICS podem construir uma plataforma para a cooperação </a:t>
            </a:r>
            <a:endParaRPr b="1">
              <a:solidFill>
                <a:srgbClr val="376092"/>
              </a:solidFill>
              <a:latin typeface="DIN-Medium"/>
              <a:ea typeface="DIN-Medium"/>
              <a:cs typeface="DIN-Medium"/>
              <a:sym typeface="DIN-Medium"/>
            </a:endParaRPr>
          </a:p>
          <a:p>
            <a:pPr lvl="2" marL="0" indent="914400" algn="just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A colaboração em uma ou mais áreas mencionadas anteriormente requer alguma forma de estrutura de coordenação. Existem vários modelos de cooperação na educação – nos âmbitos regional e subregional – de parcerias mais estruturadas, como o Consórcio da África Meridional e Oriental para a Supervisão da Qualidade da Educação (SACMEQ), que envolve a África do Sul e o Processo de Bolonha, com o qual a Rússia está comprometida, a grupos mais flexíveis, como a Iniciativa E-9, liderada pela UNESCO que, desde 1993, tem Brasil, China, Índia e outros seis países de grande população comprometidos com o diálogo periódico sobre questões educacionais. 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0" indent="914400" algn="just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Seria importante tomar como base essas experiências, assim como mecanismos para a cooperação que os BRICS desenvolveram em outras áreas, como ciência, tecnologia e inovação, para se determinar a estrutura mais apropriada e o nível necessário de recursos financeiros, humanos e institucionais para iniciar a cooperação em uma ou mais áreas mencionadas. </a:t>
            </a:r>
          </a:p>
        </p:txBody>
      </p:sp>
      <p:sp>
        <p:nvSpPr>
          <p:cNvPr id="93" name="Shape 93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2014, página 71.</a:t>
            </a: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body" idx="4294967295"/>
          </p:nvPr>
        </p:nvSpPr>
        <p:spPr>
          <a:xfrm>
            <a:off x="736599" y="1196973"/>
            <a:ext cx="7939090" cy="57610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2" marL="0" indent="914400" algn="just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>
                <a:latin typeface="DIN-Medium"/>
                <a:ea typeface="DIN-Medium"/>
                <a:cs typeface="DIN-Medium"/>
                <a:sym typeface="DIN-Medium"/>
              </a:rPr>
              <a:t>Em suas respostas ao questionário desenvolvido pela UNESCO para ajudar a elaborar o Relatório, os países BRICS fizeram as seguintes propostas de cooperação: </a:t>
            </a:r>
            <a:endParaRPr>
              <a:latin typeface="DIN-Medium"/>
              <a:ea typeface="DIN-Medium"/>
              <a:cs typeface="DIN-Medium"/>
              <a:sym typeface="DIN-Medium"/>
            </a:endParaRPr>
          </a:p>
          <a:p>
            <a:pPr lvl="2" marL="914400" indent="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O </a:t>
            </a:r>
            <a:r>
              <a:rPr b="1" sz="1600">
                <a:solidFill>
                  <a:srgbClr val="376092"/>
                </a:solidFill>
                <a:latin typeface="DIN-Medium"/>
                <a:ea typeface="DIN-Medium"/>
                <a:cs typeface="DIN-Medium"/>
                <a:sym typeface="DIN-Medium"/>
              </a:rPr>
              <a:t>Brasil</a:t>
            </a: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 sugere </a:t>
            </a:r>
            <a:r>
              <a:rPr b="1" sz="1600">
                <a:latin typeface="DIN-Medium"/>
                <a:ea typeface="DIN-Medium"/>
                <a:cs typeface="DIN-Medium"/>
                <a:sym typeface="DIN-Medium"/>
              </a:rPr>
              <a:t>pesquisas aplicadas e inovação </a:t>
            </a: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como área-chave para a colaboração com outros países do bloco, para facilitar os esforços no desenvolvimento de novas tecnologias, novos produtos e novos serviços.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914400" indent="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A </a:t>
            </a:r>
            <a:r>
              <a:rPr b="1" sz="1600">
                <a:solidFill>
                  <a:srgbClr val="376092"/>
                </a:solidFill>
                <a:latin typeface="DIN-Medium"/>
                <a:ea typeface="DIN-Medium"/>
                <a:cs typeface="DIN-Medium"/>
                <a:sym typeface="DIN-Medium"/>
              </a:rPr>
              <a:t>China</a:t>
            </a: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 avança com uma proposta detalhada para um “</a:t>
            </a:r>
            <a:r>
              <a:rPr b="1" sz="1600">
                <a:latin typeface="DIN-Medium"/>
                <a:ea typeface="DIN-Medium"/>
                <a:cs typeface="DIN-Medium"/>
                <a:sym typeface="DIN-Medium"/>
              </a:rPr>
              <a:t>quadro de cooperação em vários níveis</a:t>
            </a: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”, que inclui: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3" marL="1543393" indent="-171793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400">
                <a:latin typeface="DIN-Medium"/>
                <a:ea typeface="DIN-Medium"/>
                <a:cs typeface="DIN-Medium"/>
                <a:sym typeface="DIN-Medium"/>
              </a:rPr>
              <a:t>o diálogo político e a cooperação entre os governos, com relação a estratégias nacionais de educação profissional, políticas macroeconômicas e mecanismos institucionais. Agências de cada país teriam a tarefa de compilar um relatório anual sobre o desenvolvimento da educação profissional nos BRICS, e seriam organizadas oficinas de diálogo, também anuais. O diálogo político que já existe entre a China e a Alemanha, entre a China e o Reino Unido e entre a China e os Países Baixos poderia servir como exemplo;</a:t>
            </a:r>
          </a:p>
        </p:txBody>
      </p:sp>
      <p:sp>
        <p:nvSpPr>
          <p:cNvPr id="96" name="Shape 96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2014, página 86.</a:t>
            </a:r>
          </a:p>
        </p:txBody>
      </p:sp>
      <p:sp>
        <p:nvSpPr>
          <p:cNvPr id="97" name="Shape 97"/>
          <p:cNvSpPr/>
          <p:nvPr/>
        </p:nvSpPr>
        <p:spPr>
          <a:xfrm>
            <a:off x="1403350" y="333375"/>
            <a:ext cx="74168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2800">
                <a:solidFill>
                  <a:srgbClr val="0070C0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0070C0"/>
                </a:solidFill>
              </a:rPr>
              <a:t>Propostas dos BRICS para a cooperação</a:t>
            </a:r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body" idx="4294967295"/>
          </p:nvPr>
        </p:nvSpPr>
        <p:spPr>
          <a:xfrm>
            <a:off x="611187" y="549275"/>
            <a:ext cx="8064501" cy="5759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3" marL="1543393" indent="-171793" algn="just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400">
                <a:latin typeface="DIN-Medium"/>
                <a:ea typeface="DIN-Medium"/>
                <a:cs typeface="DIN-Medium"/>
                <a:sym typeface="DIN-Medium"/>
              </a:rPr>
              <a:t>o diálogo habitual entre comunidades acadêmicas e associações industriais, com o objetivo de facilitar a cooperação entre instituições de ensino profissional e entre as empresas multinacionais, para melhorar a qualidade da formação. A Sociedade Chinesa de Educação Técnica e Profissional e seus órgãos correspondentes em outros países dos BRICS poderiam liderar esse diálogo;</a:t>
            </a:r>
            <a:endParaRPr sz="1400">
              <a:latin typeface="DIN-Medium"/>
              <a:ea typeface="DIN-Medium"/>
              <a:cs typeface="DIN-Medium"/>
              <a:sym typeface="DIN-Medium"/>
            </a:endParaRPr>
          </a:p>
          <a:p>
            <a:pPr lvl="3" marL="1543393" indent="-171793" algn="just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400">
                <a:latin typeface="DIN-Medium"/>
                <a:ea typeface="DIN-Medium"/>
                <a:cs typeface="DIN-Medium"/>
                <a:sym typeface="DIN-Medium"/>
              </a:rPr>
              <a:t>o intercâmbio e a cooperação entre escolas de diferentes países, o que poderia ajudá-los a desenvolver os currículos, e a inovar os materiais e os métodos de ensino e formação de professores e formadores;</a:t>
            </a:r>
            <a:endParaRPr sz="1400">
              <a:latin typeface="DIN-Medium"/>
              <a:ea typeface="DIN-Medium"/>
              <a:cs typeface="DIN-Medium"/>
              <a:sym typeface="DIN-Medium"/>
            </a:endParaRPr>
          </a:p>
          <a:p>
            <a:pPr lvl="3" marL="1543393" indent="-171793" algn="just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400">
                <a:latin typeface="DIN-Medium"/>
                <a:ea typeface="DIN-Medium"/>
                <a:cs typeface="DIN-Medium"/>
                <a:sym typeface="DIN-Medium"/>
              </a:rPr>
              <a:t>o intercâmbio entre universidades e institutos de pesquisa, com foco na pesquisa em educação profissional. Os resultados poderiam ser publicados nos relatórios anuais mencionados acima.</a:t>
            </a:r>
            <a:endParaRPr sz="14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spcBef>
                <a:spcPts val="18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A </a:t>
            </a:r>
            <a:r>
              <a:rPr b="1" sz="1600">
                <a:solidFill>
                  <a:srgbClr val="376092"/>
                </a:solidFill>
                <a:latin typeface="DIN-Medium"/>
                <a:ea typeface="DIN-Medium"/>
                <a:cs typeface="DIN-Medium"/>
                <a:sym typeface="DIN-Medium"/>
              </a:rPr>
              <a:t>Índia</a:t>
            </a: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 propõe a cooperação entre os governos e entre </a:t>
            </a:r>
            <a:r>
              <a:rPr b="1" sz="1600">
                <a:latin typeface="DIN-Medium"/>
                <a:ea typeface="DIN-Medium"/>
                <a:cs typeface="DIN-Medium"/>
                <a:sym typeface="DIN-Medium"/>
              </a:rPr>
              <a:t>instituições de educação superior e de FEP</a:t>
            </a: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, para compartilhar suas melhores práticas, bem como materiais de pesquisa e ensino. As áreas temáticas para o diálogo incluem parcerias entre instituições de ensino e indústrias, programas de estágio, avaliação, credenciamento e qualidade, e o reconhecimento mútuo de qualificações. Além disso, a mobilidade de estudantes, professores e formadores deve ser incentivada entre os países BRICS. Ao mesmo tempo, professores e formadores poderiam desenvolver, conjuntamente, cursos, módulos e programas, especialmente programas de treinamento online.</a:t>
            </a:r>
          </a:p>
        </p:txBody>
      </p:sp>
      <p:sp>
        <p:nvSpPr>
          <p:cNvPr id="100" name="Shape 100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2014, página 86.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9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body" idx="4294967295"/>
          </p:nvPr>
        </p:nvSpPr>
        <p:spPr>
          <a:xfrm>
            <a:off x="611187" y="692148"/>
            <a:ext cx="8064501" cy="57610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2" marL="1128470" indent="-21407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A </a:t>
            </a:r>
            <a:r>
              <a:rPr b="1" sz="1600">
                <a:solidFill>
                  <a:srgbClr val="376092"/>
                </a:solidFill>
                <a:latin typeface="DIN-Medium"/>
                <a:ea typeface="DIN-Medium"/>
                <a:cs typeface="DIN-Medium"/>
                <a:sym typeface="DIN-Medium"/>
              </a:rPr>
              <a:t>Federação Russa </a:t>
            </a: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destaca a </a:t>
            </a:r>
            <a:r>
              <a:rPr b="1" sz="1600">
                <a:latin typeface="DIN-Medium"/>
                <a:ea typeface="DIN-Medium"/>
                <a:cs typeface="DIN-Medium"/>
                <a:sym typeface="DIN-Medium"/>
              </a:rPr>
              <a:t>colaboração na educação superior</a:t>
            </a: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, com as seguintes prioridades: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3" marL="1543393" indent="-171793" algn="just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400">
                <a:latin typeface="DIN-Medium"/>
                <a:ea typeface="DIN-Medium"/>
                <a:cs typeface="DIN-Medium"/>
                <a:sym typeface="DIN-Medium"/>
              </a:rPr>
              <a:t>intensificação de intercâmbios científicos, acadêmicos e estudantis entre as instituições de educação superior dos países BRICS, incluído uma Rede Universitária dos BRICS e o desenvolvimento de tecnologias de ensino a distância;</a:t>
            </a:r>
            <a:endParaRPr sz="1400">
              <a:latin typeface="DIN-Medium"/>
              <a:ea typeface="DIN-Medium"/>
              <a:cs typeface="DIN-Medium"/>
              <a:sym typeface="DIN-Medium"/>
            </a:endParaRPr>
          </a:p>
          <a:p>
            <a:pPr lvl="3" marL="1543393" indent="-171793" algn="just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400">
                <a:latin typeface="DIN-Medium"/>
                <a:ea typeface="DIN-Medium"/>
                <a:cs typeface="DIN-Medium"/>
                <a:sym typeface="DIN-Medium"/>
              </a:rPr>
              <a:t>garantia de reconhecimento mútuo e de equivalência de diplomas e títulos acadêmicos;</a:t>
            </a:r>
            <a:endParaRPr sz="1400">
              <a:latin typeface="DIN-Medium"/>
              <a:ea typeface="DIN-Medium"/>
              <a:cs typeface="DIN-Medium"/>
              <a:sym typeface="DIN-Medium"/>
            </a:endParaRPr>
          </a:p>
          <a:p>
            <a:pPr lvl="3" marL="1543393" indent="-171793" algn="just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400">
                <a:latin typeface="DIN-Medium"/>
                <a:ea typeface="DIN-Medium"/>
                <a:cs typeface="DIN-Medium"/>
                <a:sym typeface="DIN-Medium"/>
              </a:rPr>
              <a:t>promoção do ensino da língua russa em outros países BRICS, por meio da já existente rede da língua russa e de centros culturais, assim como por meio de acordos de cooperação entre universidades estatais da Federação Russa e universidades de outros países do bloco;</a:t>
            </a:r>
            <a:endParaRPr sz="1400">
              <a:latin typeface="DIN-Medium"/>
              <a:ea typeface="DIN-Medium"/>
              <a:cs typeface="DIN-Medium"/>
              <a:sym typeface="DIN-Medium"/>
            </a:endParaRPr>
          </a:p>
          <a:p>
            <a:pPr lvl="3" marL="1543393" indent="-171793" algn="just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400">
                <a:latin typeface="DIN-Medium"/>
                <a:ea typeface="DIN-Medium"/>
                <a:cs typeface="DIN-Medium"/>
                <a:sym typeface="DIN-Medium"/>
              </a:rPr>
              <a:t>promoção da cooperação por meio de instituições da sociedade civil (por exemplo, a Câmara Cívica da Federação Russa);</a:t>
            </a:r>
            <a:endParaRPr sz="1400">
              <a:latin typeface="DIN-Medium"/>
              <a:ea typeface="DIN-Medium"/>
              <a:cs typeface="DIN-Medium"/>
              <a:sym typeface="DIN-Medium"/>
            </a:endParaRPr>
          </a:p>
          <a:p>
            <a:pPr lvl="3" marL="1543393" indent="-171793" algn="just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400">
                <a:latin typeface="DIN-Medium"/>
                <a:ea typeface="DIN-Medium"/>
                <a:cs typeface="DIN-Medium"/>
                <a:sym typeface="DIN-Medium"/>
              </a:rPr>
              <a:t>criação (com a UNESCO e a ONUDI) de uma rede de centros dos BRICS para o intercâmbio e a comercialização de tecnologias desenvolvidas pelas universidades dos países do bloco.</a:t>
            </a:r>
            <a:endParaRPr sz="1400">
              <a:latin typeface="DIN-Medium"/>
              <a:ea typeface="DIN-Medium"/>
              <a:cs typeface="DIN-Medium"/>
              <a:sym typeface="DIN-Medium"/>
            </a:endParaRPr>
          </a:p>
          <a:p>
            <a:pPr lvl="3" marL="1543393" indent="-171793" algn="just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400">
                <a:latin typeface="DIN-Medium"/>
                <a:ea typeface="DIN-Medium"/>
                <a:cs typeface="DIN-Medium"/>
                <a:sym typeface="DIN-Medium"/>
              </a:rPr>
              <a:t>A Federação Russa propõe que a UNESCO seja um fórum para a colaboração dos BRICS.</a:t>
            </a:r>
          </a:p>
        </p:txBody>
      </p:sp>
      <p:sp>
        <p:nvSpPr>
          <p:cNvPr id="103" name="Shape 103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2014, páginas 86 e 87.</a:t>
            </a:r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body" idx="4294967295"/>
          </p:nvPr>
        </p:nvSpPr>
        <p:spPr>
          <a:xfrm>
            <a:off x="611187" y="2492373"/>
            <a:ext cx="8064501" cy="57610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2" marL="1128470" indent="-21407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A </a:t>
            </a:r>
            <a:r>
              <a:rPr b="1" sz="1600">
                <a:solidFill>
                  <a:srgbClr val="376092"/>
                </a:solidFill>
                <a:latin typeface="DIN-Medium"/>
                <a:ea typeface="DIN-Medium"/>
                <a:cs typeface="DIN-Medium"/>
                <a:sym typeface="DIN-Medium"/>
              </a:rPr>
              <a:t>África do Sul </a:t>
            </a: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propõe a cooperação entre as </a:t>
            </a:r>
            <a:r>
              <a:rPr b="1" sz="1600">
                <a:latin typeface="DIN-Medium"/>
                <a:ea typeface="DIN-Medium"/>
                <a:cs typeface="DIN-Medium"/>
                <a:sym typeface="DIN-Medium"/>
              </a:rPr>
              <a:t>instituições governamentais no planejamento do desenvolvimento de habilidades </a:t>
            </a: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(por exemplo, pela identificação da escassez de habilidades e no compartilhamento de informações sobre inovações de sucesso. </a:t>
            </a:r>
          </a:p>
        </p:txBody>
      </p:sp>
      <p:sp>
        <p:nvSpPr>
          <p:cNvPr id="106" name="Shape 106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2014, página 87.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body" idx="4294967295"/>
          </p:nvPr>
        </p:nvSpPr>
        <p:spPr>
          <a:xfrm>
            <a:off x="519112" y="908050"/>
            <a:ext cx="8156576" cy="4824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3" marL="0" indent="1173540" algn="just" defTabSz="391179">
              <a:lnSpc>
                <a:spcPct val="12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488"/>
          </a:p>
          <a:p>
            <a:pPr lvl="3" marL="0" indent="1173540" algn="just" defTabSz="391179">
              <a:lnSpc>
                <a:spcPct val="12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88">
                <a:latin typeface="DIN-Medium"/>
                <a:ea typeface="DIN-Medium"/>
                <a:cs typeface="DIN-Medium"/>
                <a:sym typeface="DIN-Medium"/>
              </a:rPr>
              <a:t>Entraves para a Internacionalização da Ciência:</a:t>
            </a:r>
            <a:endParaRPr sz="1488">
              <a:latin typeface="DIN-Medium"/>
              <a:ea typeface="DIN-Medium"/>
              <a:cs typeface="DIN-Medium"/>
              <a:sym typeface="DIN-Medium"/>
            </a:endParaRPr>
          </a:p>
          <a:p>
            <a:pPr lvl="3" marL="0" indent="1173540" algn="just" defTabSz="391179">
              <a:lnSpc>
                <a:spcPct val="12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488">
              <a:latin typeface="DIN-Medium"/>
              <a:ea typeface="DIN-Medium"/>
              <a:cs typeface="DIN-Medium"/>
              <a:sym typeface="DIN-Medium"/>
            </a:endParaRPr>
          </a:p>
          <a:p>
            <a:pPr lvl="3" marL="0" indent="1173540" algn="just" defTabSz="391179">
              <a:lnSpc>
                <a:spcPct val="12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88">
                <a:latin typeface="DIN-Medium"/>
                <a:ea typeface="DIN-Medium"/>
                <a:cs typeface="DIN-Medium"/>
                <a:sym typeface="DIN-Medium"/>
              </a:rPr>
              <a:t>1- Burocracia das Universidades Brasileiras</a:t>
            </a:r>
            <a:endParaRPr sz="1488">
              <a:latin typeface="DIN-Medium"/>
              <a:ea typeface="DIN-Medium"/>
              <a:cs typeface="DIN-Medium"/>
              <a:sym typeface="DIN-Medium"/>
            </a:endParaRPr>
          </a:p>
          <a:p>
            <a:pPr lvl="3" marL="0" indent="1173540" algn="just" defTabSz="391179">
              <a:lnSpc>
                <a:spcPct val="12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88">
                <a:latin typeface="DIN-Medium"/>
                <a:ea typeface="DIN-Medium"/>
                <a:cs typeface="DIN-Medium"/>
                <a:sym typeface="DIN-Medium"/>
              </a:rPr>
              <a:t>2- Língua</a:t>
            </a:r>
            <a:endParaRPr sz="1488">
              <a:latin typeface="DIN-Medium"/>
              <a:ea typeface="DIN-Medium"/>
              <a:cs typeface="DIN-Medium"/>
              <a:sym typeface="DIN-Medium"/>
            </a:endParaRPr>
          </a:p>
          <a:p>
            <a:pPr lvl="3" marL="0" indent="1173540" algn="just" defTabSz="391179">
              <a:lnSpc>
                <a:spcPct val="12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88">
                <a:latin typeface="DIN-Medium"/>
                <a:ea typeface="DIN-Medium"/>
                <a:cs typeface="DIN-Medium"/>
                <a:sym typeface="DIN-Medium"/>
              </a:rPr>
              <a:t>3- Mobilidade - reconhecimento de títulos (</a:t>
            </a:r>
            <a:r>
              <a:rPr sz="1302">
                <a:latin typeface="DIN-Medium"/>
                <a:ea typeface="DIN-Medium"/>
                <a:cs typeface="DIN-Medium"/>
                <a:sym typeface="DIN-Medium"/>
              </a:rPr>
              <a:t>A Convenção sobre o Reconhecimento de Estudos e Diplomas de Ensino Superior para LAC foi adotada na Cidade do México em 19 de Julho de 1974.) </a:t>
            </a:r>
            <a:endParaRPr sz="1302">
              <a:latin typeface="DIN-Medium"/>
              <a:ea typeface="DIN-Medium"/>
              <a:cs typeface="DIN-Medium"/>
              <a:sym typeface="DIN-Medium"/>
            </a:endParaRPr>
          </a:p>
          <a:p>
            <a:pPr lvl="3" marL="0" indent="1173540" algn="just" defTabSz="391179">
              <a:lnSpc>
                <a:spcPct val="12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88">
                <a:latin typeface="DIN-Medium"/>
                <a:ea typeface="DIN-Medium"/>
                <a:cs typeface="DIN-Medium"/>
                <a:sym typeface="DIN-Medium"/>
              </a:rPr>
              <a:t>4- Importação de Insumos de pesquisas</a:t>
            </a:r>
            <a:endParaRPr sz="1488">
              <a:latin typeface="DIN-Medium"/>
              <a:ea typeface="DIN-Medium"/>
              <a:cs typeface="DIN-Medium"/>
              <a:sym typeface="DIN-Medium"/>
            </a:endParaRPr>
          </a:p>
          <a:p>
            <a:pPr lvl="3" marL="0" indent="1173540" algn="just" defTabSz="391179">
              <a:lnSpc>
                <a:spcPct val="12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88">
                <a:latin typeface="DIN-Medium"/>
                <a:ea typeface="DIN-Medium"/>
                <a:cs typeface="DIN-Medium"/>
                <a:sym typeface="DIN-Medium"/>
              </a:rPr>
              <a:t>5- Pouca Visão Globalizada dos Estudantes Brasileiros</a:t>
            </a:r>
            <a:endParaRPr sz="1488">
              <a:latin typeface="DIN-Medium"/>
              <a:ea typeface="DIN-Medium"/>
              <a:cs typeface="DIN-Medium"/>
              <a:sym typeface="DIN-Medium"/>
            </a:endParaRPr>
          </a:p>
          <a:p>
            <a:pPr lvl="3" marL="0" indent="1173540" algn="just" defTabSz="391179">
              <a:lnSpc>
                <a:spcPct val="12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88">
                <a:latin typeface="DIN-Medium"/>
                <a:ea typeface="DIN-Medium"/>
                <a:cs typeface="DIN-Medium"/>
                <a:sym typeface="DIN-Medium"/>
              </a:rPr>
              <a:t>6-Início Tardio de Intercâmbio</a:t>
            </a:r>
            <a:endParaRPr sz="1488">
              <a:latin typeface="DIN-Medium"/>
              <a:ea typeface="DIN-Medium"/>
              <a:cs typeface="DIN-Medium"/>
              <a:sym typeface="DIN-Medium"/>
            </a:endParaRPr>
          </a:p>
          <a:p>
            <a:pPr lvl="3" marL="0" indent="1173540" algn="just" defTabSz="391179">
              <a:lnSpc>
                <a:spcPct val="12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88">
                <a:latin typeface="DIN-Medium"/>
                <a:ea typeface="DIN-Medium"/>
                <a:cs typeface="DIN-Medium"/>
                <a:sym typeface="DIN-Medium"/>
              </a:rPr>
              <a:t>7- Poucas condições das Universidades Brasileiras em receber estudantes</a:t>
            </a:r>
            <a:endParaRPr sz="1488">
              <a:latin typeface="DIN-Medium"/>
              <a:ea typeface="DIN-Medium"/>
              <a:cs typeface="DIN-Medium"/>
              <a:sym typeface="DIN-Medium"/>
            </a:endParaRPr>
          </a:p>
          <a:p>
            <a:pPr lvl="3" marL="0" indent="1173540" algn="just" defTabSz="391179">
              <a:lnSpc>
                <a:spcPct val="12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88">
                <a:latin typeface="DIN-Medium"/>
                <a:ea typeface="DIN-Medium"/>
                <a:cs typeface="DIN-Medium"/>
                <a:sym typeface="DIN-Medium"/>
              </a:rPr>
              <a:t>8- Concentração da Universidades Brasileiras no sul e sudeste</a:t>
            </a:r>
            <a:endParaRPr sz="1488">
              <a:latin typeface="DIN-Medium"/>
              <a:ea typeface="DIN-Medium"/>
              <a:cs typeface="DIN-Medium"/>
              <a:sym typeface="DIN-Medium"/>
            </a:endParaRPr>
          </a:p>
          <a:p>
            <a:pPr lvl="3" marL="0" indent="1173540" algn="just" defTabSz="391179">
              <a:lnSpc>
                <a:spcPct val="12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302">
              <a:latin typeface="DIN-Medium"/>
              <a:ea typeface="DIN-Medium"/>
              <a:cs typeface="DIN-Medium"/>
              <a:sym typeface="DIN-Medium"/>
            </a:endParaRPr>
          </a:p>
          <a:p>
            <a:pPr lvl="3" marL="0" indent="1173540" algn="just" defTabSz="391179">
              <a:lnSpc>
                <a:spcPct val="12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46">
                <a:latin typeface="DIN-Medium"/>
                <a:ea typeface="DIN-Medium"/>
                <a:cs typeface="DIN-Medium"/>
                <a:sym typeface="DIN-Medium"/>
              </a:rPr>
              <a:t>	</a:t>
            </a:r>
            <a:r>
              <a:rPr sz="1488"/>
              <a:t>		</a:t>
            </a:r>
            <a:endParaRPr sz="1488"/>
          </a:p>
          <a:p>
            <a:pPr lvl="0" marL="0" indent="0" defTabSz="391179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88"/>
              <a:t>   </a:t>
            </a:r>
          </a:p>
        </p:txBody>
      </p:sp>
      <p:sp>
        <p:nvSpPr>
          <p:cNvPr id="22" name="Shape 22"/>
          <p:cNvSpPr/>
          <p:nvPr/>
        </p:nvSpPr>
        <p:spPr>
          <a:xfrm>
            <a:off x="2124075" y="6381748"/>
            <a:ext cx="6551613" cy="21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sz="600">
                <a:latin typeface="DIN-Medium"/>
                <a:ea typeface="DIN-Medium"/>
                <a:cs typeface="DIN-Medium"/>
                <a:sym typeface="DIN-Medium"/>
              </a:rPr>
              <a:t>CONVENÇÃO REGIONAL DA UNESCO SOBRE O RECONHECIMENTO DE ESTUDOS, TÍTULOS E DIPLOMAS DE ENSINO SUPERIOR NA AMERICA LATINA E NO CARIBE, 1974</a:t>
            </a:r>
            <a:r>
              <a:rPr sz="800">
                <a:latin typeface="DIN-Medium"/>
                <a:ea typeface="DIN-Medium"/>
                <a:cs typeface="DIN-Medium"/>
                <a:sym typeface="DIN-Medium"/>
              </a:rPr>
              <a:t>.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 idx="4294967295"/>
          </p:nvPr>
        </p:nvSpPr>
        <p:spPr>
          <a:xfrm>
            <a:off x="1908175" y="476248"/>
            <a:ext cx="6624638" cy="1143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0070C0"/>
                </a:solidFill>
                <a:latin typeface="DIN-Medium"/>
                <a:ea typeface="DIN-Medium"/>
                <a:cs typeface="DIN-Medium"/>
                <a:sym typeface="DIN-Medium"/>
              </a:rPr>
              <a:t>BRICS Construir a educação para o futuro</a:t>
            </a:r>
            <a:br>
              <a:rPr b="1" sz="2400">
                <a:solidFill>
                  <a:srgbClr val="0070C0"/>
                </a:solidFill>
                <a:latin typeface="DIN-Medium"/>
                <a:ea typeface="DIN-Medium"/>
                <a:cs typeface="DIN-Medium"/>
                <a:sym typeface="DIN-Medium"/>
              </a:rPr>
            </a:br>
            <a:r>
              <a:rPr sz="2400">
                <a:solidFill>
                  <a:srgbClr val="0070C0"/>
                </a:solidFill>
                <a:latin typeface="DIN-Medium"/>
                <a:ea typeface="DIN-Medium"/>
                <a:cs typeface="DIN-Medium"/>
                <a:sym typeface="DIN-Medium"/>
              </a:rPr>
              <a:t>Prioridades para o desenvolvimento nacional e cooperação internacional</a:t>
            </a:r>
          </a:p>
        </p:txBody>
      </p:sp>
      <p:sp>
        <p:nvSpPr>
          <p:cNvPr id="25" name="Shape 25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2014.</a:t>
            </a:r>
          </a:p>
        </p:txBody>
      </p:sp>
      <p:pic>
        <p:nvPicPr>
          <p:cNvPr id="26" name="image4.jpeg" descr="efc78b76-1d9c-4982-8c35-64d602352e19@unesco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95737" y="1916110"/>
            <a:ext cx="2574928" cy="3636965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body" idx="4294967295"/>
          </p:nvPr>
        </p:nvSpPr>
        <p:spPr>
          <a:xfrm>
            <a:off x="611187" y="1125535"/>
            <a:ext cx="8013701" cy="4822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2" marL="1128470" indent="-214070" algn="just">
              <a:lnSpc>
                <a:spcPct val="150000"/>
              </a:lnSpc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Nos últimos anos, Brasil, Federação Russa, Índia, China e África do Sul – os BRICS – transformaram o mapa mundial da educação, ao levar milhões de pessoas à escola, estabelecer centros de ensino de classe mundial, promover inovações e compartilhar experiências e conhecimentos.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lnSpc>
                <a:spcPct val="150000"/>
              </a:lnSpc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Em novembro de 2013, ministros da Educação da Educação dos países BRICS se encontraram na sede da UNESCO, em Paris, para discutir, pela primeira vez, oportunidades para a cooperação em educação.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lnSpc>
                <a:spcPct val="150000"/>
              </a:lnSpc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A conclusão desse encontro histórico foi o acordo unânime de que os BRICS e toda a comunidade internacional têm muito a ganhar com uma maior colaboração entre os cinco países. </a:t>
            </a:r>
          </a:p>
        </p:txBody>
      </p:sp>
      <p:sp>
        <p:nvSpPr>
          <p:cNvPr id="29" name="Shape 29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2014, página iii.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body" idx="4294967295"/>
          </p:nvPr>
        </p:nvSpPr>
        <p:spPr>
          <a:xfrm>
            <a:off x="519112" y="765175"/>
            <a:ext cx="8156576" cy="4824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2" marL="1128470" indent="-21407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Desenvolvido em colaboração com especialistas dos cinco países, o Relatório apresenta uma visão geral dos sistemas de educação e das políticas dos membros do BRICS, com destaque para as tendências quanto ao acesso, à qualidade e à equidade, além das prioridades para manter e ampliar os benefícios do crescimento. 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O Relatório demonstra como a combinação de aspirações comuns e diferentes trajetórias de desenvolvimento fornece um contexto rico para a troca de conhecimentos e de lições aprendidas.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O Relatório também dedica especial atenção ao desenvolvimento de habilidades, especialmente em formação e educação profissional (FEP), que os cinco países têm identificado como um elemento vital para o crescimento mais inclusivo e o desenvolvimento sustentável. 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Melhorar os dados sobre habilidades, elevar os padrões, criar vínculos mais fortes com o mercado de trabalho e propiciar a grupos desfavorecidos formação e acesso aos empregos são preocupações políticas importantes para os BRICS. </a:t>
            </a:r>
          </a:p>
        </p:txBody>
      </p:sp>
      <p:sp>
        <p:nvSpPr>
          <p:cNvPr id="32" name="Shape 32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2014, página iii.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 idx="4294967295"/>
          </p:nvPr>
        </p:nvSpPr>
        <p:spPr>
          <a:xfrm>
            <a:off x="1403350" y="115887"/>
            <a:ext cx="7416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 b="1" sz="2800">
                <a:solidFill>
                  <a:srgbClr val="0070C0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0070C0"/>
                </a:solidFill>
              </a:rPr>
              <a:t>Contexto Geral</a:t>
            </a:r>
          </a:p>
        </p:txBody>
      </p:sp>
      <p:sp>
        <p:nvSpPr>
          <p:cNvPr id="35" name="Shape 35"/>
          <p:cNvSpPr/>
          <p:nvPr>
            <p:ph type="body" idx="4294967295"/>
          </p:nvPr>
        </p:nvSpPr>
        <p:spPr>
          <a:xfrm>
            <a:off x="611187" y="620712"/>
            <a:ext cx="8156576" cy="4824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2" marL="1069471" indent="-182503" algn="just" defTabSz="443483">
              <a:spcBef>
                <a:spcPts val="11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500">
                <a:latin typeface="DIN-Medium"/>
                <a:ea typeface="DIN-Medium"/>
                <a:cs typeface="DIN-Medium"/>
                <a:sym typeface="DIN-Medium"/>
              </a:rPr>
              <a:t>Os BRICS têm impulsionado o progresso mundial na educação. Os cinco países têm sido importantes contribuintes para o movimento de Educação para Todos (EPT), em uma demonstração do que os governos podem alcançar por meio de investimento político e financeiro continuado na educação. </a:t>
            </a:r>
            <a:endParaRPr sz="15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069471" indent="-182503" algn="just" defTabSz="443483">
              <a:spcBef>
                <a:spcPts val="11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500">
                <a:latin typeface="DIN-Medium"/>
                <a:ea typeface="DIN-Medium"/>
                <a:cs typeface="DIN-Medium"/>
                <a:sym typeface="DIN-Medium"/>
              </a:rPr>
              <a:t>Países de renda baixa, de renda média e, cada vez mais, de renda alta, têm se inspirado nas intervenções dos BRICS em diversas áreas, desde o financiamento para as pessoas pobres até estratégias inovadoras para envolver empresas no desenvolvimento de habilidades. </a:t>
            </a:r>
            <a:endParaRPr sz="15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069471" indent="-182503" algn="just" defTabSz="443483">
              <a:spcBef>
                <a:spcPts val="5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500">
                <a:latin typeface="DIN-Medium"/>
                <a:ea typeface="DIN-Medium"/>
                <a:cs typeface="DIN-Medium"/>
                <a:sym typeface="DIN-Medium"/>
              </a:rPr>
              <a:t>Os BRICS também emergem como líderes em níveis mais elevados da educação. Entre 1999 e 2012:</a:t>
            </a:r>
            <a:endParaRPr sz="1500">
              <a:latin typeface="DIN-Medium"/>
              <a:ea typeface="DIN-Medium"/>
              <a:cs typeface="DIN-Medium"/>
              <a:sym typeface="DIN-Medium"/>
            </a:endParaRPr>
          </a:p>
          <a:p>
            <a:pPr lvl="3" marL="1508994" indent="-178542" algn="just" defTabSz="443483">
              <a:spcBef>
                <a:spcPts val="500"/>
              </a:spcBef>
              <a:buClr>
                <a:srgbClr val="000000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1400">
                <a:latin typeface="DIN-Medium"/>
                <a:ea typeface="DIN-Medium"/>
                <a:cs typeface="DIN-Medium"/>
                <a:sym typeface="DIN-Medium"/>
              </a:rPr>
              <a:t>o número de estudantes no ensino superior aumentou mais de cinco vezes na China;</a:t>
            </a:r>
            <a:endParaRPr sz="1400">
              <a:latin typeface="DIN-Medium"/>
              <a:ea typeface="DIN-Medium"/>
              <a:cs typeface="DIN-Medium"/>
              <a:sym typeface="DIN-Medium"/>
            </a:endParaRPr>
          </a:p>
          <a:p>
            <a:pPr lvl="3" marL="1508994" indent="-178542" algn="just" defTabSz="443483">
              <a:spcBef>
                <a:spcPts val="500"/>
              </a:spcBef>
              <a:buClr>
                <a:srgbClr val="000000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1400">
                <a:latin typeface="DIN-Medium"/>
                <a:ea typeface="DIN-Medium"/>
                <a:cs typeface="DIN-Medium"/>
                <a:sym typeface="DIN-Medium"/>
              </a:rPr>
              <a:t>quase triplicou no Brasil e na Índia;</a:t>
            </a:r>
            <a:endParaRPr sz="1400">
              <a:latin typeface="DIN-Medium"/>
              <a:ea typeface="DIN-Medium"/>
              <a:cs typeface="DIN-Medium"/>
              <a:sym typeface="DIN-Medium"/>
            </a:endParaRPr>
          </a:p>
          <a:p>
            <a:pPr lvl="3" marL="1508994" indent="-178542" algn="just" defTabSz="443483">
              <a:spcBef>
                <a:spcPts val="500"/>
              </a:spcBef>
              <a:buClr>
                <a:srgbClr val="000000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1400">
                <a:latin typeface="DIN-Medium"/>
                <a:ea typeface="DIN-Medium"/>
                <a:cs typeface="DIN-Medium"/>
                <a:sym typeface="DIN-Medium"/>
              </a:rPr>
              <a:t>mais do que dobrou na África do Sul e,</a:t>
            </a:r>
            <a:endParaRPr sz="1400">
              <a:latin typeface="DIN-Medium"/>
              <a:ea typeface="DIN-Medium"/>
              <a:cs typeface="DIN-Medium"/>
              <a:sym typeface="DIN-Medium"/>
            </a:endParaRPr>
          </a:p>
          <a:p>
            <a:pPr lvl="3" marL="1508994" indent="-178542" algn="just" defTabSz="443483">
              <a:spcBef>
                <a:spcPts val="500"/>
              </a:spcBef>
              <a:buClr>
                <a:srgbClr val="000000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1400">
                <a:latin typeface="DIN-Medium"/>
                <a:ea typeface="DIN-Medium"/>
                <a:cs typeface="DIN-Medium"/>
                <a:sym typeface="DIN-Medium"/>
              </a:rPr>
              <a:t>aumentou em mais de um terço na Federação Russa. </a:t>
            </a:r>
            <a:endParaRPr sz="14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069471" indent="-182503" algn="just" defTabSz="443483">
              <a:spcBef>
                <a:spcPts val="11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500">
                <a:latin typeface="DIN-Medium"/>
                <a:ea typeface="DIN-Medium"/>
                <a:cs typeface="DIN-Medium"/>
                <a:sym typeface="DIN-Medium"/>
              </a:rPr>
              <a:t>No mundo atual, mais de um em cada três estudantes vive nos países BRICS, em comparação com um em cada quatro, em 1999.</a:t>
            </a:r>
          </a:p>
        </p:txBody>
      </p:sp>
      <p:sp>
        <p:nvSpPr>
          <p:cNvPr id="36" name="Shape 36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2014, página 2.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idx="4294967295"/>
          </p:nvPr>
        </p:nvSpPr>
        <p:spPr>
          <a:xfrm>
            <a:off x="539750" y="1268412"/>
            <a:ext cx="8156575" cy="4824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2" marL="1128470" indent="-21407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No entanto, a carência de educação ainda persiste, o que enfraquece as perspectivas de crescimento e de coesão social. 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Desigualdades sociais amplas e, muitas vezes, em expansão nos países BRICS refletem-se em desigualdades em todos os níveis educacionais.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Todos os BRICS reconhecem que devem melhorar de forma significativa a qualidade da educação, se pretendem que os alunos tenham sucesso na vida e no trabalho, bem como sejam capazes de contribuir de forma positiva para a economia.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Em alguns países, as reformas econômicas, a descentralização e a privatização da educação resultaram em profundas disparidades entre as escolas, um contexto em que as crianças mais pobres são as que mais sofrem com a escolaridade de baixa qualidade. </a:t>
            </a:r>
          </a:p>
        </p:txBody>
      </p:sp>
      <p:sp>
        <p:nvSpPr>
          <p:cNvPr id="39" name="Shape 39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2014, página 2.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body" idx="4294967295"/>
          </p:nvPr>
        </p:nvSpPr>
        <p:spPr>
          <a:xfrm>
            <a:off x="539750" y="1773235"/>
            <a:ext cx="8156575" cy="4824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2" marL="1128470" indent="-21407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Apesar da grande expansão experimentada nos últimos anos, apenas um em cada cinco jovens na Índia, e cerca de um em cada quatro na China, têm acesso ao ensino superior. 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O acesso a programas de desenvolvimento de habilidades também é limitado, especialmente para jovens e adultos analfabetos, cujos números ainda são elevados em alguns países, especialmente na Índia. </a:t>
            </a:r>
            <a:endParaRPr sz="1600">
              <a:latin typeface="DIN-Medium"/>
              <a:ea typeface="DIN-Medium"/>
              <a:cs typeface="DIN-Medium"/>
              <a:sym typeface="DIN-Medium"/>
            </a:endParaRPr>
          </a:p>
          <a:p>
            <a:pPr lvl="2" marL="1128470" indent="-214070" algn="just">
              <a:spcBef>
                <a:spcPts val="12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1600">
                <a:latin typeface="DIN-Medium"/>
                <a:ea typeface="DIN-Medium"/>
                <a:cs typeface="DIN-Medium"/>
                <a:sym typeface="DIN-Medium"/>
              </a:rPr>
              <a:t>As instituições formais de formação e educação profissional (FEP) – muitas vezes de má qualidade – registram matrículas de uma porcentagem muito baixa de alunos do ensino secundário no Brasil, na Índia e na África do Sul.</a:t>
            </a:r>
          </a:p>
        </p:txBody>
      </p:sp>
      <p:sp>
        <p:nvSpPr>
          <p:cNvPr id="42" name="Shape 42"/>
          <p:cNvSpPr/>
          <p:nvPr/>
        </p:nvSpPr>
        <p:spPr>
          <a:xfrm>
            <a:off x="2124075" y="6381748"/>
            <a:ext cx="655161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pPr lvl="0">
              <a:defRPr sz="1800"/>
            </a:pPr>
            <a:r>
              <a:rPr sz="800"/>
              <a:t>Relatório da UNESCO BRICS Construir a educação para o futuro: Prioridades para o desenvolvimento nacional e a cooperação internacional, 2014, página 2.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