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9" r:id="rId3"/>
    <p:sldId id="305" r:id="rId4"/>
    <p:sldId id="280" r:id="rId5"/>
    <p:sldId id="316" r:id="rId6"/>
    <p:sldId id="315" r:id="rId7"/>
    <p:sldId id="282" r:id="rId8"/>
    <p:sldId id="275" r:id="rId9"/>
    <p:sldId id="281" r:id="rId10"/>
    <p:sldId id="277" r:id="rId11"/>
    <p:sldId id="276" r:id="rId12"/>
    <p:sldId id="278" r:id="rId13"/>
    <p:sldId id="279" r:id="rId14"/>
    <p:sldId id="303" r:id="rId15"/>
    <p:sldId id="297" r:id="rId16"/>
    <p:sldId id="299" r:id="rId17"/>
    <p:sldId id="291" r:id="rId18"/>
    <p:sldId id="300" r:id="rId19"/>
    <p:sldId id="294" r:id="rId20"/>
    <p:sldId id="295" r:id="rId21"/>
    <p:sldId id="307" r:id="rId22"/>
    <p:sldId id="284" r:id="rId23"/>
    <p:sldId id="285" r:id="rId24"/>
    <p:sldId id="286" r:id="rId25"/>
    <p:sldId id="287" r:id="rId26"/>
    <p:sldId id="288" r:id="rId27"/>
    <p:sldId id="292" r:id="rId28"/>
    <p:sldId id="265" r:id="rId29"/>
    <p:sldId id="257" r:id="rId30"/>
    <p:sldId id="273" r:id="rId31"/>
    <p:sldId id="271" r:id="rId32"/>
    <p:sldId id="272" r:id="rId33"/>
    <p:sldId id="270" r:id="rId34"/>
    <p:sldId id="266" r:id="rId35"/>
    <p:sldId id="298" r:id="rId36"/>
    <p:sldId id="258" r:id="rId37"/>
    <p:sldId id="261" r:id="rId38"/>
    <p:sldId id="262" r:id="rId39"/>
    <p:sldId id="263" r:id="rId40"/>
    <p:sldId id="259" r:id="rId41"/>
    <p:sldId id="283" r:id="rId42"/>
    <p:sldId id="293" r:id="rId43"/>
    <p:sldId id="306" r:id="rId44"/>
    <p:sldId id="312" r:id="rId45"/>
    <p:sldId id="313" r:id="rId46"/>
    <p:sldId id="310" r:id="rId47"/>
    <p:sldId id="314" r:id="rId48"/>
    <p:sldId id="301" r:id="rId49"/>
    <p:sldId id="302" r:id="rId50"/>
    <p:sldId id="290" r:id="rId51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98"/>
    <a:srgbClr val="422C16"/>
    <a:srgbClr val="0C788E"/>
    <a:srgbClr val="000099"/>
    <a:srgbClr val="1C1C1C"/>
    <a:srgbClr val="660066"/>
    <a:srgbClr val="0000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674010445664"/>
          <c:y val="0.22199762130786632"/>
          <c:w val="0.32208687929160368"/>
          <c:h val="0.61394185469763907"/>
        </c:manualLayout>
      </c:layout>
      <c:pieChart>
        <c:varyColors val="1"/>
        <c:ser>
          <c:idx val="0"/>
          <c:order val="0"/>
          <c:tx>
            <c:strRef>
              <c:f>Plan2!$B$1</c:f>
              <c:strCache>
                <c:ptCount val="1"/>
                <c:pt idx="0">
                  <c:v>GASTOS DO GOVERNO FEDERAL COM A COOPERAÇÃO BRASILEIRA PARA O DESENVOLVIMENTO INTERNACIONAL EM 2010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4833000014962389E-3"/>
                  <c:y val="1.205095771837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837296853044886E-3"/>
                  <c:y val="1.232730540976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4165274795196E-3"/>
                  <c:y val="-2.2475532748455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906068559611897E-2"/>
                  <c:y val="-4.842030737028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027121609798773E-3"/>
                  <c:y val="-1.337970106909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Plan2!$A$2:$A$8</c:f>
              <c:strCache>
                <c:ptCount val="7"/>
                <c:pt idx="0">
                  <c:v>Cooperação Técnica</c:v>
                </c:pt>
                <c:pt idx="1">
                  <c:v>Cooperação Científica e Tecnológica</c:v>
                </c:pt>
                <c:pt idx="2">
                  <c:v>Cooperação Educacional</c:v>
                </c:pt>
                <c:pt idx="3">
                  <c:v>Cooperação Humanitária</c:v>
                </c:pt>
                <c:pt idx="4">
                  <c:v>Apoio e proteção a refugiados</c:v>
                </c:pt>
                <c:pt idx="5">
                  <c:v>Operações de Paz</c:v>
                </c:pt>
                <c:pt idx="6">
                  <c:v>Gastos com Organismos Internacionais</c:v>
                </c:pt>
              </c:strCache>
            </c:strRef>
          </c:cat>
          <c:val>
            <c:numRef>
              <c:f>Plan2!$B$2:$B$8</c:f>
              <c:numCache>
                <c:formatCode>General</c:formatCode>
                <c:ptCount val="7"/>
                <c:pt idx="0">
                  <c:v>6.3</c:v>
                </c:pt>
                <c:pt idx="1">
                  <c:v>2.6</c:v>
                </c:pt>
                <c:pt idx="2">
                  <c:v>3.8</c:v>
                </c:pt>
                <c:pt idx="3">
                  <c:v>17.5</c:v>
                </c:pt>
                <c:pt idx="4">
                  <c:v>0.1</c:v>
                </c:pt>
                <c:pt idx="5">
                  <c:v>36</c:v>
                </c:pt>
                <c:pt idx="6">
                  <c:v>33.700000000000003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362358111971295"/>
          <c:y val="0.13899109364239615"/>
          <c:w val="0.48762468126847697"/>
          <c:h val="0.63257241631812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Calibri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0.87486</cdr:y>
    </cdr:from>
    <cdr:to>
      <cdr:x>0.8374</cdr:x>
      <cdr:y>0.92235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536504"/>
          <a:ext cx="741682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1" hangingPunct="1">
            <a:spcBef>
              <a:spcPct val="50000"/>
            </a:spcBef>
          </a:pPr>
          <a:r>
            <a:rPr lang="pt-BR" sz="1000" b="0" dirty="0" smtClean="0">
              <a:latin typeface="+mn-lt"/>
            </a:rPr>
            <a:t>Total dos gastos realizados com cooperação brasileira para o desenvolvimento internacional em 2010: R$ 1.625.141.181,00</a:t>
          </a:r>
          <a:endParaRPr lang="pt-BR" sz="1000" b="0" u="sng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626A-B5BD-4BEF-A606-7CC0BD61D076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0E133-7DFB-4BD0-B462-202F52DEF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616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6A78F-F424-40F2-869F-23434DE930B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2768C-831E-4C69-AAE5-1230F31991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0FB7E-CE3C-46EE-9D0C-97D32385448C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2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F9013-7941-4C75-9909-DC1D6BBBC4C5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917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F41F5-2017-4391-A7CF-CEDC98E0A383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73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DEBF1-CE1A-4E9B-AA4E-23713DDC4E40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59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00414-10E0-4535-A33C-98177F519398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392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2E3C3-407D-41D2-88C4-9BC4BDC045D0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022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9E629-0DD0-47C2-BECF-DAAB3E9CBC97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47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FF01A-E213-4FB0-B9A0-9C46F8441ABC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82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F041A-C2F8-48FB-8970-43841A81B336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16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DE3DC-691A-45C0-99DC-1054D590F1D3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1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2235E-A392-41D7-9238-2D7DE90457A1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925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CFB64E-6AB0-4C1F-86C8-51E62E1E2CD3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Uni%C3%A3o_Internacional_de_Telecomunica%C3%A7%C3%B5e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BNDES" TargetMode="External"/><Relationship Id="rId3" Type="http://schemas.microsoft.com/office/2007/relationships/hdphoto" Target="../media/hdphoto10.wdp"/><Relationship Id="rId7" Type="http://schemas.openxmlformats.org/officeDocument/2006/relationships/hyperlink" Target="http://pt.wikipedia.org/wiki/Capes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Cnpq" TargetMode="External"/><Relationship Id="rId5" Type="http://schemas.openxmlformats.org/officeDocument/2006/relationships/hyperlink" Target="http://pt.wikipedia.org/wiki/Minist%C3%A9rio_da_Ci%C3%AAncia,_Tecnologia_e_Inova%C3%A7%C3%A3o" TargetMode="Externa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95736" y="3897962"/>
            <a:ext cx="6948264" cy="2592287"/>
          </a:xfrm>
          <a:noFill/>
          <a:ln/>
        </p:spPr>
        <p:txBody>
          <a:bodyPr/>
          <a:lstStyle/>
          <a:p>
            <a:pPr algn="l"/>
            <a:r>
              <a:rPr lang="es-UY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</a:t>
            </a:r>
            <a:r>
              <a:rPr lang="es-ES_trad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º</a:t>
            </a:r>
            <a:r>
              <a:rPr lang="es-UY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CIAED </a:t>
            </a:r>
            <a:r>
              <a:rPr lang="es-UY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UY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UY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UY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UY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Internacionalização da Educação, Ciencia e Tecnología Brasileiras. </a:t>
            </a:r>
            <a:endParaRPr lang="es-E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836967" cy="338018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B7E-CE3C-46EE-9D0C-97D32385448C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20688"/>
            <a:ext cx="91699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Educação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profissional</a:t>
            </a:r>
          </a:p>
          <a:p>
            <a:endParaRPr lang="pt-BR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 educação profissional deve ser vista como uma via educacional orientada para as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necessidades do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mercado de trabalho.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Apenas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6,6% dos estudantes brasileiros cursam a educação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profissional concomitante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ao ensino médio regular.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Em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países desenvolvidos, esse número fica em torno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50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%: Japão, 55%; Alemanha, 52%; França e Coreia do Sul, 41% (SENAI, 2012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Em média, profissionais com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formação técnica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nível médio têm salários 12% maiores do que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os que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cursaram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educação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regular. Para os cursos técnicos na área industrial, essa diferença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chega 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20% (Fundação Itaú Social, 2010).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Esses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diferenciais sinalizam a demanda do mercado,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em especial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 industrial,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por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profissionais de conhecimento mais específico, diretamente aplicável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à realidade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empresarial.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5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7164288" y="6237312"/>
            <a:ext cx="1080120" cy="0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00000">
                  <a:srgbClr val="FF0000">
                    <a:lumMod val="99000"/>
                  </a:srgb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4" y="620688"/>
            <a:ext cx="9131906" cy="5832648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engenheiros 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tecnólogos</a:t>
            </a:r>
          </a:p>
          <a:p>
            <a:endParaRPr lang="pt-BR" sz="1400" b="1" dirty="0"/>
          </a:p>
          <a:p>
            <a:r>
              <a:rPr lang="pt-BR" sz="1800" dirty="0">
                <a:latin typeface="Calibri" pitchFamily="34" charset="0"/>
                <a:cs typeface="Calibri" pitchFamily="34" charset="0"/>
              </a:rPr>
              <a:t>Somente 15% dos jovens brasileiros acessam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a educação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superior, o que equivale a 4 milhões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 pessoas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, sendo que a taxa de conclusão é de apenas 15,2% dos ingressantes (SENAI, 2012). </a:t>
            </a: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1800" dirty="0" smtClean="0">
                <a:latin typeface="Calibri" pitchFamily="34" charset="0"/>
                <a:cs typeface="Calibri" pitchFamily="34" charset="0"/>
              </a:rPr>
              <a:t>Em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2010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, havia cerca de 10 milhões de graduados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% da população adulta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brasileira, enquanto no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Chile essa taxa é de 25% e, na média da OCDE, de 30% (MENEZES FILHO, 2012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>
              <a:buNone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r>
              <a:rPr lang="pt-BR" sz="1800" dirty="0">
                <a:latin typeface="Calibri" pitchFamily="34" charset="0"/>
                <a:cs typeface="Calibri" pitchFamily="34" charset="0"/>
              </a:rPr>
              <a:t>A falta de profissionais qualificados em determinadas áreas é um gargalo para a inovação.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Na graduação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tecnológica, os números são baixíssimos: apenas 0,16% da população entre 20 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29 anos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frequentavam um curso desse tipo em 2007, enquanto 11,26% das pessoas na mesma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faixa</a:t>
            </a:r>
          </a:p>
          <a:p>
            <a:pPr marL="0" indent="0">
              <a:buNone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r>
              <a:rPr lang="pt-BR" sz="1800" dirty="0">
                <a:latin typeface="Calibri" pitchFamily="34" charset="0"/>
                <a:cs typeface="Calibri" pitchFamily="34" charset="0"/>
              </a:rPr>
              <a:t>frequentavam cursos de graduação regulares. No caso de cursos ligados à indústria </a:t>
            </a: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      química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 mineração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, o percentual em relação à graduação tecnológica </a:t>
            </a: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      cai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para 0,03% (IBGE, 2007).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4031939" y="6669360"/>
            <a:ext cx="1080120" cy="0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00000">
                  <a:srgbClr val="FF0000">
                    <a:lumMod val="99000"/>
                  </a:srgb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-22097" y="1844824"/>
            <a:ext cx="9144000" cy="3695700"/>
          </a:xfrm>
        </p:spPr>
        <p:txBody>
          <a:bodyPr>
            <a:noAutofit/>
          </a:bodyPr>
          <a:lstStyle/>
          <a:p>
            <a:pPr marL="273050" indent="-2730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800" b="1" i="1" dirty="0">
                <a:latin typeface="Calibri" pitchFamily="34" charset="0"/>
                <a:cs typeface="Calibri" pitchFamily="34" charset="0"/>
              </a:rPr>
              <a:t>Primeira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: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 Universidades de Ensino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– Século XI, fundada 	            por ordens religiosas;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800" b="1" i="1" dirty="0">
                <a:latin typeface="Calibri" pitchFamily="34" charset="0"/>
                <a:cs typeface="Calibri" pitchFamily="34" charset="0"/>
              </a:rPr>
              <a:t>Segunda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Universidade de Pesquisa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– Humboldt – 		             Século XIX;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800" b="1" i="1" dirty="0">
                <a:latin typeface="Calibri" pitchFamily="34" charset="0"/>
                <a:cs typeface="Calibri" pitchFamily="34" charset="0"/>
              </a:rPr>
              <a:t>Terceira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Universidade de Serviços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, Século XX (extensão 	          indutora do desenvolvimento socioeconômico e 	inovação tecnológica). Pós Comissão Flexner;</a:t>
            </a:r>
          </a:p>
          <a:p>
            <a:pPr marL="273050" indent="-273050">
              <a:lnSpc>
                <a:spcPct val="90000"/>
              </a:lnSpc>
              <a:buClr>
                <a:schemeClr val="tx1"/>
              </a:buClr>
            </a:pPr>
            <a:r>
              <a:rPr lang="pt-BR" sz="2800" b="1" i="1" dirty="0">
                <a:latin typeface="Calibri" pitchFamily="34" charset="0"/>
                <a:cs typeface="Calibri" pitchFamily="34" charset="0"/>
              </a:rPr>
              <a:t>Quarta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: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 Internacionalização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, Séc. XXI – Pós Processo de 	        Bolonha.</a:t>
            </a:r>
            <a:endParaRPr lang="pt-B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 idx="4294967295"/>
          </p:nvPr>
        </p:nvSpPr>
        <p:spPr>
          <a:xfrm>
            <a:off x="-3251" y="404664"/>
            <a:ext cx="9144000" cy="808037"/>
          </a:xfrm>
        </p:spPr>
        <p:txBody>
          <a:bodyPr/>
          <a:lstStyle/>
          <a:p>
            <a:r>
              <a:rPr lang="pt-BR" sz="4000" b="1" dirty="0">
                <a:latin typeface="Calibri" pitchFamily="34" charset="0"/>
              </a:rPr>
              <a:t>Missões Acadêmicas Primordiais</a:t>
            </a:r>
            <a:r>
              <a:rPr lang="pt-BR" sz="2800" b="1" dirty="0">
                <a:latin typeface="Corbel" pitchFamily="34" charset="0"/>
              </a:rPr>
              <a:t>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7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28725" y="1268760"/>
            <a:ext cx="9144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BR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Auto-organização caráter espontâneo e descentralizado</a:t>
            </a:r>
            <a:r>
              <a:rPr lang="pt-BR" sz="22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em torno de colóquios internacionais</a:t>
            </a:r>
            <a:r>
              <a:rPr lang="en-US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/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redes de pesquisa. Sociedades Científicas perdem caráter nacional diluindo-se em inter-regionais e </a:t>
            </a:r>
            <a:r>
              <a:rPr lang="pt-BR" sz="2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internacionais</a:t>
            </a:r>
          </a:p>
          <a:p>
            <a:pPr algn="just">
              <a:spcAft>
                <a:spcPts val="600"/>
              </a:spcAft>
            </a:pPr>
            <a:endParaRPr lang="pt-BR" sz="22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BR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Desterritorialização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 de atividades com eventos em rede e congressos itinerantes. Financiamento, cada vez mais, de entidades não acadêmicas</a:t>
            </a: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  Mudanças no campo </a:t>
            </a:r>
            <a:r>
              <a:rPr lang="pt-BR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da pesquisa e produção do conhecimento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, chegarão ao setor mais </a:t>
            </a:r>
            <a:r>
              <a:rPr lang="pt-BR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conservador</a:t>
            </a:r>
            <a:r>
              <a:rPr lang="pt-BR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da </a:t>
            </a:r>
            <a:r>
              <a:rPr lang="pt-BR" sz="220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sala de aula</a:t>
            </a:r>
            <a:endParaRPr lang="pt-BR" sz="22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  Estudantes </a:t>
            </a:r>
            <a:r>
              <a:rPr lang="pt-BR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mais jovens 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(não no Brasil) com grande </a:t>
            </a:r>
            <a:r>
              <a:rPr lang="pt-BR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mobilidade:</a:t>
            </a:r>
          </a:p>
          <a:p>
            <a:pPr marL="287338" lvl="1" algn="just">
              <a:spcAft>
                <a:spcPts val="600"/>
              </a:spcAft>
              <a:buFont typeface="Arial" charset="0"/>
              <a:buChar char="•"/>
            </a:pP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  Ex.1: Programa </a:t>
            </a:r>
            <a:r>
              <a:rPr lang="pt-BR" sz="2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Erasmus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 Europa expande para </a:t>
            </a:r>
            <a:r>
              <a:rPr lang="pt-BR" sz="2200" i="1" dirty="0">
                <a:latin typeface="Calibri" pitchFamily="34" charset="0"/>
                <a:cs typeface="Calibri" pitchFamily="34" charset="0"/>
                <a:sym typeface="Wingdings" pitchFamily="2" charset="2"/>
              </a:rPr>
              <a:t>Erasmus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 Mundo</a:t>
            </a:r>
          </a:p>
          <a:p>
            <a:pPr marL="287338" lvl="1" algn="just">
              <a:spcAft>
                <a:spcPts val="600"/>
              </a:spcAft>
              <a:buFont typeface="Arial" charset="0"/>
              <a:buChar char="•"/>
            </a:pP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  Ex.2: </a:t>
            </a:r>
            <a:r>
              <a:rPr lang="pt-BR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3,1 milhões estudantes 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universitários fora do país de origem</a:t>
            </a:r>
          </a:p>
          <a:p>
            <a:pPr marL="287338" lvl="1" algn="just">
              <a:spcAft>
                <a:spcPts val="600"/>
              </a:spcAft>
              <a:buFont typeface="Arial" charset="0"/>
              <a:buChar char="•"/>
            </a:pP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  Ex.3: </a:t>
            </a:r>
            <a:r>
              <a:rPr lang="pt-BR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Programa Ciência sem Fronteiras</a:t>
            </a:r>
            <a:r>
              <a:rPr lang="pt-BR" sz="2200" dirty="0">
                <a:latin typeface="Calibri" pitchFamily="34" charset="0"/>
                <a:cs typeface="Calibri" pitchFamily="34" charset="0"/>
                <a:sym typeface="Wingdings" pitchFamily="2" charset="2"/>
              </a:rPr>
              <a:t>: 101mil brasileiros no exterior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6802" y="548680"/>
            <a:ext cx="7543800" cy="609600"/>
          </a:xfrm>
        </p:spPr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Redes Universitárias</a:t>
            </a:r>
            <a:endParaRPr lang="pt-BR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8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124744"/>
            <a:ext cx="9144000" cy="51845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 typeface="Georgia" pitchFamily="18" charset="0"/>
              <a:buNone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Algumas 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Tendências no Exterior  que  chegam ao Brasil.</a:t>
            </a:r>
          </a:p>
          <a:p>
            <a:pPr marL="457200" indent="-457200">
              <a:lnSpc>
                <a:spcPct val="80000"/>
              </a:lnSpc>
              <a:buFont typeface="Georgia" pitchFamily="18" charset="0"/>
              <a:buAutoNum type="alphaLcParenR"/>
            </a:pP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Internacionalização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da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Universidade</a:t>
            </a:r>
          </a:p>
          <a:p>
            <a:pPr marL="0" indent="0">
              <a:lnSpc>
                <a:spcPct val="80000"/>
              </a:lnSpc>
              <a:buNone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 typeface="Georgia" pitchFamily="18" charset="0"/>
              <a:buNone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Globalização-Regionalização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: Integração econômica política 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cultural</a:t>
            </a:r>
          </a:p>
          <a:p>
            <a:pPr marL="0" indent="0">
              <a:lnSpc>
                <a:spcPct val="80000"/>
              </a:lnSpc>
              <a:buFont typeface="Georgia" pitchFamily="18" charset="0"/>
              <a:buNone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 typeface="Georgia" pitchFamily="18" charset="0"/>
              <a:buNone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   União Europeia                              CPLP</a:t>
            </a:r>
          </a:p>
          <a:p>
            <a:pPr marL="0" indent="0">
              <a:lnSpc>
                <a:spcPct val="80000"/>
              </a:lnSpc>
              <a:buFont typeface="Georgia" pitchFamily="18" charset="0"/>
              <a:buNone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   Bacia do Pacifico                           União Andina </a:t>
            </a:r>
          </a:p>
          <a:p>
            <a:pPr marL="0" indent="0">
              <a:lnSpc>
                <a:spcPct val="80000"/>
              </a:lnSpc>
              <a:buFont typeface="Georgia" pitchFamily="18" charset="0"/>
              <a:buNone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   MERCOSUL                                     BRICS</a:t>
            </a:r>
          </a:p>
          <a:p>
            <a:pPr marL="0" indent="0">
              <a:lnSpc>
                <a:spcPct val="80000"/>
              </a:lnSpc>
              <a:buFont typeface="Georgia" pitchFamily="18" charset="0"/>
              <a:buNone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   NAFTA                                               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G20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 idx="4294967295"/>
          </p:nvPr>
        </p:nvSpPr>
        <p:spPr>
          <a:xfrm>
            <a:off x="-12737" y="260648"/>
            <a:ext cx="9144000" cy="820738"/>
          </a:xfrm>
        </p:spPr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Futuro da Educação Superior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7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556792"/>
            <a:ext cx="9144000" cy="4181475"/>
          </a:xfrm>
        </p:spPr>
        <p:txBody>
          <a:bodyPr rtlCol="0">
            <a:noAutofit/>
          </a:bodyPr>
          <a:lstStyle/>
          <a:p>
            <a:pPr marL="288000" indent="-256032" fontAlgn="auto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300" kern="1200" dirty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Não existe de fato (</a:t>
            </a:r>
            <a:r>
              <a:rPr lang="pt-BR" sz="2300" b="1" i="1" kern="1200" dirty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Exceção Universidade da Singularidade</a:t>
            </a:r>
            <a:r>
              <a:rPr lang="en-US" sz="2300" b="1" i="1" kern="1200" dirty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/</a:t>
            </a:r>
            <a:r>
              <a:rPr lang="pt-BR" sz="2300" b="1" i="1" kern="1200" dirty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EUA</a:t>
            </a:r>
            <a:r>
              <a:rPr lang="pt-BR" sz="2300" kern="1200" dirty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) mas, observa-se acelerado processo de mudança a partir das “Redes de Conhecimento”, cada vez mais complexas e hierarquização difusa</a:t>
            </a:r>
          </a:p>
          <a:p>
            <a:pPr marL="288000" indent="-216000" fontAlgn="auto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300" kern="1200" dirty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Desaparecem departamentos unidisciplinares e aumentam os setores inter, trans e pluridisciplinares (Neurociência, Complexidade, Estudos do Futuro, Convergência Tecnológica, etc)</a:t>
            </a:r>
          </a:p>
          <a:p>
            <a:pPr marL="288000" indent="-216000" fontAlgn="auto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300" kern="1200" dirty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Conservam nome de Universidade (melhor seria </a:t>
            </a:r>
            <a:r>
              <a:rPr lang="pt-BR" sz="2300" b="1" i="1" kern="1200" dirty="0">
                <a:solidFill>
                  <a:srgbClr val="00B050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Diversidade</a:t>
            </a:r>
            <a:r>
              <a:rPr lang="pt-BR" sz="2300" kern="1200" dirty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), mas, missão, organização e funcionamento se diversificam</a:t>
            </a:r>
          </a:p>
          <a:p>
            <a:pPr marL="288000" indent="-216000" fontAlgn="auto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300" kern="1200" dirty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Multiplicação e diferenciação das instituições. Hoje no Brasil, são cinco, nos EUA, desde 1994, dez , e novas categorias são propostas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33400"/>
            <a:ext cx="7086600" cy="763588"/>
          </a:xfrm>
        </p:spPr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Universidade do Futuro</a:t>
            </a:r>
            <a:endParaRPr lang="pt-BR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9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2132856"/>
            <a:ext cx="9144000" cy="4391025"/>
          </a:xfrm>
        </p:spPr>
        <p:txBody>
          <a:bodyPr>
            <a:noAutofit/>
          </a:bodyPr>
          <a:lstStyle/>
          <a:p>
            <a:pPr marL="287338" indent="-215900">
              <a:spcBef>
                <a:spcPct val="0"/>
              </a:spcBef>
              <a:spcAft>
                <a:spcPts val="1200"/>
              </a:spcAft>
              <a:buClr>
                <a:srgbClr val="9BBB59"/>
              </a:buClr>
              <a:buFont typeface="Georgia" pitchFamily="18" charset="0"/>
              <a:buChar char="•"/>
            </a:pPr>
            <a:r>
              <a:rPr lang="pt-BR" sz="2500" dirty="0">
                <a:latin typeface="Calibri" pitchFamily="34" charset="0"/>
                <a:cs typeface="Calibri" pitchFamily="34" charset="0"/>
                <a:sym typeface="Wingdings" pitchFamily="2" charset="2"/>
              </a:rPr>
              <a:t>CHS ainda majoritárias países em desenvolvimento, cederão espaço pela dificuldade na avaliação comparada e, principalmente, intercâmbio mundial de competências</a:t>
            </a:r>
          </a:p>
          <a:p>
            <a:pPr marL="287338" indent="-215900">
              <a:spcBef>
                <a:spcPct val="0"/>
              </a:spcBef>
              <a:spcAft>
                <a:spcPts val="1200"/>
              </a:spcAft>
              <a:buClr>
                <a:srgbClr val="9BBB59"/>
              </a:buClr>
              <a:buFont typeface="Georgia" pitchFamily="18" charset="0"/>
              <a:buChar char="•"/>
            </a:pPr>
            <a:r>
              <a:rPr lang="pt-BR" sz="2500" dirty="0">
                <a:latin typeface="Calibri" pitchFamily="34" charset="0"/>
                <a:cs typeface="Calibri" pitchFamily="34" charset="0"/>
                <a:sym typeface="Wingdings" pitchFamily="2" charset="2"/>
              </a:rPr>
              <a:t>Revolução no pensamento encerrará separação rígida entre Ciências Humanas e Sociais e Ciências Exatas e da Natureza,  favorecendo autêntica transdisciplinaridade</a:t>
            </a:r>
          </a:p>
          <a:p>
            <a:pPr marL="287338" indent="-215900">
              <a:spcBef>
                <a:spcPct val="0"/>
              </a:spcBef>
              <a:spcAft>
                <a:spcPts val="1200"/>
              </a:spcAft>
              <a:buClr>
                <a:srgbClr val="9BBB59"/>
              </a:buClr>
              <a:buFont typeface="Georgia" pitchFamily="18" charset="0"/>
              <a:buChar char="•"/>
            </a:pPr>
            <a:r>
              <a:rPr lang="pt-BR" sz="2500" dirty="0">
                <a:latin typeface="Calibri" pitchFamily="34" charset="0"/>
                <a:cs typeface="Calibri" pitchFamily="34" charset="0"/>
                <a:sym typeface="Wingdings" pitchFamily="2" charset="2"/>
              </a:rPr>
              <a:t>Modelo clássico de Universidade desaparece, apesar da inércia ou reação à mudança das organizações, diversificação dos modelos e surgimento de Redes Universitárias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586788" cy="576263"/>
          </a:xfrm>
        </p:spPr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Universidade do Futuro </a:t>
            </a:r>
            <a:r>
              <a:rPr lang="pt-BR" sz="4000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(</a:t>
            </a:r>
            <a:r>
              <a:rPr lang="pt-BR" sz="4000" b="1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I</a:t>
            </a:r>
            <a:r>
              <a:rPr lang="pt-BR" sz="4000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)</a:t>
            </a:r>
            <a:endParaRPr lang="pt-BR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7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ORMIGA-2013\APRESENTAÇÕES\MOO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8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81075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Sumário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834" y="1196752"/>
            <a:ext cx="91091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Panorama geral da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Educação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Brasileira.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(Fonte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CNI)</a:t>
            </a:r>
          </a:p>
          <a:p>
            <a:pPr marL="514350" indent="-514350">
              <a:buFont typeface="+mj-lt"/>
              <a:buAutoNum type="romanUcPeriod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Universidades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 Rankings Universitários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Educação e Colaboração Internacional</a:t>
            </a:r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Internacionalização da Ciência Brasileira</a:t>
            </a: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INCTs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CsF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PNPC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7452320" cy="53160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0" b="25789"/>
          <a:stretch/>
        </p:blipFill>
        <p:spPr>
          <a:xfrm>
            <a:off x="2483768" y="5373216"/>
            <a:ext cx="3384376" cy="1035123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8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95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766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Indicadores de produtividade científica em rankings</a:t>
            </a: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universitários: critérios e metodologias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381" y="155389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Nos dias atuais, estudantes, acadêmicos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e pesquisadores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aspiram a oportunidades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em instituições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de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educação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superior muitas vezes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em países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diferentes de sua origem, em busca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de excelência na educação,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posição na carreira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ou especialização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em uma área específica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Neste processo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indicadores de qualidade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de universidades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e centros de pesquisa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são referências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para uma escolha adequada. Por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outro lado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as universidades são afetadas ao terem sua reputação exposta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e questionadas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quanto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ao </a:t>
            </a: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recebido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 USP introduziu recentimente bônus para todos os servidores cada vez que a universidade subissse em ranknigs universitários.</a:t>
            </a:r>
            <a:endParaRPr lang="pt-BR" sz="2400" i="1" dirty="0" smtClean="0">
              <a:latin typeface="Calibri" pitchFamily="34" charset="0"/>
              <a:cs typeface="Calibri" pitchFamily="34" charset="0"/>
            </a:endParaRPr>
          </a:p>
          <a:p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82" y="5445224"/>
            <a:ext cx="2914650" cy="9810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56782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O primeiro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internacional de Universidades foi criado em 2003 por iniciativa da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Shanghai </a:t>
            </a:r>
            <a:r>
              <a:rPr lang="pt-BR" sz="2000" i="1" dirty="0" smtClean="0">
                <a:latin typeface="Calibri" pitchFamily="34" charset="0"/>
                <a:cs typeface="Calibri" pitchFamily="34" charset="0"/>
              </a:rPr>
              <a:t>Jiao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Tong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University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em Shangai, China, denominado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Academic ranking of World Universities’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(ARWU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que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vem sendo atualizado anualmente. Os indicadores de produção científica incluem o número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artigos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publicados nos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prestigiosos periódicos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Nature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Science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(que representam 20% do total),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o número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artigos indexados no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Science Citation Index Expanded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(SCIE) e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Social Science </a:t>
            </a:r>
            <a:r>
              <a:rPr lang="pt-BR" sz="2000" i="1" dirty="0" smtClean="0">
                <a:latin typeface="Calibri" pitchFamily="34" charset="0"/>
                <a:cs typeface="Calibri" pitchFamily="34" charset="0"/>
              </a:rPr>
              <a:t>Citation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i="1" dirty="0" smtClean="0">
                <a:latin typeface="Calibri" pitchFamily="34" charset="0"/>
                <a:cs typeface="Calibri" pitchFamily="34" charset="0"/>
              </a:rPr>
              <a:t>Index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(SCCI)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, Thomson Reuters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(20%), e o número de pesquisadores mais citados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selecionados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pela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Thomson Scientific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(também 20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%).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A produção científica neste ranking, portanto,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é responsável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por relevantes 60% do peso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dos indicadores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utilizados na avaliação.</a:t>
            </a: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Além do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mundial, a ARWU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também publica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avaliações por país e por área do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conhecimento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506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Academic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ranking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World Universities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26876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O segundo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mundial, Times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Higher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Education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(THE), foi publicado em 2004, em</a:t>
            </a: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contrapartida ao ARWU criado no ano anterior,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 utilizou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 coletor e processador 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dados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Quacquarelly-Symonds 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(QS) entre 2004 e 2009.</a:t>
            </a: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A partir desta data, o THE passou a utilizar dados da Thomson Reuters. O número 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artigos publicados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em periódicos indexados por esta base de dados é normalizado pelo número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pesquisadores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 por assunto, fornecendo dados sobre a capacidade da instituição em publicar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seus resultados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pesquisa em periódicos de qualidade submetidos à revisão por pares. Este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indicador representa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6% do total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As citações medem a influência da pesquisa das instituições, e no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THE representam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30% dos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pontos avaliados. Trata-se do indicador único mais significativo de todos, avaliado entre 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12 mil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periódicos que fazem parte da base Thomson Reuters, contabilizadas por um período 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cinco anos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para levar em conta também áreas cuja meia vida de citações é maior, como é o caso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das ciências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sociais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humanidades.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733255"/>
            <a:ext cx="3168352" cy="87560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349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Times Higher Education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45" y="1597103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A companhia multinacional com sede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em Londres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Inglaterra, Quacquarelli-Symonds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que originalmente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fornecia dados para o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THE, publica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desde 2004 o guia TopUniversities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das melhores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instituições mundiais. 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indicadores de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produção científica incluem citações por artigo (corrigidas para disciplinas que atraem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poucas citações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), com 4% dos pontos, e artigos publicados por pesquisador, também com 4%,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ambos coletados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na base Scopus, empresa afiliada ao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publisher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multinacional Elsevier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O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também fornece listas por regiões e a categoria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QS Stars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na qual as instituições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são avaliadas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não apenas por sua capacidade de pesquisa e ensino, mas também por suas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instalações, inovação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 seu envolvimento com a região onde estão situadas. Isto permite destacar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universidades jovens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ou em países emergentes que, pelos critérios da maioria dos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rankings,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provavelmente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não figurariam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entre as 500 primeiras.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707001"/>
            <a:ext cx="3456385" cy="7639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404664"/>
            <a:ext cx="9140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QS World University </a:t>
            </a:r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rankings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412776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O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Centre for Science and Technology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Studies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(CWTS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da Universidade de Leiden, na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Holanda, desenvolveu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sua própria metodologia para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medir, desde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2008, o impacto científico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outros indicadores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com a finalidade de selecionar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as 500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melhores instituições no mundo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Os dados bibliométricos provêm da base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Web of Science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e lá é coletado o número 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publicações da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instituição nos últimos cinco anos. As citações são calculadas por um algoritmo que considera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as citações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recebidas nos últimos cinco anos, normalizados pelas diferentes áreas do conhecimento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 número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publicações, descontadas as autocitações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O CWTS também fornece informação sobre cooperação entre universidades e indústria e mapas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colaboração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entre as universidades integrantes do ranking.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733255"/>
            <a:ext cx="3347641" cy="76085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Leiden Ranking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</a:t>
            </a: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anking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Universitário da Folha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166843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Tendo em vista o vasto crescimento do número de instituições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ensino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superior no Brasil nos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últimos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anos, surgiu também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 demanda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por um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nacional de universidades, adequado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à realidade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 ao contexto brasileiro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Por iniciativa do jornal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Folha de São Paulo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Datafolha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supervisão do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coordenador científico do SciELO e especialista em análise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da produção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científica, Rogerio Meneghini, foi desenvolvido o </a:t>
            </a:r>
            <a:r>
              <a:rPr lang="pt-BR" sz="2000" i="1" dirty="0" smtClean="0">
                <a:latin typeface="Calibri" pitchFamily="34" charset="0"/>
                <a:cs typeface="Calibri" pitchFamily="34" charset="0"/>
              </a:rPr>
              <a:t>ranking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Universitário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Folha (RUF) cuja primeira edição foi publicada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em 2012.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Os indicadores de produção científica utilizados no estudo contam 55% do total de pontos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foram extraídos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da 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Web of Science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i="1" dirty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), e incluem número total de publicações,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citações recebidas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artigos com colaboração internacional. Estes dados são normalizados pelo número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docentes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na instituição e são contabilizados também artigos na base SciELO, o que dota o RUF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com uma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abordagem mais ampla e contextualizada da produção científica brasileira.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506472"/>
            <a:ext cx="1368152" cy="113267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9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5"/>
          <a:stretch/>
        </p:blipFill>
        <p:spPr>
          <a:xfrm>
            <a:off x="0" y="598486"/>
            <a:ext cx="7452320" cy="586071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013176"/>
            <a:ext cx="1645914" cy="157078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29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116314" cy="4032448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4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7715250" cy="39604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90" y="764705"/>
            <a:ext cx="1875493" cy="18002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040"/>
          <a:stretch/>
        </p:blipFill>
        <p:spPr>
          <a:xfrm>
            <a:off x="1429" y="1340768"/>
            <a:ext cx="9165062" cy="55145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43904" y="548679"/>
            <a:ext cx="6252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RANKING RUF - PESQUISA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1"/>
            <a:ext cx="9144000" cy="55892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43904" y="548679"/>
            <a:ext cx="6369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RANKING RUF - MERCADO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43904" y="548679"/>
            <a:ext cx="6456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RANKING RUF - INOVAÇÃO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867"/>
            <a:ext cx="9144000" cy="55892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328" y="578743"/>
            <a:ext cx="9125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RANKING RUF - INTERNACIONALIZAÇÃO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0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93948"/>
              </p:ext>
            </p:extLst>
          </p:nvPr>
        </p:nvGraphicFramePr>
        <p:xfrm>
          <a:off x="152400" y="1143000"/>
          <a:ext cx="8763000" cy="4797548"/>
        </p:xfrm>
        <a:graphic>
          <a:graphicData uri="http://schemas.openxmlformats.org/drawingml/2006/table">
            <a:tbl>
              <a:tblPr/>
              <a:tblGrid>
                <a:gridCol w="2895600"/>
                <a:gridCol w="2971800"/>
                <a:gridCol w="2895600"/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COOPERAÇÃO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COORDENAÇÃO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COLABORAÇÃO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Curto Prazo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 Relações informais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Nenhuma missão claramente definida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Sem estrutura definida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Sem esforço de planejamento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Parceiros compartilham informações sobre o projeto à disposição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Indivíduos mantém a autoridade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Os recursos são mantidos separadamente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Sem risco</a:t>
                      </a:r>
                      <a:b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</a:b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-Intensidade baixa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Longo prazo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Relações mais formais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Missão compreendida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Maior foco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Algum planejamento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Canais abertos de comunicação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Autoridade ainda mantida por indivíduos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Recursos e recompensas são compartilhados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Poder pode ser um problema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Intensidade relativa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  <a:cs typeface="Times New Roman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Longo prazo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Relações mais difusas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Comprometimento com uma missão comum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Resulta em uma nova estrutura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 Planejamento abrangente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 Canais de comunicação bem definidos em todos os níveis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- Estrutura colaborativa determina autoridade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 - Recursos são compartilhados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 - Maior risco: poder é uma questão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charset="0"/>
                        </a:rPr>
                        <a:t> - Intensidade alta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050"/>
          <p:cNvSpPr txBox="1">
            <a:spLocks noChangeArrowheads="1"/>
          </p:cNvSpPr>
          <p:nvPr/>
        </p:nvSpPr>
        <p:spPr bwMode="auto">
          <a:xfrm>
            <a:off x="-1554" y="476672"/>
            <a:ext cx="916531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 COOPERAÇÃO À COLABORAÇÃO  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8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590662"/>
              </p:ext>
            </p:extLst>
          </p:nvPr>
        </p:nvGraphicFramePr>
        <p:xfrm>
          <a:off x="107504" y="1340768"/>
          <a:ext cx="8856984" cy="518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0" y="33265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GASTOS DO GOVERNO FEDERAL COM A COOPERAÇÃO BRASILEIRA PARA O DESENVOLVIMENTO INTERNACIONAL EM 2010 (em %)</a:t>
            </a:r>
          </a:p>
          <a:p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211669"/>
            <a:ext cx="413125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l" eaLnBrk="1" hangingPunct="1"/>
            <a:r>
              <a:rPr lang="pt-BR" sz="800" b="1" dirty="0">
                <a:latin typeface="+mn-lt"/>
              </a:rPr>
              <a:t>Fonte: IPEA - Cooperação Brasileira para o Desenvolvimento Internacional </a:t>
            </a:r>
            <a:r>
              <a:rPr lang="pt-BR" sz="800" b="1" dirty="0" smtClean="0">
                <a:latin typeface="+mn-lt"/>
              </a:rPr>
              <a:t>2010.</a:t>
            </a:r>
            <a:endParaRPr lang="pt-BR" sz="800" b="1" dirty="0"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leao\Desktop\Internacionalização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7694363" cy="498633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52794" y="5817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Gráfico mostrando a proporção de usuários de Internet a cada 100 pessoas, entre 1996 e </a:t>
            </a:r>
            <a:r>
              <a:rPr lang="pt-BR" sz="2400" b="1" dirty="0" smtClean="0"/>
              <a:t>2014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726882" y="6337558"/>
            <a:ext cx="32736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 </a:t>
            </a:r>
            <a:r>
              <a:rPr lang="pt-BR" sz="1000" b="1" dirty="0" smtClean="0"/>
              <a:t>Fonte: </a:t>
            </a:r>
            <a:r>
              <a:rPr lang="pt-BR" sz="1000" b="1" u="sng" dirty="0" smtClean="0">
                <a:hlinkClick r:id="rId3" tooltip="União Internacional de Telecomunicações"/>
              </a:rPr>
              <a:t>União </a:t>
            </a:r>
            <a:r>
              <a:rPr lang="pt-BR" sz="1000" b="1" u="sng" dirty="0">
                <a:hlinkClick r:id="rId3" tooltip="União Internacional de Telecomunicações"/>
              </a:rPr>
              <a:t>Internacional de </a:t>
            </a:r>
            <a:r>
              <a:rPr lang="pt-BR" sz="1000" b="1" u="sng" dirty="0" smtClean="0">
                <a:hlinkClick r:id="rId3" tooltip="União Internacional de Telecomunicações"/>
              </a:rPr>
              <a:t>Telecomunicações</a:t>
            </a:r>
            <a:endParaRPr lang="pt-BR" sz="10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7668344" cy="5366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8680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Relação competitividade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da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indústria e produtividade do trabalho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. 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Equipes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educadas e engenheiros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bem formados: 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utilizam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melhor os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equipamentos, 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criam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soluções para os problemas do dia a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dia 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adaptam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processos e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produtos 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desenvolvem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e implementam inovações. 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leao\Desktop\Internacionalização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leao\Desktop\Internacionalização\4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" y="677114"/>
            <a:ext cx="4716016" cy="43924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87824" y="476672"/>
            <a:ext cx="617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INTERNACIONALIZANDO A CIÊNCIA BRASILEIRA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89672"/>
            <a:ext cx="3762165" cy="135535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4795897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Os 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Institutos Nacionais de Ciência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Teconologia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 (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INCTs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são 101 centros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pesquisa multicêntricos brasileiro 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 objetivo desses centros é desenvolver a pesquisa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criar patentes para o país. O programa é conduzido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pelo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  <a:hlinkClick r:id="rId5" tooltip="Ministério da Ciência, Tecnologia e Inovação"/>
              </a:rPr>
              <a:t>(MCTI)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por meio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do</a:t>
            </a:r>
            <a:r>
              <a:rPr lang="pt-BR" sz="2000" dirty="0" smtClean="0">
                <a:latin typeface="Calibri" pitchFamily="34" charset="0"/>
                <a:cs typeface="Calibri" pitchFamily="34" charset="0"/>
                <a:hlinkClick r:id="rId6" tooltip="Cnpq"/>
              </a:rPr>
              <a:t> (</a:t>
            </a:r>
            <a:r>
              <a:rPr lang="pt-BR" sz="2000" dirty="0">
                <a:latin typeface="Calibri" pitchFamily="34" charset="0"/>
                <a:cs typeface="Calibri" pitchFamily="34" charset="0"/>
                <a:hlinkClick r:id="rId6" tooltip="Cnpq"/>
              </a:rPr>
              <a:t>CNPq)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em parceria com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  <a:hlinkClick r:id="rId7" tooltip="Capes"/>
              </a:rPr>
              <a:t>(CAPES</a:t>
            </a:r>
            <a:r>
              <a:rPr lang="pt-BR" sz="2000" dirty="0">
                <a:latin typeface="Calibri" pitchFamily="34" charset="0"/>
                <a:cs typeface="Calibri" pitchFamily="34" charset="0"/>
                <a:hlinkClick r:id="rId7" tooltip="Capes"/>
              </a:rPr>
              <a:t>)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 </a:t>
            </a:r>
            <a:r>
              <a:rPr lang="pt-BR" sz="2000" dirty="0" smtClean="0">
                <a:latin typeface="Calibri" pitchFamily="34" charset="0"/>
                <a:cs typeface="Calibri" pitchFamily="34" charset="0"/>
                <a:hlinkClick r:id="rId8" tooltip="BNDES"/>
              </a:rPr>
              <a:t>(BNDES</a:t>
            </a:r>
            <a:r>
              <a:rPr lang="pt-BR" sz="2000" dirty="0">
                <a:latin typeface="Calibri" pitchFamily="34" charset="0"/>
                <a:cs typeface="Calibri" pitchFamily="34" charset="0"/>
                <a:hlinkClick r:id="rId8" tooltip="BNDES"/>
              </a:rPr>
              <a:t>)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 e diversas fundações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amparo à pesquisa estaduais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as FAP`s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8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96744" cy="345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0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-2858" y="1148062"/>
            <a:ext cx="9144000" cy="4525963"/>
          </a:xfrm>
        </p:spPr>
        <p:txBody>
          <a:bodyPr/>
          <a:lstStyle/>
          <a:p>
            <a:r>
              <a:rPr lang="pt-BR" altLang="pt-BR" sz="2800" dirty="0" smtClean="0">
                <a:latin typeface="Calibri" pitchFamily="34" charset="0"/>
                <a:cs typeface="Calibri" pitchFamily="34" charset="0"/>
              </a:rPr>
              <a:t>947 IES no Brasil aderiram ao Programa:</a:t>
            </a:r>
          </a:p>
          <a:p>
            <a:pPr lvl="1"/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253 Públicas</a:t>
            </a:r>
          </a:p>
          <a:p>
            <a:pPr lvl="1"/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694 Privadas</a:t>
            </a:r>
          </a:p>
          <a:p>
            <a:pPr marL="457200" lvl="1" indent="0">
              <a:buNone/>
            </a:pPr>
            <a:endParaRPr lang="pt-BR" altLang="pt-BR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altLang="pt-BR" sz="2800" dirty="0" smtClean="0">
                <a:latin typeface="Calibri" pitchFamily="34" charset="0"/>
                <a:cs typeface="Calibri" pitchFamily="34" charset="0"/>
              </a:rPr>
              <a:t>45 Países de destino receberam estudantes e pesquisadores</a:t>
            </a:r>
            <a:endParaRPr lang="pt-BR" altLang="pt-BR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BR" altLang="pt-BR" sz="11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altLang="pt-BR" sz="2800" dirty="0" smtClean="0">
                <a:latin typeface="Calibri" pitchFamily="34" charset="0"/>
                <a:cs typeface="Calibri" pitchFamily="34" charset="0"/>
              </a:rPr>
              <a:t>2.019 Universidade e instituições de pesquisa</a:t>
            </a:r>
          </a:p>
          <a:p>
            <a:pPr marL="0" indent="0">
              <a:buNone/>
            </a:pPr>
            <a:endParaRPr lang="pt-BR" altLang="pt-B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altLang="pt-BR" sz="2800" dirty="0" smtClean="0">
                <a:latin typeface="Calibri" pitchFamily="34" charset="0"/>
                <a:cs typeface="Calibri" pitchFamily="34" charset="0"/>
              </a:rPr>
              <a:t>Mais de 1850 pesquisadores atraídos ao Brasil por instituições universitárias e de pesquisa.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46737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INSTITUIÇÕES - CsF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03648" y="6381327"/>
            <a:ext cx="546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Fonte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: http://www.cienciasemfronteiras.gov.br/web/csf/bolsistas-e-investimentos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8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76102"/>
              </p:ext>
            </p:extLst>
          </p:nvPr>
        </p:nvGraphicFramePr>
        <p:xfrm>
          <a:off x="107504" y="1196752"/>
          <a:ext cx="8928992" cy="4749819"/>
        </p:xfrm>
        <a:graphic>
          <a:graphicData uri="http://schemas.openxmlformats.org/drawingml/2006/table">
            <a:tbl>
              <a:tblPr/>
              <a:tblGrid>
                <a:gridCol w="3524601"/>
                <a:gridCol w="2036437"/>
                <a:gridCol w="1829110"/>
                <a:gridCol w="1538844"/>
              </a:tblGrid>
              <a:tr h="822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MODALIDADES**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CONCEDIDAS ATÉ 03/09/14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META TOTAL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META</a:t>
                      </a:r>
                      <a:b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</a:b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RESIDUAL GLOBAL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76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DOUTORADO SANDUÍCHE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DOUTORADO PLENO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5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PÓS-DOUTORADO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GRADUAÇÃO SANDUÍCHE*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67.071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12.489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MESTRADO PROFISSIONAL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JOVENS TALENTOS (NO BRASIL)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66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PESQUISADOR VISITANTE ESPECIAL (NO BRASIL)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TOTAL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3417" marR="434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14.925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-20275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METAS GLOBAIS - CsF</a:t>
            </a:r>
            <a:endParaRPr lang="pt-BR" altLang="pt-B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3648" y="6381327"/>
            <a:ext cx="546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Fonte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: http://www.cienciasemfronteiras.gov.br/web/csf/bolsistas-e-investimentos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8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59272"/>
              </p:ext>
            </p:extLst>
          </p:nvPr>
        </p:nvGraphicFramePr>
        <p:xfrm>
          <a:off x="69346" y="1052736"/>
          <a:ext cx="9005307" cy="5058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7463"/>
                <a:gridCol w="1109001"/>
                <a:gridCol w="1227211"/>
                <a:gridCol w="1570377"/>
                <a:gridCol w="2111255"/>
              </a:tblGrid>
              <a:tr h="248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+mn-cs"/>
                        </a:rPr>
                        <a:t>ORIGEM DOS RECURSOS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+mn-cs"/>
                        </a:rPr>
                        <a:t>MODALIDADES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+mn-cs"/>
                        </a:rPr>
                        <a:t>CAPES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+mn-cs"/>
                        </a:rPr>
                        <a:t>CNPq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+mn-cs"/>
                        </a:rPr>
                        <a:t>Empresas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+mn-cs"/>
                        </a:rPr>
                        <a:t>CONCEDIDAS ATÉ </a:t>
                      </a: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+mn-cs"/>
                        </a:rPr>
                        <a:t>03/09/14</a:t>
                      </a:r>
                      <a:endParaRPr kumimoji="0" lang="pt-B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9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DOUTORADO SANDUÍCHE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5.797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1.637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8.135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DOUTORADO PLENO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1.816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PÓS-DOUTORADO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2.547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5.329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8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GRADUAÇÃO SANDUÍCHE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41.308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19.960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5.803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67.071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9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MESTRADO PROFISSIONAL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9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JOVENS TALENTOS (NO BRASIL)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28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PESQUISADOR VISITANTE ESPECIAL (NO BRASIL)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52.825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26.125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7.125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86.075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34848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BOLSAS CONCEDIDAS - CsF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6381327"/>
            <a:ext cx="546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Fonte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: http://www.cienciasemfronteiras.gov.br/web/csf/bolsistas-e-investimentos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85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29" y="3283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Programa Nacional de Plataformas do Conhecimento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0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INT SCREEN\Screen Shot 08-04-14 at 09.06 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7296" y="692696"/>
            <a:ext cx="9171296" cy="6190295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7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INT SCREEN\Screen Shot 08-04-14 at 09.07 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35" y="725226"/>
            <a:ext cx="9117865" cy="6165304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6135" y="463616"/>
            <a:ext cx="911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25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Programa Nacional de Plataformas do Conhecimento </a:t>
            </a:r>
            <a:endParaRPr lang="pt-BR" sz="2800" b="1" dirty="0">
              <a:solidFill>
                <a:srgbClr val="025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7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Comparação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Internacional</a:t>
            </a:r>
          </a:p>
          <a:p>
            <a:pPr marL="0" indent="0" algn="just">
              <a:buNone/>
            </a:pPr>
            <a:endParaRPr lang="pt-BR" sz="16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pt-BR" b="1" i="1" u="sng" dirty="0" smtClean="0">
                <a:latin typeface="Calibri" pitchFamily="34" charset="0"/>
                <a:cs typeface="Calibri" pitchFamily="34" charset="0"/>
              </a:rPr>
              <a:t>Global </a:t>
            </a:r>
            <a:r>
              <a:rPr lang="pt-BR" b="1" i="1" u="sng" dirty="0" err="1">
                <a:latin typeface="Calibri" pitchFamily="34" charset="0"/>
                <a:cs typeface="Calibri" pitchFamily="34" charset="0"/>
              </a:rPr>
              <a:t>Competitiveness</a:t>
            </a:r>
            <a:r>
              <a:rPr lang="pt-BR" b="1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b="1" i="1" u="sng" dirty="0" err="1">
                <a:latin typeface="Calibri" pitchFamily="34" charset="0"/>
                <a:cs typeface="Calibri" pitchFamily="34" charset="0"/>
              </a:rPr>
              <a:t>Report</a:t>
            </a:r>
            <a:r>
              <a:rPr lang="pt-BR" b="1" i="1" u="sng" dirty="0">
                <a:latin typeface="Calibri" pitchFamily="34" charset="0"/>
                <a:cs typeface="Calibri" pitchFamily="34" charset="0"/>
              </a:rPr>
              <a:t> 2012-</a:t>
            </a:r>
            <a:r>
              <a:rPr lang="pt-BR" b="1" i="1" u="sng" dirty="0" smtClean="0">
                <a:latin typeface="Calibri" pitchFamily="34" charset="0"/>
                <a:cs typeface="Calibri" pitchFamily="34" charset="0"/>
              </a:rPr>
              <a:t>2013</a:t>
            </a:r>
            <a:r>
              <a:rPr lang="pt-BR" b="1" u="sng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pt-BR" b="1" i="1" u="sng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Brasil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126ª posição em termos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de qualidade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da educação primária, atrás de países como México, Chile, Rússia e Espanha,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57ª posição no pilar educação superior e treinamento. </a:t>
            </a:r>
            <a:endParaRPr lang="pt-BR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endParaRPr lang="pt-BR" sz="1600" b="1" dirty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Em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termos de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disponibilidade de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engenheiros e cientistas,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Brasil 113ª posição entre 144 países.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1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67544" y="764704"/>
            <a:ext cx="7764323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Muito obrigado!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1247374" y="3028311"/>
            <a:ext cx="6781010" cy="22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Formiga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mformiga@cnpq.br</a:t>
            </a:r>
            <a:endParaRPr lang="pt-BR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marcos.formiga@mcti.gov.br</a:t>
            </a: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4400" dirty="0" smtClean="0"/>
              <a:t>Curitiba, 06/10/2014</a:t>
            </a:r>
            <a:endParaRPr lang="pt-BR" sz="4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50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5776" y="620688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No Brasil...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Baixa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qualidade da educação </a:t>
            </a: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básica</a:t>
            </a:r>
          </a:p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/>
            <a:r>
              <a:rPr lang="pt-BR" sz="3200" b="1" dirty="0">
                <a:latin typeface="Calibri" pitchFamily="34" charset="0"/>
                <a:cs typeface="Calibri" pitchFamily="34" charset="0"/>
              </a:rPr>
              <a:t>R</a:t>
            </a: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eduzida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oferta de </a:t>
            </a: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educação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profissional e as </a:t>
            </a:r>
            <a:endParaRPr lang="pt-BR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/>
            <a:r>
              <a:rPr lang="pt-BR" sz="3200" b="1" dirty="0">
                <a:latin typeface="Calibri" pitchFamily="34" charset="0"/>
                <a:cs typeface="Calibri" pitchFamily="34" charset="0"/>
              </a:rPr>
              <a:t>D</a:t>
            </a: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eficiências na educação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superior </a:t>
            </a:r>
          </a:p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=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200" b="1" dirty="0">
                <a:latin typeface="Calibri" pitchFamily="34" charset="0"/>
                <a:cs typeface="Calibri" pitchFamily="34" charset="0"/>
              </a:rPr>
              <a:t>L</a:t>
            </a: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imitação na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capacidade de inovar das empresas e </a:t>
            </a: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produtividade, com impactos significativos sobre a competitividade das empresas.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92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44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5040982"/>
          </a:xfrm>
        </p:spPr>
        <p:txBody>
          <a:bodyPr/>
          <a:lstStyle/>
          <a:p>
            <a:pPr marL="0" indent="0"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 Educação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básica</a:t>
            </a:r>
          </a:p>
          <a:p>
            <a:pPr marL="0" indent="0">
              <a:buNone/>
            </a:pPr>
            <a:endParaRPr lang="pt-BR" sz="1400" b="1" dirty="0"/>
          </a:p>
          <a:p>
            <a:r>
              <a:rPr lang="pt-BR" sz="2000" b="1" dirty="0">
                <a:latin typeface="Calibri" pitchFamily="34" charset="0"/>
                <a:cs typeface="Calibri" pitchFamily="34" charset="0"/>
              </a:rPr>
              <a:t>A qualidade da educação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brasileira é um dos principais obstáculos ao aumento da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produtividade dos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trabalhadores.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A educação básica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já alcança 97% das crianças entre 7 e 14 anos de idade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 83,3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% dos jovens de 15 a 17 anos.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percentuais são bem inferiores quando se analisa a taxa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conclusão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: 63,4% dos jovens de 16 anos finalizaram 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educação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fundamental e metade dos jovens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19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anos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concluiu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 ensino médio (Todos pela Educação, 2011).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Mesmo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os que detêm 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diploma apresentam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falhas na sua formação básica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decorrentes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da má qualidade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da apredizagem.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EBF1-CE1A-4E9B-AA4E-23713DDC4E40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2288</Words>
  <Application>Microsoft Office PowerPoint</Application>
  <PresentationFormat>Apresentação na tela (4:3)</PresentationFormat>
  <Paragraphs>342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Diseño predeterminado</vt:lpstr>
      <vt:lpstr>20º CIAED   Internacionalização da Educação, Ciencia e Tecnología Brasileiras. 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Missões Acadêmicas Primordiais </vt:lpstr>
      <vt:lpstr>Redes Universitárias</vt:lpstr>
      <vt:lpstr>Futuro da Educação Superior </vt:lpstr>
      <vt:lpstr>Universidade do Futuro</vt:lpstr>
      <vt:lpstr>Universidade do Futuro (I)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teste</cp:lastModifiedBy>
  <cp:revision>772</cp:revision>
  <cp:lastPrinted>2014-10-02T16:23:46Z</cp:lastPrinted>
  <dcterms:created xsi:type="dcterms:W3CDTF">2010-05-23T14:28:12Z</dcterms:created>
  <dcterms:modified xsi:type="dcterms:W3CDTF">2014-10-02T16:25:03Z</dcterms:modified>
</cp:coreProperties>
</file>